
<file path=[Content_Types].xml><?xml version="1.0" encoding="utf-8"?>
<Types xmlns="http://schemas.openxmlformats.org/package/2006/content-types">
  <Default Extension="png" ContentType="image/png"/>
  <Default Extension="jfif" ContentType="image/jpeg"/>
  <Default Extension="emf" ContentType="image/x-emf"/>
  <Default Extension="wmf" ContentType="image/x-w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xml" ContentType="application/vnd.openxmlformats-officedocument.presentationml.tags+xml"/>
  <Override PartName="/ppt/notesSlides/notesSlide34.xml" ContentType="application/vnd.openxmlformats-officedocument.presentationml.notesSlide+xml"/>
  <Override PartName="/ppt/tags/tag3.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561" r:id="rId3"/>
    <p:sldId id="497" r:id="rId4"/>
    <p:sldId id="498" r:id="rId5"/>
    <p:sldId id="570" r:id="rId6"/>
    <p:sldId id="499" r:id="rId7"/>
    <p:sldId id="500" r:id="rId8"/>
    <p:sldId id="581" r:id="rId9"/>
    <p:sldId id="501" r:id="rId10"/>
    <p:sldId id="505" r:id="rId11"/>
    <p:sldId id="506" r:id="rId12"/>
    <p:sldId id="577" r:id="rId13"/>
    <p:sldId id="503" r:id="rId14"/>
    <p:sldId id="504" r:id="rId15"/>
    <p:sldId id="533" r:id="rId16"/>
    <p:sldId id="571" r:id="rId17"/>
    <p:sldId id="507" r:id="rId18"/>
    <p:sldId id="508" r:id="rId19"/>
    <p:sldId id="578" r:id="rId20"/>
    <p:sldId id="534" r:id="rId21"/>
    <p:sldId id="535" r:id="rId22"/>
    <p:sldId id="538" r:id="rId23"/>
    <p:sldId id="567" r:id="rId24"/>
    <p:sldId id="540" r:id="rId25"/>
    <p:sldId id="541" r:id="rId26"/>
    <p:sldId id="569" r:id="rId27"/>
    <p:sldId id="575" r:id="rId28"/>
    <p:sldId id="509" r:id="rId29"/>
    <p:sldId id="510" r:id="rId30"/>
    <p:sldId id="511" r:id="rId31"/>
    <p:sldId id="512" r:id="rId32"/>
    <p:sldId id="458" r:id="rId33"/>
    <p:sldId id="460" r:id="rId34"/>
    <p:sldId id="565" r:id="rId35"/>
    <p:sldId id="579" r:id="rId36"/>
    <p:sldId id="461" r:id="rId37"/>
  </p:sldIdLst>
  <p:sldSz cx="9144000" cy="5143500" type="screen16x9"/>
  <p:notesSz cx="6858000" cy="9144000"/>
  <p:defaultTextStyle>
    <a:defPPr>
      <a:defRPr lang="fr-FR"/>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90"/>
    <a:srgbClr val="0003B1"/>
    <a:srgbClr val="FF0000"/>
    <a:srgbClr val="090FFF"/>
    <a:srgbClr val="DDDDDD"/>
    <a:srgbClr val="235C8F"/>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21" autoAdjust="0"/>
    <p:restoredTop sz="84424" autoAdjust="0"/>
  </p:normalViewPr>
  <p:slideViewPr>
    <p:cSldViewPr>
      <p:cViewPr varScale="1">
        <p:scale>
          <a:sx n="73" d="100"/>
          <a:sy n="73" d="100"/>
        </p:scale>
        <p:origin x="324" y="4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0" d="100"/>
        <a:sy n="130" d="100"/>
      </p:scale>
      <p:origin x="0" y="0"/>
    </p:cViewPr>
  </p:sorterViewPr>
  <p:notesViewPr>
    <p:cSldViewPr>
      <p:cViewPr varScale="1">
        <p:scale>
          <a:sx n="55" d="100"/>
          <a:sy n="55" d="100"/>
        </p:scale>
        <p:origin x="-2856"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442C4F5C-EDC9-47B5-A56D-2769A2B8B2D0}" type="datetimeFigureOut">
              <a:rPr lang="en-US"/>
              <a:pPr/>
              <a:t>9/28/2024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noProof="0"/>
              <a:t>Click to edit Master text styles</a:t>
            </a:r>
          </a:p>
          <a:p>
            <a:pPr lvl="1"/>
            <a:r>
              <a:rPr lang="fr-FR" noProof="0"/>
              <a:t>Second level</a:t>
            </a:r>
          </a:p>
          <a:p>
            <a:pPr lvl="2"/>
            <a:r>
              <a:rPr lang="fr-FR" noProof="0"/>
              <a:t>Third level</a:t>
            </a:r>
          </a:p>
          <a:p>
            <a:pPr lvl="3"/>
            <a:r>
              <a:rPr lang="fr-FR" noProof="0"/>
              <a:t>Fourth level</a:t>
            </a:r>
          </a:p>
          <a:p>
            <a:pPr lvl="4"/>
            <a:r>
              <a:rPr lang="fr-FR"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D144734A-BA38-421D-9542-98C87EC61CC9}" type="slidenum">
              <a:rPr lang="en-US"/>
              <a:pPr/>
              <a:t>‹N°›</a:t>
            </a:fld>
            <a:endParaRPr lang="en-US"/>
          </a:p>
        </p:txBody>
      </p:sp>
    </p:spTree>
    <p:extLst>
      <p:ext uri="{BB962C8B-B14F-4D97-AF65-F5344CB8AC3E}">
        <p14:creationId xmlns:p14="http://schemas.microsoft.com/office/powerpoint/2010/main" val="253091266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latin typeface="+mn-lt"/>
                <a:ea typeface="ＭＳ Ｐゴシック" charset="0"/>
                <a:cs typeface="+mn-cs"/>
              </a:rPr>
              <a:t>It’s my great pleasure to present this talk on </a:t>
            </a:r>
            <a:r>
              <a:rPr lang="en-US" sz="1200" dirty="0"/>
              <a:t>V/Q scintigraphy for pulmonary embolism </a:t>
            </a:r>
            <a:r>
              <a:rPr lang="en-US" sz="1200" dirty="0" smtClean="0"/>
              <a:t>diagnosis</a:t>
            </a:r>
            <a:endParaRPr lang="en-US" dirty="0">
              <a:ea typeface="ＭＳ Ｐゴシック" pitchFamily="34" charset="-128"/>
            </a:endParaRPr>
          </a:p>
        </p:txBody>
      </p:sp>
      <p:sp>
        <p:nvSpPr>
          <p:cNvPr id="75779" name="Slide Number Placeholder 3"/>
          <p:cNvSpPr>
            <a:spLocks noGrp="1"/>
          </p:cNvSpPr>
          <p:nvPr>
            <p:ph type="sldNum" sz="quarter" idx="5"/>
          </p:nvPr>
        </p:nvSpPr>
        <p:spPr bwMode="auto">
          <a:noFill/>
          <a:ln>
            <a:miter lim="800000"/>
            <a:headEnd/>
            <a:tailEnd/>
          </a:ln>
        </p:spPr>
        <p:txBody>
          <a:bodyPr/>
          <a:lstStyle/>
          <a:p>
            <a:fld id="{10365960-A586-410D-A21E-DEEF6ED04AE2}" type="slidenum">
              <a:rPr lang="en-US"/>
              <a:pPr/>
              <a:t>1</a:t>
            </a:fld>
            <a:endParaRPr lang="en-US"/>
          </a:p>
        </p:txBody>
      </p:sp>
    </p:spTree>
    <p:extLst>
      <p:ext uri="{BB962C8B-B14F-4D97-AF65-F5344CB8AC3E}">
        <p14:creationId xmlns:p14="http://schemas.microsoft.com/office/powerpoint/2010/main" val="2700076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CA" sz="1200" kern="1200" dirty="0">
                <a:solidFill>
                  <a:schemeClr val="tx1"/>
                </a:solidFill>
                <a:latin typeface="+mn-lt"/>
                <a:ea typeface="ＭＳ Ｐゴシック" charset="0"/>
                <a:cs typeface="+mn-cs"/>
              </a:rPr>
              <a:t>Also, there is an increasing concern in the literature about the risk of over-diagnosing PE when using CTPA, </a:t>
            </a:r>
            <a:r>
              <a:rPr lang="en-US" sz="1200" kern="1200" dirty="0">
                <a:solidFill>
                  <a:schemeClr val="tx1"/>
                </a:solidFill>
                <a:latin typeface="+mn-lt"/>
                <a:ea typeface="ＭＳ Ｐゴシック" charset="0"/>
                <a:cs typeface="+mn-cs"/>
              </a:rPr>
              <a:t>especially because we trend towards extended duration of treatment. </a:t>
            </a:r>
          </a:p>
          <a:p>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In this randomized clinical trial, which is </a:t>
            </a:r>
            <a:r>
              <a:rPr lang="en-US" sz="1200" kern="1200" dirty="0" smtClean="0">
                <a:solidFill>
                  <a:schemeClr val="tx1"/>
                </a:solidFill>
                <a:latin typeface="+mn-lt"/>
                <a:ea typeface="ＭＳ Ｐゴシック" charset="0"/>
                <a:cs typeface="+mn-cs"/>
              </a:rPr>
              <a:t>currently </a:t>
            </a:r>
            <a:r>
              <a:rPr lang="en-US" sz="1200" kern="1200" dirty="0">
                <a:solidFill>
                  <a:schemeClr val="tx1"/>
                </a:solidFill>
                <a:latin typeface="+mn-lt"/>
                <a:ea typeface="ＭＳ Ｐゴシック" charset="0"/>
                <a:cs typeface="+mn-cs"/>
              </a:rPr>
              <a:t>the only one that directly compared a CTPA based strategy and a V/Q planar based strategy, Anderson et al. did not show significant difference between the two strategies in terms of diagnostic exclusion safety, however the CTPA based strategy led to a 35% higher rate of PE diagnosis. </a:t>
            </a:r>
          </a:p>
          <a:p>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This likely means that a significant proportion of PE diagnosed when using CTPA are false positive results or not clinically relevant. </a:t>
            </a:r>
            <a:endParaRPr lang="fr-FR" sz="1200" kern="1200" dirty="0">
              <a:solidFill>
                <a:schemeClr val="tx1"/>
              </a:solidFill>
              <a:latin typeface="+mn-lt"/>
              <a:ea typeface="ＭＳ Ｐゴシック" charset="0"/>
              <a:cs typeface="+mn-cs"/>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CA" sz="1200" kern="1200" dirty="0">
              <a:solidFill>
                <a:schemeClr val="tx1"/>
              </a:solidFill>
              <a:latin typeface="+mn-lt"/>
              <a:ea typeface="ＭＳ Ｐゴシック" charset="0"/>
              <a:cs typeface="+mn-cs"/>
            </a:endParaRPr>
          </a:p>
        </p:txBody>
      </p:sp>
      <p:sp>
        <p:nvSpPr>
          <p:cNvPr id="4" name="Espace réservé du numéro de diapositive 3"/>
          <p:cNvSpPr>
            <a:spLocks noGrp="1"/>
          </p:cNvSpPr>
          <p:nvPr>
            <p:ph type="sldNum" sz="quarter" idx="10"/>
          </p:nvPr>
        </p:nvSpPr>
        <p:spPr/>
        <p:txBody>
          <a:bodyPr/>
          <a:lstStyle/>
          <a:p>
            <a:fld id="{D144734A-BA38-421D-9542-98C87EC61CC9}" type="slidenum">
              <a:rPr lang="en-US" smtClean="0"/>
              <a:pPr/>
              <a:t>10</a:t>
            </a:fld>
            <a:endParaRPr lang="en-US"/>
          </a:p>
        </p:txBody>
      </p:sp>
    </p:spTree>
    <p:extLst>
      <p:ext uri="{BB962C8B-B14F-4D97-AF65-F5344CB8AC3E}">
        <p14:creationId xmlns:p14="http://schemas.microsoft.com/office/powerpoint/2010/main" val="2298615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kern="1200" dirty="0">
                <a:solidFill>
                  <a:schemeClr val="tx1"/>
                </a:solidFill>
                <a:latin typeface="+mn-lt"/>
                <a:ea typeface="ＭＳ Ｐゴシック" charset="0"/>
                <a:cs typeface="+mn-cs"/>
              </a:rPr>
              <a:t>Several cohort studies also strengthen this idea. </a:t>
            </a:r>
          </a:p>
          <a:p>
            <a:endParaRPr lang="en-US"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With an increase in the number of PE diagnosed with the advent of CTPA, but with no change in PE mortality, suggesting that the extra PE being detected are less lethal. </a:t>
            </a:r>
            <a:endParaRPr lang="fr-FR" sz="1200" kern="1200" dirty="0">
              <a:solidFill>
                <a:schemeClr val="tx1"/>
              </a:solidFill>
              <a:latin typeface="+mn-lt"/>
              <a:ea typeface="ＭＳ Ｐゴシック" charset="0"/>
              <a:cs typeface="+mn-cs"/>
            </a:endParaRPr>
          </a:p>
          <a:p>
            <a:endParaRPr lang="fr-FR" dirty="0"/>
          </a:p>
        </p:txBody>
      </p:sp>
      <p:sp>
        <p:nvSpPr>
          <p:cNvPr id="4" name="Espace réservé du numéro de diapositive 3"/>
          <p:cNvSpPr>
            <a:spLocks noGrp="1"/>
          </p:cNvSpPr>
          <p:nvPr>
            <p:ph type="sldNum" sz="quarter" idx="10"/>
          </p:nvPr>
        </p:nvSpPr>
        <p:spPr/>
        <p:txBody>
          <a:bodyPr/>
          <a:lstStyle/>
          <a:p>
            <a:fld id="{D144734A-BA38-421D-9542-98C87EC61CC9}" type="slidenum">
              <a:rPr lang="en-US" smtClean="0"/>
              <a:pPr/>
              <a:t>11</a:t>
            </a:fld>
            <a:endParaRPr lang="en-US"/>
          </a:p>
        </p:txBody>
      </p:sp>
    </p:spTree>
    <p:extLst>
      <p:ext uri="{BB962C8B-B14F-4D97-AF65-F5344CB8AC3E}">
        <p14:creationId xmlns:p14="http://schemas.microsoft.com/office/powerpoint/2010/main" val="2628922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kern="1200" dirty="0">
                <a:solidFill>
                  <a:schemeClr val="tx1"/>
                </a:solidFill>
                <a:latin typeface="+mn-lt"/>
                <a:ea typeface="ＭＳ Ｐゴシック" charset="0"/>
                <a:cs typeface="+mn-cs"/>
              </a:rPr>
              <a:t>Several cohort studies also strengthen this idea. </a:t>
            </a:r>
          </a:p>
          <a:p>
            <a:endParaRPr lang="en-US"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With an increase in the number of PE diagnosed with the advent of CTPA, but with no change in PE mortality, suggesting that the extra PE being detected are less lethal. </a:t>
            </a:r>
            <a:endParaRPr lang="fr-FR" sz="1200" kern="1200" dirty="0">
              <a:solidFill>
                <a:schemeClr val="tx1"/>
              </a:solidFill>
              <a:latin typeface="+mn-lt"/>
              <a:ea typeface="ＭＳ Ｐゴシック" charset="0"/>
              <a:cs typeface="+mn-cs"/>
            </a:endParaRPr>
          </a:p>
          <a:p>
            <a:endParaRPr lang="fr-FR" dirty="0"/>
          </a:p>
        </p:txBody>
      </p:sp>
      <p:sp>
        <p:nvSpPr>
          <p:cNvPr id="4" name="Espace réservé du numéro de diapositive 3"/>
          <p:cNvSpPr>
            <a:spLocks noGrp="1"/>
          </p:cNvSpPr>
          <p:nvPr>
            <p:ph type="sldNum" sz="quarter" idx="10"/>
          </p:nvPr>
        </p:nvSpPr>
        <p:spPr/>
        <p:txBody>
          <a:bodyPr/>
          <a:lstStyle/>
          <a:p>
            <a:fld id="{D144734A-BA38-421D-9542-98C87EC61CC9}" type="slidenum">
              <a:rPr lang="en-US" smtClean="0"/>
              <a:pPr/>
              <a:t>12</a:t>
            </a:fld>
            <a:endParaRPr lang="en-US"/>
          </a:p>
        </p:txBody>
      </p:sp>
    </p:spTree>
    <p:extLst>
      <p:ext uri="{BB962C8B-B14F-4D97-AF65-F5344CB8AC3E}">
        <p14:creationId xmlns:p14="http://schemas.microsoft.com/office/powerpoint/2010/main" val="3310040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CA" sz="1200" kern="1200" dirty="0">
                <a:solidFill>
                  <a:schemeClr val="tx1"/>
                </a:solidFill>
                <a:latin typeface="+mn-lt"/>
                <a:ea typeface="ＭＳ Ｐゴシック" charset="0"/>
                <a:cs typeface="+mn-cs"/>
              </a:rPr>
              <a:t>Another advantage</a:t>
            </a:r>
            <a:r>
              <a:rPr lang="en-CA" sz="1200" kern="1200" baseline="0" dirty="0">
                <a:solidFill>
                  <a:schemeClr val="tx1"/>
                </a:solidFill>
                <a:latin typeface="+mn-lt"/>
                <a:ea typeface="ＭＳ Ｐゴシック" charset="0"/>
                <a:cs typeface="+mn-cs"/>
              </a:rPr>
              <a:t> of the V/Q scan over CTPA is the radiation dose. T</a:t>
            </a:r>
            <a:r>
              <a:rPr lang="en-CA" sz="1200" kern="1200" dirty="0">
                <a:solidFill>
                  <a:schemeClr val="tx1"/>
                </a:solidFill>
                <a:latin typeface="+mn-lt"/>
                <a:ea typeface="ＭＳ Ｐゴシック" charset="0"/>
                <a:cs typeface="+mn-cs"/>
              </a:rPr>
              <a:t>here is an increasing concern with the radiation dose to the breast with CTPA, particularly in young women. </a:t>
            </a:r>
          </a:p>
          <a:p>
            <a:endParaRPr lang="fr-FR" sz="1200" kern="1200" dirty="0">
              <a:solidFill>
                <a:schemeClr val="tx1"/>
              </a:solidFill>
              <a:latin typeface="+mn-lt"/>
              <a:ea typeface="ＭＳ Ｐゴシック" charset="0"/>
              <a:cs typeface="+mn-cs"/>
            </a:endParaRPr>
          </a:p>
          <a:p>
            <a:r>
              <a:rPr lang="en-CA" sz="1200" kern="1200" dirty="0">
                <a:solidFill>
                  <a:schemeClr val="tx1"/>
                </a:solidFill>
                <a:latin typeface="+mn-lt"/>
                <a:ea typeface="ＭＳ Ｐゴシック" charset="0"/>
                <a:cs typeface="+mn-cs"/>
              </a:rPr>
              <a:t>Some studies suggest that a woman undergoing a CTPA at the age of 20 could have a 0.5% absolute increase in her lifetime risk of breast cancer.</a:t>
            </a:r>
          </a:p>
          <a:p>
            <a:endParaRPr lang="en-CA"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The dose of a V/Q scan is about 30% of the dose of a CTPA and only 3% of the dose to the female breast.</a:t>
            </a:r>
            <a:endParaRPr lang="en-CA" sz="1200" kern="1200" dirty="0">
              <a:solidFill>
                <a:schemeClr val="tx1"/>
              </a:solidFill>
              <a:latin typeface="+mn-lt"/>
              <a:ea typeface="ＭＳ Ｐゴシック" charset="0"/>
              <a:cs typeface="+mn-cs"/>
            </a:endParaRPr>
          </a:p>
          <a:p>
            <a:endParaRPr lang="fr-FR" sz="1200" kern="1200" dirty="0">
              <a:solidFill>
                <a:schemeClr val="tx1"/>
              </a:solidFill>
              <a:latin typeface="+mn-lt"/>
              <a:ea typeface="ＭＳ Ｐゴシック" charset="0"/>
              <a:cs typeface="+mn-cs"/>
            </a:endParaRPr>
          </a:p>
        </p:txBody>
      </p:sp>
      <p:sp>
        <p:nvSpPr>
          <p:cNvPr id="4" name="Espace réservé du numéro de diapositive 3"/>
          <p:cNvSpPr>
            <a:spLocks noGrp="1"/>
          </p:cNvSpPr>
          <p:nvPr>
            <p:ph type="sldNum" sz="quarter" idx="10"/>
          </p:nvPr>
        </p:nvSpPr>
        <p:spPr/>
        <p:txBody>
          <a:bodyPr/>
          <a:lstStyle/>
          <a:p>
            <a:fld id="{D144734A-BA38-421D-9542-98C87EC61CC9}" type="slidenum">
              <a:rPr lang="en-US" smtClean="0"/>
              <a:pPr/>
              <a:t>13</a:t>
            </a:fld>
            <a:endParaRPr lang="en-US"/>
          </a:p>
        </p:txBody>
      </p:sp>
    </p:spTree>
    <p:extLst>
      <p:ext uri="{BB962C8B-B14F-4D97-AF65-F5344CB8AC3E}">
        <p14:creationId xmlns:p14="http://schemas.microsoft.com/office/powerpoint/2010/main" val="2126446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CA" sz="1200" kern="1200" dirty="0">
                <a:solidFill>
                  <a:schemeClr val="tx1"/>
                </a:solidFill>
                <a:latin typeface="+mn-lt"/>
                <a:ea typeface="ＭＳ Ｐゴシック" charset="0"/>
                <a:cs typeface="+mn-cs"/>
              </a:rPr>
              <a:t>For these reasons, </a:t>
            </a:r>
            <a:r>
              <a:rPr lang="en-US" sz="1200" kern="1200" dirty="0">
                <a:solidFill>
                  <a:schemeClr val="tx1"/>
                </a:solidFill>
                <a:latin typeface="+mn-lt"/>
                <a:ea typeface="ＭＳ Ｐゴシック" charset="0"/>
                <a:cs typeface="+mn-cs"/>
              </a:rPr>
              <a:t>the recent American Society of Hematology (ASH) guidelines for VTE diagnosis state that V/Q scan is to be preferred over CTPA to limit radiation exposure in some groups of patients who are likely to have a diagnostic scan.</a:t>
            </a:r>
            <a:endParaRPr lang="fr-FR" sz="1200" kern="1200" dirty="0">
              <a:solidFill>
                <a:schemeClr val="tx1"/>
              </a:solidFill>
              <a:latin typeface="+mn-lt"/>
              <a:ea typeface="ＭＳ Ｐゴシック" charset="0"/>
              <a:cs typeface="+mn-cs"/>
            </a:endParaRPr>
          </a:p>
        </p:txBody>
      </p:sp>
      <p:sp>
        <p:nvSpPr>
          <p:cNvPr id="4" name="Espace réservé du numéro de diapositive 3"/>
          <p:cNvSpPr>
            <a:spLocks noGrp="1"/>
          </p:cNvSpPr>
          <p:nvPr>
            <p:ph type="sldNum" sz="quarter" idx="10"/>
          </p:nvPr>
        </p:nvSpPr>
        <p:spPr/>
        <p:txBody>
          <a:bodyPr/>
          <a:lstStyle/>
          <a:p>
            <a:fld id="{D144734A-BA38-421D-9542-98C87EC61CC9}" type="slidenum">
              <a:rPr lang="en-US" smtClean="0"/>
              <a:pPr/>
              <a:t>14</a:t>
            </a:fld>
            <a:endParaRPr lang="en-US"/>
          </a:p>
        </p:txBody>
      </p:sp>
    </p:spTree>
    <p:extLst>
      <p:ext uri="{BB962C8B-B14F-4D97-AF65-F5344CB8AC3E}">
        <p14:creationId xmlns:p14="http://schemas.microsoft.com/office/powerpoint/2010/main" val="4079671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120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z="1200" kern="1200" dirty="0">
                <a:solidFill>
                  <a:schemeClr val="tx1"/>
                </a:solidFill>
                <a:latin typeface="+mn-lt"/>
                <a:ea typeface="ＭＳ Ｐゴシック" charset="0"/>
                <a:cs typeface="+mn-cs"/>
              </a:rPr>
              <a:t> </a:t>
            </a:r>
            <a:r>
              <a:rPr lang="en-US" sz="1200" kern="1200" dirty="0">
                <a:solidFill>
                  <a:schemeClr val="tx1"/>
                </a:solidFill>
                <a:latin typeface="+mn-lt"/>
                <a:ea typeface="ＭＳ Ｐゴシック" charset="0"/>
                <a:cs typeface="+mn-cs"/>
              </a:rPr>
              <a:t>To </a:t>
            </a:r>
            <a:r>
              <a:rPr lang="en-US" sz="1200" kern="1200" dirty="0" smtClean="0">
                <a:solidFill>
                  <a:schemeClr val="tx1"/>
                </a:solidFill>
                <a:latin typeface="+mn-lt"/>
                <a:ea typeface="ＭＳ Ｐゴシック" charset="0"/>
                <a:cs typeface="+mn-cs"/>
              </a:rPr>
              <a:t>summarize, </a:t>
            </a:r>
            <a:r>
              <a:rPr lang="en-US" sz="1200" kern="1200" dirty="0">
                <a:solidFill>
                  <a:schemeClr val="tx1"/>
                </a:solidFill>
                <a:latin typeface="+mn-lt"/>
                <a:ea typeface="ＭＳ Ｐゴシック" charset="0"/>
                <a:cs typeface="+mn-cs"/>
              </a:rPr>
              <a:t>what are the strengths and weakness of planar V/Q scan? Especially as compared with CTPA</a:t>
            </a:r>
            <a:endParaRPr lang="fr-FR" sz="1200" kern="1200" dirty="0">
              <a:solidFill>
                <a:schemeClr val="tx1"/>
              </a:solidFill>
              <a:latin typeface="+mn-lt"/>
              <a:ea typeface="ＭＳ Ｐゴシック" charset="0"/>
              <a:cs typeface="+mn-cs"/>
            </a:endParaRPr>
          </a:p>
          <a:p>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Strengths include :</a:t>
            </a:r>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A strong validation in prospective management outcome studies.</a:t>
            </a:r>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No contraindication or side effect</a:t>
            </a:r>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Low radiation dose, especially to the female breast. </a:t>
            </a:r>
          </a:p>
          <a:p>
            <a:endParaRPr lang="en-US"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On the other hand, the main limitations are </a:t>
            </a:r>
          </a:p>
          <a:p>
            <a:r>
              <a:rPr lang="en-US" sz="1200" kern="1200" dirty="0">
                <a:solidFill>
                  <a:schemeClr val="tx1"/>
                </a:solidFill>
                <a:latin typeface="+mn-lt"/>
                <a:ea typeface="ＭＳ Ｐゴシック" charset="0"/>
                <a:cs typeface="+mn-cs"/>
              </a:rPr>
              <a:t>the high rate of inconclusive results, resulting in complex diagnostic algorithms</a:t>
            </a:r>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V/Q planar scan does not allow to propose alternative diagnosis </a:t>
            </a:r>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And the test is not available everywhere. </a:t>
            </a:r>
            <a:endParaRPr lang="fr-FR" sz="1200" kern="1200" dirty="0">
              <a:solidFill>
                <a:schemeClr val="tx1"/>
              </a:solidFill>
              <a:latin typeface="+mn-lt"/>
              <a:ea typeface="ＭＳ Ｐゴシック" charset="0"/>
              <a:cs typeface="+mn-cs"/>
            </a:endParaRPr>
          </a:p>
          <a:p>
            <a:endParaRPr lang="fr-FR" sz="1200" dirty="0">
              <a:solidFill>
                <a:srgbClr val="000000"/>
              </a:solidFill>
              <a:latin typeface="Arial"/>
              <a:cs typeface="Arial"/>
            </a:endParaRPr>
          </a:p>
        </p:txBody>
      </p:sp>
      <p:sp>
        <p:nvSpPr>
          <p:cNvPr id="51203" name="Espace réservé du numéro de diapositive 3"/>
          <p:cNvSpPr>
            <a:spLocks noGrp="1"/>
          </p:cNvSpPr>
          <p:nvPr>
            <p:ph type="sldNum" sz="quarter" idx="5"/>
          </p:nvPr>
        </p:nvSpPr>
        <p:spPr bwMode="auto">
          <a:noFill/>
          <a:ln>
            <a:miter lim="800000"/>
            <a:headEnd/>
            <a:tailEnd/>
          </a:ln>
        </p:spPr>
        <p:txBody>
          <a:bodyPr/>
          <a:lstStyle/>
          <a:p>
            <a:fld id="{0AD4BB8C-159B-4307-91C4-D0CA8E91B49A}" type="slidenum">
              <a:rPr lang="en-US"/>
              <a:pPr/>
              <a:t>15</a:t>
            </a:fld>
            <a:endParaRPr lang="en-US"/>
          </a:p>
        </p:txBody>
      </p:sp>
    </p:spTree>
    <p:extLst>
      <p:ext uri="{BB962C8B-B14F-4D97-AF65-F5344CB8AC3E}">
        <p14:creationId xmlns:p14="http://schemas.microsoft.com/office/powerpoint/2010/main" val="2813885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120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latin typeface="+mn-lt"/>
                <a:ea typeface="ＭＳ Ｐゴシック" charset="0"/>
                <a:cs typeface="+mn-cs"/>
              </a:rPr>
              <a:t>Now let’s move on to </a:t>
            </a:r>
            <a:r>
              <a:rPr lang="en-US" sz="1200" kern="1200" baseline="0" dirty="0">
                <a:solidFill>
                  <a:schemeClr val="tx1"/>
                </a:solidFill>
                <a:latin typeface="+mn-lt"/>
                <a:ea typeface="ＭＳ Ｐゴシック" charset="0"/>
                <a:cs typeface="+mn-cs"/>
              </a:rPr>
              <a:t>SPECT/CT imaging</a:t>
            </a:r>
          </a:p>
          <a:p>
            <a:endParaRPr lang="en-US" sz="1200" kern="1200" baseline="0" dirty="0">
              <a:solidFill>
                <a:schemeClr val="tx1"/>
              </a:solidFill>
              <a:latin typeface="+mn-lt"/>
              <a:ea typeface="ＭＳ Ｐゴシック" charset="0"/>
              <a:cs typeface="+mn-cs"/>
            </a:endParaRPr>
          </a:p>
          <a:p>
            <a:endParaRPr lang="en-US" sz="1200" kern="1200" dirty="0">
              <a:solidFill>
                <a:schemeClr val="tx1"/>
              </a:solidFill>
              <a:latin typeface="+mn-lt"/>
              <a:ea typeface="ＭＳ Ｐゴシック" charset="0"/>
              <a:cs typeface="+mn-cs"/>
            </a:endParaRPr>
          </a:p>
          <a:p>
            <a:endParaRPr lang="en-US" sz="1200" kern="1200" dirty="0">
              <a:solidFill>
                <a:schemeClr val="tx1"/>
              </a:solidFill>
              <a:latin typeface="+mn-lt"/>
              <a:ea typeface="ＭＳ Ｐゴシック" charset="0"/>
              <a:cs typeface="+mn-cs"/>
            </a:endParaRPr>
          </a:p>
          <a:p>
            <a:endParaRPr lang="en-US" sz="1200" b="0" i="0" u="none" strike="noStrike" kern="1200" baseline="0" dirty="0">
              <a:solidFill>
                <a:schemeClr val="tx1"/>
              </a:solidFill>
              <a:latin typeface="+mn-lt"/>
              <a:ea typeface="ＭＳ Ｐゴシック" charset="0"/>
              <a:cs typeface="+mn-cs"/>
            </a:endParaRPr>
          </a:p>
        </p:txBody>
      </p:sp>
      <p:sp>
        <p:nvSpPr>
          <p:cNvPr id="51203" name="Espace réservé du numéro de diapositive 3"/>
          <p:cNvSpPr>
            <a:spLocks noGrp="1"/>
          </p:cNvSpPr>
          <p:nvPr>
            <p:ph type="sldNum" sz="quarter" idx="5"/>
          </p:nvPr>
        </p:nvSpPr>
        <p:spPr bwMode="auto">
          <a:noFill/>
          <a:ln>
            <a:miter lim="800000"/>
            <a:headEnd/>
            <a:tailEnd/>
          </a:ln>
        </p:spPr>
        <p:txBody>
          <a:bodyPr/>
          <a:lstStyle/>
          <a:p>
            <a:fld id="{0AD4BB8C-159B-4307-91C4-D0CA8E91B49A}" type="slidenum">
              <a:rPr lang="en-US"/>
              <a:pPr/>
              <a:t>16</a:t>
            </a:fld>
            <a:endParaRPr lang="en-US"/>
          </a:p>
        </p:txBody>
      </p:sp>
    </p:spTree>
    <p:extLst>
      <p:ext uri="{BB962C8B-B14F-4D97-AF65-F5344CB8AC3E}">
        <p14:creationId xmlns:p14="http://schemas.microsoft.com/office/powerpoint/2010/main" val="1998790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120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latin typeface="+mn-lt"/>
                <a:ea typeface="ＭＳ Ｐゴシック" charset="0"/>
                <a:cs typeface="+mn-cs"/>
              </a:rPr>
              <a:t>By using 3D imaging, V/Q SPECT has an inherent technical advantage over conventional 2D planar, though its ability to eliminate overlap of activities; to better characterize the size, shape, and location of defects, to visualize  the medial-basal segment. </a:t>
            </a:r>
          </a:p>
          <a:p>
            <a:endParaRPr lang="fr-FR" sz="1200" kern="1200" dirty="0">
              <a:solidFill>
                <a:schemeClr val="tx1"/>
              </a:solidFill>
              <a:latin typeface="+mn-lt"/>
              <a:ea typeface="ＭＳ Ｐゴシック" charset="0"/>
              <a:cs typeface="+mn-cs"/>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mn-lt"/>
                <a:ea typeface="ＭＳ Ｐゴシック" charset="0"/>
                <a:cs typeface="+mn-cs"/>
              </a:rPr>
              <a:t>Furthermore, simultaneous acquisition of a low dose CT allows for correlation of V/Q defects with </a:t>
            </a:r>
            <a:r>
              <a:rPr lang="en-AU" sz="1200" kern="1200" dirty="0">
                <a:solidFill>
                  <a:schemeClr val="tx1"/>
                </a:solidFill>
                <a:latin typeface="+mn-lt"/>
                <a:ea typeface="ＭＳ Ｐゴシック" charset="0"/>
                <a:cs typeface="+mn-cs"/>
              </a:rPr>
              <a:t>morphologic features on CT, and allows for differential diagnosis. </a:t>
            </a:r>
            <a:endParaRPr lang="fr-FR" sz="1200" kern="1200" dirty="0">
              <a:solidFill>
                <a:schemeClr val="tx1"/>
              </a:solidFill>
              <a:latin typeface="+mn-lt"/>
              <a:ea typeface="ＭＳ Ｐゴシック" charset="0"/>
              <a:cs typeface="+mn-cs"/>
            </a:endParaRPr>
          </a:p>
          <a:p>
            <a:endParaRPr lang="fr-FR" sz="1200" kern="1200" dirty="0">
              <a:solidFill>
                <a:schemeClr val="tx1"/>
              </a:solidFill>
              <a:latin typeface="+mn-lt"/>
              <a:ea typeface="ＭＳ Ｐゴシック" charset="0"/>
              <a:cs typeface="+mn-cs"/>
            </a:endParaRPr>
          </a:p>
        </p:txBody>
      </p:sp>
      <p:sp>
        <p:nvSpPr>
          <p:cNvPr id="51203" name="Espace réservé du numéro de diapositive 3"/>
          <p:cNvSpPr>
            <a:spLocks noGrp="1"/>
          </p:cNvSpPr>
          <p:nvPr>
            <p:ph type="sldNum" sz="quarter" idx="5"/>
          </p:nvPr>
        </p:nvSpPr>
        <p:spPr bwMode="auto">
          <a:noFill/>
          <a:ln>
            <a:miter lim="800000"/>
            <a:headEnd/>
            <a:tailEnd/>
          </a:ln>
        </p:spPr>
        <p:txBody>
          <a:bodyPr/>
          <a:lstStyle/>
          <a:p>
            <a:fld id="{0AD4BB8C-159B-4307-91C4-D0CA8E91B49A}" type="slidenum">
              <a:rPr lang="en-US"/>
              <a:pPr/>
              <a:t>17</a:t>
            </a:fld>
            <a:endParaRPr lang="en-US"/>
          </a:p>
        </p:txBody>
      </p:sp>
    </p:spTree>
    <p:extLst>
      <p:ext uri="{BB962C8B-B14F-4D97-AF65-F5344CB8AC3E}">
        <p14:creationId xmlns:p14="http://schemas.microsoft.com/office/powerpoint/2010/main" val="2765282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120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latin typeface="+mn-lt"/>
                <a:ea typeface="ＭＳ Ｐゴシック" charset="0"/>
                <a:cs typeface="+mn-cs"/>
              </a:rPr>
              <a:t>V/Q SPECT has already been widely adopted for PE diagnosis in countries where </a:t>
            </a:r>
            <a:r>
              <a:rPr lang="en-US" sz="1200" kern="1200" baseline="30000" dirty="0">
                <a:solidFill>
                  <a:schemeClr val="tx1"/>
                </a:solidFill>
                <a:latin typeface="+mn-lt"/>
                <a:ea typeface="ＭＳ Ｐゴシック" charset="0"/>
                <a:cs typeface="+mn-cs"/>
              </a:rPr>
              <a:t>81m</a:t>
            </a:r>
            <a:r>
              <a:rPr lang="en-US" sz="1200" kern="1200" dirty="0">
                <a:solidFill>
                  <a:schemeClr val="tx1"/>
                </a:solidFill>
                <a:latin typeface="+mn-lt"/>
                <a:ea typeface="ＭＳ Ｐゴシック" charset="0"/>
                <a:cs typeface="+mn-cs"/>
              </a:rPr>
              <a:t>Kr gas or Technegas were available</a:t>
            </a:r>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 </a:t>
            </a:r>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In a survey performed among more than 300 facilities from Australia, Canada, and France, already back 8 years ago, more than two-thirds of centers performed SPECT rather than planar images for PE diagnosis.</a:t>
            </a:r>
          </a:p>
          <a:p>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This is likely less in the US where </a:t>
            </a:r>
            <a:r>
              <a:rPr lang="en-US" sz="1200" kern="1200" baseline="30000" dirty="0">
                <a:solidFill>
                  <a:schemeClr val="tx1"/>
                </a:solidFill>
                <a:latin typeface="+mn-lt"/>
                <a:ea typeface="ＭＳ Ｐゴシック" charset="0"/>
                <a:cs typeface="+mn-cs"/>
              </a:rPr>
              <a:t>81m</a:t>
            </a:r>
            <a:r>
              <a:rPr lang="en-US" sz="1200" kern="1200" dirty="0">
                <a:solidFill>
                  <a:schemeClr val="tx1"/>
                </a:solidFill>
                <a:latin typeface="+mn-lt"/>
                <a:ea typeface="ＭＳ Ｐゴシック" charset="0"/>
                <a:cs typeface="+mn-cs"/>
              </a:rPr>
              <a:t>Kr gas or </a:t>
            </a:r>
            <a:r>
              <a:rPr lang="en-US" sz="1200" kern="1200" dirty="0" err="1">
                <a:solidFill>
                  <a:schemeClr val="tx1"/>
                </a:solidFill>
                <a:latin typeface="+mn-lt"/>
                <a:ea typeface="ＭＳ Ｐゴシック" charset="0"/>
                <a:cs typeface="+mn-cs"/>
              </a:rPr>
              <a:t>Technegas</a:t>
            </a:r>
            <a:r>
              <a:rPr lang="en-US" sz="1200" kern="1200" dirty="0">
                <a:solidFill>
                  <a:schemeClr val="tx1"/>
                </a:solidFill>
                <a:latin typeface="+mn-lt"/>
                <a:ea typeface="ＭＳ Ｐゴシック" charset="0"/>
                <a:cs typeface="+mn-cs"/>
              </a:rPr>
              <a:t> </a:t>
            </a:r>
            <a:r>
              <a:rPr lang="en-US" sz="1200" kern="1200" dirty="0" smtClean="0">
                <a:solidFill>
                  <a:schemeClr val="tx1"/>
                </a:solidFill>
                <a:latin typeface="+mn-lt"/>
                <a:ea typeface="ＭＳ Ｐゴシック" charset="0"/>
                <a:cs typeface="+mn-cs"/>
              </a:rPr>
              <a:t>were </a:t>
            </a:r>
            <a:r>
              <a:rPr lang="en-US" sz="1200" kern="1200" dirty="0">
                <a:solidFill>
                  <a:schemeClr val="tx1"/>
                </a:solidFill>
                <a:latin typeface="+mn-lt"/>
                <a:ea typeface="ＭＳ Ｐゴシック" charset="0"/>
                <a:cs typeface="+mn-cs"/>
              </a:rPr>
              <a:t>not available.</a:t>
            </a:r>
            <a:endParaRPr lang="fr-FR" sz="1200" kern="1200" dirty="0">
              <a:solidFill>
                <a:schemeClr val="tx1"/>
              </a:solidFill>
              <a:latin typeface="+mn-lt"/>
              <a:ea typeface="ＭＳ Ｐゴシック" charset="0"/>
              <a:cs typeface="+mn-cs"/>
            </a:endParaRPr>
          </a:p>
        </p:txBody>
      </p:sp>
      <p:sp>
        <p:nvSpPr>
          <p:cNvPr id="51203" name="Espace réservé du numéro de diapositive 3"/>
          <p:cNvSpPr>
            <a:spLocks noGrp="1"/>
          </p:cNvSpPr>
          <p:nvPr>
            <p:ph type="sldNum" sz="quarter" idx="5"/>
          </p:nvPr>
        </p:nvSpPr>
        <p:spPr bwMode="auto">
          <a:noFill/>
          <a:ln>
            <a:miter lim="800000"/>
            <a:headEnd/>
            <a:tailEnd/>
          </a:ln>
        </p:spPr>
        <p:txBody>
          <a:bodyPr/>
          <a:lstStyle/>
          <a:p>
            <a:fld id="{0AD4BB8C-159B-4307-91C4-D0CA8E91B49A}" type="slidenum">
              <a:rPr lang="en-US"/>
              <a:pPr/>
              <a:t>18</a:t>
            </a:fld>
            <a:endParaRPr lang="en-US"/>
          </a:p>
        </p:txBody>
      </p:sp>
    </p:spTree>
    <p:extLst>
      <p:ext uri="{BB962C8B-B14F-4D97-AF65-F5344CB8AC3E}">
        <p14:creationId xmlns:p14="http://schemas.microsoft.com/office/powerpoint/2010/main" val="3456878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120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latin typeface="+mn-lt"/>
                <a:ea typeface="ＭＳ Ｐゴシック" charset="0"/>
                <a:cs typeface="+mn-cs"/>
              </a:rPr>
              <a:t>V/Q SPECT has already been widely adopted for PE diagnosis in countries where </a:t>
            </a:r>
            <a:r>
              <a:rPr lang="en-US" sz="1200" kern="1200" baseline="30000" dirty="0">
                <a:solidFill>
                  <a:schemeClr val="tx1"/>
                </a:solidFill>
                <a:latin typeface="+mn-lt"/>
                <a:ea typeface="ＭＳ Ｐゴシック" charset="0"/>
                <a:cs typeface="+mn-cs"/>
              </a:rPr>
              <a:t>81m</a:t>
            </a:r>
            <a:r>
              <a:rPr lang="en-US" sz="1200" kern="1200" dirty="0">
                <a:solidFill>
                  <a:schemeClr val="tx1"/>
                </a:solidFill>
                <a:latin typeface="+mn-lt"/>
                <a:ea typeface="ＭＳ Ｐゴシック" charset="0"/>
                <a:cs typeface="+mn-cs"/>
              </a:rPr>
              <a:t>Kr gas or Technegas were available</a:t>
            </a:r>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 </a:t>
            </a:r>
            <a:endParaRPr lang="fr-FR" sz="1200" kern="1200" dirty="0">
              <a:solidFill>
                <a:schemeClr val="tx1"/>
              </a:solidFill>
              <a:latin typeface="+mn-lt"/>
              <a:ea typeface="ＭＳ Ｐゴシック" charset="0"/>
              <a:cs typeface="+mn-cs"/>
            </a:endParaRPr>
          </a:p>
          <a:p>
            <a:r>
              <a:rPr lang="en-US" sz="1200" kern="1200" dirty="0" smtClean="0">
                <a:solidFill>
                  <a:schemeClr val="tx1"/>
                </a:solidFill>
                <a:latin typeface="+mn-lt"/>
                <a:ea typeface="ＭＳ Ｐゴシック" charset="0"/>
                <a:cs typeface="+mn-cs"/>
              </a:rPr>
              <a:t>This </a:t>
            </a:r>
            <a:r>
              <a:rPr lang="en-US" sz="1200" kern="1200" dirty="0">
                <a:solidFill>
                  <a:schemeClr val="tx1"/>
                </a:solidFill>
                <a:latin typeface="+mn-lt"/>
                <a:ea typeface="ＭＳ Ｐゴシック" charset="0"/>
                <a:cs typeface="+mn-cs"/>
              </a:rPr>
              <a:t>is likely less in the US where </a:t>
            </a:r>
            <a:r>
              <a:rPr lang="en-US" sz="1200" kern="1200" baseline="30000" dirty="0">
                <a:solidFill>
                  <a:schemeClr val="tx1"/>
                </a:solidFill>
                <a:latin typeface="+mn-lt"/>
                <a:ea typeface="ＭＳ Ｐゴシック" charset="0"/>
                <a:cs typeface="+mn-cs"/>
              </a:rPr>
              <a:t>81m</a:t>
            </a:r>
            <a:r>
              <a:rPr lang="en-US" sz="1200" kern="1200" dirty="0">
                <a:solidFill>
                  <a:schemeClr val="tx1"/>
                </a:solidFill>
                <a:latin typeface="+mn-lt"/>
                <a:ea typeface="ＭＳ Ｐゴシック" charset="0"/>
                <a:cs typeface="+mn-cs"/>
              </a:rPr>
              <a:t>Kr gas or </a:t>
            </a:r>
            <a:r>
              <a:rPr lang="en-US" sz="1200" kern="1200" dirty="0" err="1">
                <a:solidFill>
                  <a:schemeClr val="tx1"/>
                </a:solidFill>
                <a:latin typeface="+mn-lt"/>
                <a:ea typeface="ＭＳ Ｐゴシック" charset="0"/>
                <a:cs typeface="+mn-cs"/>
              </a:rPr>
              <a:t>Technegas</a:t>
            </a:r>
            <a:r>
              <a:rPr lang="en-US" sz="1200" kern="1200" dirty="0">
                <a:solidFill>
                  <a:schemeClr val="tx1"/>
                </a:solidFill>
                <a:latin typeface="+mn-lt"/>
                <a:ea typeface="ＭＳ Ｐゴシック" charset="0"/>
                <a:cs typeface="+mn-cs"/>
              </a:rPr>
              <a:t> </a:t>
            </a:r>
            <a:r>
              <a:rPr lang="en-US" sz="1200" kern="1200" dirty="0" smtClean="0">
                <a:solidFill>
                  <a:schemeClr val="tx1"/>
                </a:solidFill>
                <a:latin typeface="+mn-lt"/>
                <a:ea typeface="ＭＳ Ｐゴシック" charset="0"/>
                <a:cs typeface="+mn-cs"/>
              </a:rPr>
              <a:t>were </a:t>
            </a:r>
            <a:r>
              <a:rPr lang="en-US" sz="1200" kern="1200" dirty="0">
                <a:solidFill>
                  <a:schemeClr val="tx1"/>
                </a:solidFill>
                <a:latin typeface="+mn-lt"/>
                <a:ea typeface="ＭＳ Ｐゴシック" charset="0"/>
                <a:cs typeface="+mn-cs"/>
              </a:rPr>
              <a:t>not available.</a:t>
            </a:r>
            <a:endParaRPr lang="fr-FR" sz="1200" kern="1200" dirty="0">
              <a:solidFill>
                <a:schemeClr val="tx1"/>
              </a:solidFill>
              <a:latin typeface="+mn-lt"/>
              <a:ea typeface="ＭＳ Ｐゴシック" charset="0"/>
              <a:cs typeface="+mn-cs"/>
            </a:endParaRPr>
          </a:p>
        </p:txBody>
      </p:sp>
      <p:sp>
        <p:nvSpPr>
          <p:cNvPr id="51203" name="Espace réservé du numéro de diapositive 3"/>
          <p:cNvSpPr>
            <a:spLocks noGrp="1"/>
          </p:cNvSpPr>
          <p:nvPr>
            <p:ph type="sldNum" sz="quarter" idx="5"/>
          </p:nvPr>
        </p:nvSpPr>
        <p:spPr bwMode="auto">
          <a:noFill/>
          <a:ln>
            <a:miter lim="800000"/>
            <a:headEnd/>
            <a:tailEnd/>
          </a:ln>
        </p:spPr>
        <p:txBody>
          <a:bodyPr/>
          <a:lstStyle/>
          <a:p>
            <a:fld id="{0AD4BB8C-159B-4307-91C4-D0CA8E91B49A}" type="slidenum">
              <a:rPr lang="en-US"/>
              <a:pPr/>
              <a:t>19</a:t>
            </a:fld>
            <a:endParaRPr lang="en-US"/>
          </a:p>
        </p:txBody>
      </p:sp>
    </p:spTree>
    <p:extLst>
      <p:ext uri="{BB962C8B-B14F-4D97-AF65-F5344CB8AC3E}">
        <p14:creationId xmlns:p14="http://schemas.microsoft.com/office/powerpoint/2010/main" val="2392898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latin typeface="+mn-lt"/>
                <a:ea typeface="ＭＳ Ｐゴシック" charset="0"/>
                <a:cs typeface="+mn-cs"/>
              </a:rPr>
              <a:t>As we </a:t>
            </a:r>
            <a:r>
              <a:rPr lang="en-US" sz="1200" kern="1200" dirty="0" smtClean="0">
                <a:solidFill>
                  <a:schemeClr val="tx1"/>
                </a:solidFill>
                <a:latin typeface="+mn-lt"/>
                <a:ea typeface="ＭＳ Ｐゴシック" charset="0"/>
                <a:cs typeface="+mn-cs"/>
              </a:rPr>
              <a:t>will see, </a:t>
            </a:r>
            <a:r>
              <a:rPr lang="en-US" sz="1200" kern="1200" dirty="0">
                <a:solidFill>
                  <a:schemeClr val="tx1"/>
                </a:solidFill>
                <a:latin typeface="+mn-lt"/>
                <a:ea typeface="ＭＳ Ｐゴシック" charset="0"/>
                <a:cs typeface="+mn-cs"/>
              </a:rPr>
              <a:t>both </a:t>
            </a:r>
            <a:r>
              <a:rPr lang="en-US" sz="1200" kern="1200" dirty="0" smtClean="0">
                <a:solidFill>
                  <a:schemeClr val="tx1"/>
                </a:solidFill>
                <a:latin typeface="+mn-lt"/>
                <a:ea typeface="ＭＳ Ｐゴシック" charset="0"/>
                <a:cs typeface="+mn-cs"/>
              </a:rPr>
              <a:t>diagnosis </a:t>
            </a:r>
            <a:r>
              <a:rPr lang="en-US" sz="1200" kern="1200" dirty="0">
                <a:solidFill>
                  <a:schemeClr val="tx1"/>
                </a:solidFill>
                <a:latin typeface="+mn-lt"/>
                <a:ea typeface="ＭＳ Ｐゴシック" charset="0"/>
                <a:cs typeface="+mn-cs"/>
              </a:rPr>
              <a:t>of PE and then the long term management of patients with confirmed PE remain a challenge for clinicians,</a:t>
            </a:r>
            <a:endParaRPr lang="fr-FR" sz="1200" kern="1200" dirty="0">
              <a:solidFill>
                <a:schemeClr val="tx1"/>
              </a:solidFill>
              <a:latin typeface="+mn-lt"/>
              <a:ea typeface="ＭＳ Ｐゴシック" charset="0"/>
              <a:cs typeface="+mn-cs"/>
            </a:endParaRPr>
          </a:p>
          <a:p>
            <a:endParaRPr lang="en-US"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and in this talk </a:t>
            </a:r>
            <a:r>
              <a:rPr lang="en-US" sz="1200" kern="1200" dirty="0" smtClean="0">
                <a:solidFill>
                  <a:schemeClr val="tx1"/>
                </a:solidFill>
                <a:latin typeface="+mn-lt"/>
                <a:ea typeface="ＭＳ Ｐゴシック" charset="0"/>
                <a:cs typeface="+mn-cs"/>
              </a:rPr>
              <a:t>we will </a:t>
            </a:r>
            <a:r>
              <a:rPr lang="en-US" sz="1200" kern="1200" dirty="0">
                <a:solidFill>
                  <a:schemeClr val="tx1"/>
                </a:solidFill>
                <a:latin typeface="+mn-lt"/>
                <a:ea typeface="ＭＳ Ｐゴシック" charset="0"/>
                <a:cs typeface="+mn-cs"/>
              </a:rPr>
              <a:t>review the current status and future perspectives of V/Q scintigraphy in these two main stages of the disease.</a:t>
            </a:r>
            <a:endParaRPr lang="fr-FR" sz="1200" kern="1200" dirty="0">
              <a:solidFill>
                <a:schemeClr val="tx1"/>
              </a:solidFill>
              <a:latin typeface="+mn-lt"/>
              <a:ea typeface="ＭＳ Ｐゴシック" charset="0"/>
              <a:cs typeface="+mn-cs"/>
            </a:endParaRPr>
          </a:p>
          <a:p>
            <a:endParaRPr lang="en-US"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To begin, the most common clinical indication for V/Q lung scan is the diagnosis of acute PE </a:t>
            </a:r>
            <a:endParaRPr lang="fr-FR" sz="1200" kern="1200" dirty="0">
              <a:solidFill>
                <a:schemeClr val="tx1"/>
              </a:solidFill>
              <a:latin typeface="+mn-lt"/>
              <a:ea typeface="ＭＳ Ｐゴシック" charset="0"/>
              <a:cs typeface="+mn-cs"/>
            </a:endParaRPr>
          </a:p>
          <a:p>
            <a:pPr eaLnBrk="1" hangingPunct="1">
              <a:spcBef>
                <a:spcPct val="0"/>
              </a:spcBef>
            </a:pPr>
            <a:endParaRPr lang="fr-FR" dirty="0">
              <a:ea typeface="ＭＳ Ｐゴシック" pitchFamily="34" charset="-128"/>
            </a:endParaRPr>
          </a:p>
        </p:txBody>
      </p:sp>
      <p:sp>
        <p:nvSpPr>
          <p:cNvPr id="20483" name="Slide Number Placeholder 3"/>
          <p:cNvSpPr>
            <a:spLocks noGrp="1"/>
          </p:cNvSpPr>
          <p:nvPr>
            <p:ph type="sldNum" sz="quarter" idx="5"/>
          </p:nvPr>
        </p:nvSpPr>
        <p:spPr bwMode="auto">
          <a:noFill/>
          <a:ln>
            <a:miter lim="800000"/>
            <a:headEnd/>
            <a:tailEnd/>
          </a:ln>
        </p:spPr>
        <p:txBody>
          <a:bodyPr/>
          <a:lstStyle/>
          <a:p>
            <a:fld id="{C282D2F8-25EC-49CB-AB89-E147C7843A10}" type="slidenum">
              <a:rPr lang="en-US"/>
              <a:pPr/>
              <a:t>2</a:t>
            </a:fld>
            <a:endParaRPr lang="en-US"/>
          </a:p>
        </p:txBody>
      </p:sp>
    </p:spTree>
    <p:extLst>
      <p:ext uri="{BB962C8B-B14F-4D97-AF65-F5344CB8AC3E}">
        <p14:creationId xmlns:p14="http://schemas.microsoft.com/office/powerpoint/2010/main" val="640078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120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latin typeface="+mn-lt"/>
                <a:ea typeface="ＭＳ Ｐゴシック" charset="0"/>
                <a:cs typeface="+mn-cs"/>
              </a:rPr>
              <a:t>A binary reporting approach for interpreting a V/Q SPECT/CT as positive for PE is widely accepted.</a:t>
            </a:r>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 </a:t>
            </a:r>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The rational for transitioning from the probabilistic to the binary approach is </a:t>
            </a:r>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 the higher diagnostic performance of SPECT</a:t>
            </a:r>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 The ease of use for nuclear medicine physicians.</a:t>
            </a:r>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 A greater understanding of clinicians.</a:t>
            </a:r>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 the aim of simplifying diagnostic strategies.</a:t>
            </a:r>
            <a:endParaRPr lang="fr-FR" sz="1200" kern="1200" dirty="0">
              <a:solidFill>
                <a:schemeClr val="tx1"/>
              </a:solidFill>
              <a:latin typeface="+mn-lt"/>
              <a:ea typeface="ＭＳ Ｐゴシック" charset="0"/>
              <a:cs typeface="+mn-cs"/>
            </a:endParaRPr>
          </a:p>
          <a:p>
            <a:endParaRPr lang="en-US" sz="1200" kern="1200" baseline="0" dirty="0">
              <a:solidFill>
                <a:schemeClr val="tx1"/>
              </a:solidFill>
              <a:latin typeface="+mn-lt"/>
              <a:ea typeface="ＭＳ Ｐゴシック" charset="0"/>
              <a:cs typeface="+mn-cs"/>
            </a:endParaRPr>
          </a:p>
        </p:txBody>
      </p:sp>
      <p:sp>
        <p:nvSpPr>
          <p:cNvPr id="51203" name="Espace réservé du numéro de diapositive 3"/>
          <p:cNvSpPr>
            <a:spLocks noGrp="1"/>
          </p:cNvSpPr>
          <p:nvPr>
            <p:ph type="sldNum" sz="quarter" idx="5"/>
          </p:nvPr>
        </p:nvSpPr>
        <p:spPr bwMode="auto">
          <a:noFill/>
          <a:ln>
            <a:miter lim="800000"/>
            <a:headEnd/>
            <a:tailEnd/>
          </a:ln>
        </p:spPr>
        <p:txBody>
          <a:bodyPr/>
          <a:lstStyle/>
          <a:p>
            <a:fld id="{0AD4BB8C-159B-4307-91C4-D0CA8E91B49A}" type="slidenum">
              <a:rPr lang="en-US"/>
              <a:pPr/>
              <a:t>20</a:t>
            </a:fld>
            <a:endParaRPr lang="en-US"/>
          </a:p>
        </p:txBody>
      </p:sp>
    </p:spTree>
    <p:extLst>
      <p:ext uri="{BB962C8B-B14F-4D97-AF65-F5344CB8AC3E}">
        <p14:creationId xmlns:p14="http://schemas.microsoft.com/office/powerpoint/2010/main" val="3872412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kern="1200" dirty="0">
                <a:solidFill>
                  <a:schemeClr val="tx1"/>
                </a:solidFill>
                <a:latin typeface="+mn-lt"/>
                <a:ea typeface="ＭＳ Ｐゴシック" charset="0"/>
                <a:cs typeface="+mn-cs"/>
              </a:rPr>
              <a:t>A diagnostic cut-off of 1 segmental or 2 subsegmental mismatched defects is widely used.</a:t>
            </a:r>
          </a:p>
          <a:p>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This threshold was initially proposed in the EANM guidelines for V/Q scintigraphy in 2009,</a:t>
            </a:r>
            <a:r>
              <a:rPr lang="en-US" sz="1200" kern="1200" baseline="0" dirty="0">
                <a:solidFill>
                  <a:schemeClr val="tx1"/>
                </a:solidFill>
                <a:latin typeface="+mn-lt"/>
                <a:ea typeface="ＭＳ Ｐゴシック" charset="0"/>
                <a:cs typeface="+mn-cs"/>
              </a:rPr>
              <a:t> it </a:t>
            </a:r>
            <a:r>
              <a:rPr lang="en-US" sz="1200" kern="1200" dirty="0">
                <a:solidFill>
                  <a:schemeClr val="tx1"/>
                </a:solidFill>
                <a:latin typeface="+mn-lt"/>
                <a:ea typeface="ＭＳ Ｐゴシック" charset="0"/>
                <a:cs typeface="+mn-cs"/>
              </a:rPr>
              <a:t>was shown to provide optimal sensitivity and specificity.</a:t>
            </a:r>
          </a:p>
          <a:p>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And was already the most commonly used criteria in our </a:t>
            </a:r>
            <a:r>
              <a:rPr lang="en-US" sz="1200" kern="1200" dirty="0" smtClean="0">
                <a:solidFill>
                  <a:schemeClr val="tx1"/>
                </a:solidFill>
                <a:latin typeface="+mn-lt"/>
                <a:ea typeface="ＭＳ Ｐゴシック" charset="0"/>
                <a:cs typeface="+mn-cs"/>
              </a:rPr>
              <a:t>survey.</a:t>
            </a:r>
            <a:endParaRPr lang="fr-FR" sz="1200" kern="1200" dirty="0">
              <a:solidFill>
                <a:schemeClr val="tx1"/>
              </a:solidFill>
              <a:latin typeface="+mn-lt"/>
              <a:ea typeface="ＭＳ Ｐゴシック" charset="0"/>
              <a:cs typeface="+mn-cs"/>
            </a:endParaRPr>
          </a:p>
        </p:txBody>
      </p:sp>
      <p:sp>
        <p:nvSpPr>
          <p:cNvPr id="4" name="Espace réservé du numéro de diapositive 3"/>
          <p:cNvSpPr>
            <a:spLocks noGrp="1"/>
          </p:cNvSpPr>
          <p:nvPr>
            <p:ph type="sldNum" sz="quarter" idx="10"/>
          </p:nvPr>
        </p:nvSpPr>
        <p:spPr/>
        <p:txBody>
          <a:bodyPr/>
          <a:lstStyle/>
          <a:p>
            <a:fld id="{D144734A-BA38-421D-9542-98C87EC61CC9}" type="slidenum">
              <a:rPr lang="en-US" smtClean="0"/>
              <a:pPr/>
              <a:t>21</a:t>
            </a:fld>
            <a:endParaRPr lang="en-US"/>
          </a:p>
        </p:txBody>
      </p:sp>
    </p:spTree>
    <p:extLst>
      <p:ext uri="{BB962C8B-B14F-4D97-AF65-F5344CB8AC3E}">
        <p14:creationId xmlns:p14="http://schemas.microsoft.com/office/powerpoint/2010/main" val="26758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kern="1200" dirty="0">
                <a:solidFill>
                  <a:schemeClr val="tx1"/>
                </a:solidFill>
                <a:latin typeface="+mn-lt"/>
                <a:ea typeface="ＭＳ Ｐゴシック" charset="0"/>
                <a:cs typeface="+mn-cs"/>
              </a:rPr>
              <a:t>However, I think we need to pay attention to the risk of false positive with the V/Q SPECT. </a:t>
            </a:r>
          </a:p>
          <a:p>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Indeed, V/Q SPECT is </a:t>
            </a:r>
            <a:r>
              <a:rPr lang="en-US" sz="1200" dirty="0">
                <a:latin typeface="Arial"/>
                <a:cs typeface="Arial"/>
              </a:rPr>
              <a:t>more sensitive to regional lung function heterogeneities</a:t>
            </a:r>
            <a:r>
              <a:rPr lang="en-US" sz="1200" kern="1200" dirty="0">
                <a:solidFill>
                  <a:schemeClr val="tx1"/>
                </a:solidFill>
                <a:latin typeface="+mn-lt"/>
                <a:ea typeface="ＭＳ Ｐゴシック" charset="0"/>
                <a:cs typeface="+mn-cs"/>
              </a:rPr>
              <a:t>, and the threshold used with V/Q SPECT (1segment) is lower than the two segments required for a high probability planar V/Q scan, </a:t>
            </a:r>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this likely makes V/Q SPECT a more sensitive test than planar imaging.</a:t>
            </a:r>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Furthermore, if we look at the literatures,</a:t>
            </a:r>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V/Q SPECT seems to be safe to rule out PE with, in all observational studies, a low rate of VTE event in patients left untreated based on a negative V/Q SPECT.</a:t>
            </a:r>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 </a:t>
            </a:r>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 </a:t>
            </a:r>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But the prevalence of PE across studies on V/Q SPECT may seem a bit high.</a:t>
            </a:r>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24, 28, 34, 38%, there may be selection bias, but it‘s a bit high as compared with studies using  other imaging tests, in a recent meta analysis in 30000patients, the pooled prevalence was  22.6%.</a:t>
            </a:r>
            <a:endParaRPr lang="fr-FR" dirty="0"/>
          </a:p>
        </p:txBody>
      </p:sp>
      <p:sp>
        <p:nvSpPr>
          <p:cNvPr id="4" name="Espace réservé du numéro de diapositive 3"/>
          <p:cNvSpPr>
            <a:spLocks noGrp="1"/>
          </p:cNvSpPr>
          <p:nvPr>
            <p:ph type="sldNum" sz="quarter" idx="10"/>
          </p:nvPr>
        </p:nvSpPr>
        <p:spPr/>
        <p:txBody>
          <a:bodyPr/>
          <a:lstStyle/>
          <a:p>
            <a:fld id="{D144734A-BA38-421D-9542-98C87EC61CC9}" type="slidenum">
              <a:rPr lang="en-US" smtClean="0"/>
              <a:pPr/>
              <a:t>22</a:t>
            </a:fld>
            <a:endParaRPr lang="en-US"/>
          </a:p>
        </p:txBody>
      </p:sp>
    </p:spTree>
    <p:extLst>
      <p:ext uri="{BB962C8B-B14F-4D97-AF65-F5344CB8AC3E}">
        <p14:creationId xmlns:p14="http://schemas.microsoft.com/office/powerpoint/2010/main" val="4206073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120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latin typeface="+mn-lt"/>
                <a:ea typeface="ＭＳ Ｐゴシック" charset="0"/>
                <a:cs typeface="+mn-cs"/>
              </a:rPr>
              <a:t>In order to increase the specificity and decrease the rate of false positive results, SPECT images can be combined with a low-dose CT that may visualize non-PE findings which may explain perfusion defects. </a:t>
            </a:r>
          </a:p>
          <a:p>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Here is an example of a patient with suspected PE, SPECT images showed a segmental perfusion defect in the RUL, with relatively preserved ventilation. Just based on V/Q SPECT images, the scan would have been read as positive for PE. However, the CT scan showed parenchymal lesions which were actually radiation changes.</a:t>
            </a:r>
            <a:endParaRPr lang="fr-FR" sz="1200" kern="1200" dirty="0">
              <a:solidFill>
                <a:schemeClr val="tx1"/>
              </a:solidFill>
              <a:latin typeface="+mn-lt"/>
              <a:ea typeface="ＭＳ Ｐゴシック" charset="0"/>
              <a:cs typeface="+mn-cs"/>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mn-lt"/>
              <a:ea typeface="ＭＳ Ｐゴシック" charset="0"/>
              <a:cs typeface="+mn-cs"/>
            </a:endParaRPr>
          </a:p>
        </p:txBody>
      </p:sp>
      <p:sp>
        <p:nvSpPr>
          <p:cNvPr id="51203" name="Espace réservé du numéro de diapositive 3"/>
          <p:cNvSpPr>
            <a:spLocks noGrp="1"/>
          </p:cNvSpPr>
          <p:nvPr>
            <p:ph type="sldNum" sz="quarter" idx="5"/>
          </p:nvPr>
        </p:nvSpPr>
        <p:spPr bwMode="auto">
          <a:noFill/>
          <a:ln>
            <a:miter lim="800000"/>
            <a:headEnd/>
            <a:tailEnd/>
          </a:ln>
        </p:spPr>
        <p:txBody>
          <a:bodyPr/>
          <a:lstStyle/>
          <a:p>
            <a:fld id="{0AD4BB8C-159B-4307-91C4-D0CA8E91B49A}" type="slidenum">
              <a:rPr lang="en-US"/>
              <a:pPr/>
              <a:t>23</a:t>
            </a:fld>
            <a:endParaRPr lang="en-US"/>
          </a:p>
        </p:txBody>
      </p:sp>
    </p:spTree>
    <p:extLst>
      <p:ext uri="{BB962C8B-B14F-4D97-AF65-F5344CB8AC3E}">
        <p14:creationId xmlns:p14="http://schemas.microsoft.com/office/powerpoint/2010/main" val="1469838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120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baseline="0" noProof="0" dirty="0">
                <a:solidFill>
                  <a:schemeClr val="tx1"/>
                </a:solidFill>
                <a:latin typeface="+mn-lt"/>
                <a:ea typeface="ＭＳ Ｐゴシック" charset="0"/>
                <a:cs typeface="+mn-cs"/>
              </a:rPr>
              <a:t>Here is another example of a patient with a defect in the right lung on perfusion SPECT images, not clearly seen on ventilation SPECT.</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baseline="0" noProof="0" dirty="0">
              <a:solidFill>
                <a:schemeClr val="tx1"/>
              </a:solidFill>
              <a:latin typeface="+mn-lt"/>
              <a:ea typeface="ＭＳ Ｐゴシック" charset="0"/>
              <a:cs typeface="+mn-cs"/>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baseline="0" noProof="0" dirty="0">
                <a:solidFill>
                  <a:schemeClr val="tx1"/>
                </a:solidFill>
                <a:latin typeface="+mn-lt"/>
                <a:ea typeface="ＭＳ Ｐゴシック" charset="0"/>
                <a:cs typeface="+mn-cs"/>
              </a:rPr>
              <a:t>However, the low dose CT allows to locate the fissure in this territory.</a:t>
            </a:r>
          </a:p>
        </p:txBody>
      </p:sp>
      <p:sp>
        <p:nvSpPr>
          <p:cNvPr id="51203" name="Espace réservé du numéro de diapositive 3"/>
          <p:cNvSpPr>
            <a:spLocks noGrp="1"/>
          </p:cNvSpPr>
          <p:nvPr>
            <p:ph type="sldNum" sz="quarter" idx="5"/>
          </p:nvPr>
        </p:nvSpPr>
        <p:spPr bwMode="auto">
          <a:noFill/>
          <a:ln>
            <a:miter lim="800000"/>
            <a:headEnd/>
            <a:tailEnd/>
          </a:ln>
        </p:spPr>
        <p:txBody>
          <a:bodyPr/>
          <a:lstStyle/>
          <a:p>
            <a:fld id="{0AD4BB8C-159B-4307-91C4-D0CA8E91B49A}" type="slidenum">
              <a:rPr lang="en-US"/>
              <a:pPr/>
              <a:t>24</a:t>
            </a:fld>
            <a:endParaRPr lang="en-US"/>
          </a:p>
        </p:txBody>
      </p:sp>
    </p:spTree>
    <p:extLst>
      <p:ext uri="{BB962C8B-B14F-4D97-AF65-F5344CB8AC3E}">
        <p14:creationId xmlns:p14="http://schemas.microsoft.com/office/powerpoint/2010/main" val="3188129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120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was more readily identifiable on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sagital</a:t>
            </a:r>
            <a:r>
              <a:rPr lang="en-US" sz="1800" dirty="0">
                <a:effectLst/>
                <a:latin typeface="Calibri" panose="020F0502020204030204" pitchFamily="34" charset="0"/>
                <a:ea typeface="Calibri" panose="020F0502020204030204" pitchFamily="34" charset="0"/>
                <a:cs typeface="Times New Roman" panose="02020603050405020304" pitchFamily="18" charset="0"/>
              </a:rPr>
              <a:t> views, and again the CT scan was very helpful to locate both right fissures and confirmed what was called by Schembri and colleagues the « fissure sign », which is frequently on SPECT imaging.</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a more pronounced perfusion defect observed along all or part of the anatomical fissure line.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fr-FR" sz="1200" kern="1200" baseline="0" dirty="0">
              <a:solidFill>
                <a:schemeClr val="tx1"/>
              </a:solidFill>
              <a:latin typeface="+mn-lt"/>
              <a:ea typeface="ＭＳ Ｐゴシック" charset="0"/>
              <a:cs typeface="+mn-cs"/>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fr-FR" sz="1200" kern="1200" baseline="0" dirty="0">
              <a:solidFill>
                <a:schemeClr val="tx1"/>
              </a:solidFill>
              <a:latin typeface="+mn-lt"/>
              <a:ea typeface="ＭＳ Ｐゴシック" charset="0"/>
              <a:cs typeface="+mn-cs"/>
            </a:endParaRPr>
          </a:p>
        </p:txBody>
      </p:sp>
      <p:sp>
        <p:nvSpPr>
          <p:cNvPr id="51203" name="Espace réservé du numéro de diapositive 3"/>
          <p:cNvSpPr>
            <a:spLocks noGrp="1"/>
          </p:cNvSpPr>
          <p:nvPr>
            <p:ph type="sldNum" sz="quarter" idx="5"/>
          </p:nvPr>
        </p:nvSpPr>
        <p:spPr bwMode="auto">
          <a:noFill/>
          <a:ln>
            <a:miter lim="800000"/>
            <a:headEnd/>
            <a:tailEnd/>
          </a:ln>
        </p:spPr>
        <p:txBody>
          <a:bodyPr/>
          <a:lstStyle/>
          <a:p>
            <a:fld id="{0AD4BB8C-159B-4307-91C4-D0CA8E91B49A}" type="slidenum">
              <a:rPr lang="en-US"/>
              <a:pPr/>
              <a:t>25</a:t>
            </a:fld>
            <a:endParaRPr lang="en-US"/>
          </a:p>
        </p:txBody>
      </p:sp>
    </p:spTree>
    <p:extLst>
      <p:ext uri="{BB962C8B-B14F-4D97-AF65-F5344CB8AC3E}">
        <p14:creationId xmlns:p14="http://schemas.microsoft.com/office/powerpoint/2010/main" val="456800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120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latin typeface="+mn-lt"/>
                <a:ea typeface="ＭＳ Ｐゴシック" charset="0"/>
                <a:cs typeface="+mn-cs"/>
              </a:rPr>
              <a:t>On the other hand, low dose CT should not replace the ventilation scan. </a:t>
            </a:r>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For example, this perfusion SPECT scan demonstrates multiple perfusion defects, without significant abnormalities on CT, so by omitting the ventilation, the scan would be positive for PE.</a:t>
            </a:r>
          </a:p>
          <a:p>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While all perfusion defects were actually matched with ventilation defects.</a:t>
            </a:r>
          </a:p>
          <a:p>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So there is a high risk of false positive when substituting ventilation images by a low dose CT scan, in the series it’s up to 20% of negative V/Q SPECT that would be falsely positive by replacing the ventilation SPECT by a low dose CT.</a:t>
            </a:r>
            <a:endParaRPr lang="fr-FR" sz="1200" kern="1200" dirty="0">
              <a:solidFill>
                <a:schemeClr val="tx1"/>
              </a:solidFill>
              <a:latin typeface="+mn-lt"/>
              <a:ea typeface="ＭＳ Ｐゴシック" charset="0"/>
              <a:cs typeface="+mn-cs"/>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fr-FR" sz="1200" kern="1200" baseline="0" dirty="0">
              <a:solidFill>
                <a:schemeClr val="tx1"/>
              </a:solidFill>
              <a:latin typeface="+mn-lt"/>
              <a:ea typeface="ＭＳ Ｐゴシック" charset="0"/>
              <a:cs typeface="+mn-cs"/>
            </a:endParaRPr>
          </a:p>
        </p:txBody>
      </p:sp>
      <p:sp>
        <p:nvSpPr>
          <p:cNvPr id="51203" name="Espace réservé du numéro de diapositive 3"/>
          <p:cNvSpPr>
            <a:spLocks noGrp="1"/>
          </p:cNvSpPr>
          <p:nvPr>
            <p:ph type="sldNum" sz="quarter" idx="5"/>
          </p:nvPr>
        </p:nvSpPr>
        <p:spPr bwMode="auto">
          <a:noFill/>
          <a:ln>
            <a:miter lim="800000"/>
            <a:headEnd/>
            <a:tailEnd/>
          </a:ln>
        </p:spPr>
        <p:txBody>
          <a:bodyPr/>
          <a:lstStyle/>
          <a:p>
            <a:fld id="{0AD4BB8C-159B-4307-91C4-D0CA8E91B49A}" type="slidenum">
              <a:rPr lang="en-US"/>
              <a:pPr/>
              <a:t>26</a:t>
            </a:fld>
            <a:endParaRPr lang="en-US"/>
          </a:p>
        </p:txBody>
      </p:sp>
    </p:spTree>
    <p:extLst>
      <p:ext uri="{BB962C8B-B14F-4D97-AF65-F5344CB8AC3E}">
        <p14:creationId xmlns:p14="http://schemas.microsoft.com/office/powerpoint/2010/main" val="41129479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62500" lnSpcReduction="20000"/>
          </a:bodyPr>
          <a:lstStyle/>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Omitting the ventilation was proposed especially during the COVID-19 pandemic, to limit the potential risk of contamination with the ventilation procedure.</a:t>
            </a:r>
          </a:p>
          <a:p>
            <a:pPr>
              <a:lnSpc>
                <a:spcPct val="115000"/>
              </a:lnSpc>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15000"/>
              </a:lnSpc>
              <a:spcBef>
                <a:spcPct val="30000"/>
              </a:spcBef>
              <a:spcAft>
                <a:spcPts val="10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again, there was a high risk of false positive results.</a:t>
            </a:r>
          </a:p>
          <a:p>
            <a:pPr>
              <a:lnSpc>
                <a:spcPct val="115000"/>
              </a:lnSpc>
              <a:spcAft>
                <a:spcPts val="10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are 2 other examples of PE suspicion in patients with COVID-19 disease.</a:t>
            </a:r>
          </a:p>
          <a:p>
            <a:pPr>
              <a:lnSpc>
                <a:spcPct val="115000"/>
              </a:lnSpc>
              <a:spcAft>
                <a:spcPts val="10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both patients, perfusion SPECT images showed perfusion defects without significant abnormality on CT images.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P SPECT/CT scans would therefore have been read as positive for PE.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However, the V scan demonstrated matched defects. V/Q SPECT/CT scans were therefore interpreted as negative for PE.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10"/>
          </p:nvPr>
        </p:nvSpPr>
        <p:spPr/>
        <p:txBody>
          <a:bodyPr/>
          <a:lstStyle/>
          <a:p>
            <a:fld id="{D144734A-BA38-421D-9542-98C87EC61CC9}" type="slidenum">
              <a:rPr lang="en-US" smtClean="0"/>
              <a:pPr/>
              <a:t>27</a:t>
            </a:fld>
            <a:endParaRPr lang="en-US"/>
          </a:p>
        </p:txBody>
      </p:sp>
    </p:spTree>
    <p:extLst>
      <p:ext uri="{BB962C8B-B14F-4D97-AF65-F5344CB8AC3E}">
        <p14:creationId xmlns:p14="http://schemas.microsoft.com/office/powerpoint/2010/main" val="343337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120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latin typeface="+mn-lt"/>
                <a:ea typeface="ＭＳ Ｐゴシック" charset="0"/>
                <a:cs typeface="+mn-cs"/>
              </a:rPr>
              <a:t>What is the diagnostic performance of V/Q SPECT/CT imaging? </a:t>
            </a:r>
          </a:p>
          <a:p>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We recently conducted a systematic review on V/Q SPECT for PE diagnosis. </a:t>
            </a:r>
          </a:p>
          <a:p>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And the accuracy indices were high, ranging from 83 to 100% for sensitivity and 87 to 100% for specificity. </a:t>
            </a:r>
            <a:endParaRPr lang="fr-FR" sz="1200" kern="1200" dirty="0">
              <a:solidFill>
                <a:schemeClr val="tx1"/>
              </a:solidFill>
              <a:latin typeface="+mn-lt"/>
              <a:ea typeface="ＭＳ Ｐゴシック" charset="0"/>
              <a:cs typeface="+mn-cs"/>
            </a:endParaRPr>
          </a:p>
        </p:txBody>
      </p:sp>
      <p:sp>
        <p:nvSpPr>
          <p:cNvPr id="51203" name="Espace réservé du numéro de diapositive 3"/>
          <p:cNvSpPr>
            <a:spLocks noGrp="1"/>
          </p:cNvSpPr>
          <p:nvPr>
            <p:ph type="sldNum" sz="quarter" idx="5"/>
          </p:nvPr>
        </p:nvSpPr>
        <p:spPr bwMode="auto">
          <a:noFill/>
          <a:ln>
            <a:miter lim="800000"/>
            <a:headEnd/>
            <a:tailEnd/>
          </a:ln>
        </p:spPr>
        <p:txBody>
          <a:bodyPr/>
          <a:lstStyle/>
          <a:p>
            <a:fld id="{0AD4BB8C-159B-4307-91C4-D0CA8E91B49A}" type="slidenum">
              <a:rPr lang="en-US"/>
              <a:pPr/>
              <a:t>28</a:t>
            </a:fld>
            <a:endParaRPr lang="en-US"/>
          </a:p>
        </p:txBody>
      </p:sp>
    </p:spTree>
    <p:extLst>
      <p:ext uri="{BB962C8B-B14F-4D97-AF65-F5344CB8AC3E}">
        <p14:creationId xmlns:p14="http://schemas.microsoft.com/office/powerpoint/2010/main" val="1310216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120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latin typeface="+mn-lt"/>
                <a:ea typeface="ＭＳ Ｐゴシック" charset="0"/>
                <a:cs typeface="+mn-cs"/>
              </a:rPr>
              <a:t>However, there is currently no prospective management outcome study and no randomized trial comparing with other modalities.</a:t>
            </a:r>
          </a:p>
          <a:p>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So there is currently no validated diagnostic algorithm with the V/Q SPECT, which likely explains why the clinical guidelines remains cautious with the V/Q SPECT. </a:t>
            </a:r>
            <a:endParaRPr lang="fr-FR" sz="1200" kern="1200" dirty="0">
              <a:solidFill>
                <a:schemeClr val="tx1"/>
              </a:solidFill>
              <a:latin typeface="+mn-lt"/>
              <a:ea typeface="ＭＳ Ｐゴシック" charset="0"/>
              <a:cs typeface="+mn-cs"/>
            </a:endParaRPr>
          </a:p>
        </p:txBody>
      </p:sp>
      <p:sp>
        <p:nvSpPr>
          <p:cNvPr id="51203" name="Espace réservé du numéro de diapositive 3"/>
          <p:cNvSpPr>
            <a:spLocks noGrp="1"/>
          </p:cNvSpPr>
          <p:nvPr>
            <p:ph type="sldNum" sz="quarter" idx="5"/>
          </p:nvPr>
        </p:nvSpPr>
        <p:spPr bwMode="auto">
          <a:noFill/>
          <a:ln>
            <a:miter lim="800000"/>
            <a:headEnd/>
            <a:tailEnd/>
          </a:ln>
        </p:spPr>
        <p:txBody>
          <a:bodyPr/>
          <a:lstStyle/>
          <a:p>
            <a:fld id="{0AD4BB8C-159B-4307-91C4-D0CA8E91B49A}" type="slidenum">
              <a:rPr lang="en-US"/>
              <a:pPr/>
              <a:t>29</a:t>
            </a:fld>
            <a:endParaRPr lang="en-US"/>
          </a:p>
        </p:txBody>
      </p:sp>
    </p:spTree>
    <p:extLst>
      <p:ext uri="{BB962C8B-B14F-4D97-AF65-F5344CB8AC3E}">
        <p14:creationId xmlns:p14="http://schemas.microsoft.com/office/powerpoint/2010/main" val="1016763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kern="1200" dirty="0">
                <a:solidFill>
                  <a:schemeClr val="tx1"/>
                </a:solidFill>
                <a:latin typeface="+mn-lt"/>
                <a:ea typeface="ＭＳ Ｐゴシック" charset="0"/>
                <a:cs typeface="+mn-cs"/>
              </a:rPr>
              <a:t>There are currently 2 widely validated imaging modalities for PE diagnosis: V/Q scintigraphy and CT pulmonary angiography, which are based on a different approach: </a:t>
            </a:r>
          </a:p>
          <a:p>
            <a:r>
              <a:rPr lang="en-US" sz="1200" kern="1200" dirty="0">
                <a:solidFill>
                  <a:schemeClr val="tx1"/>
                </a:solidFill>
                <a:latin typeface="+mn-lt"/>
                <a:ea typeface="ＭＳ Ｐゴシック" charset="0"/>
                <a:cs typeface="+mn-cs"/>
              </a:rPr>
              <a:t>V/Q scan allows a functional approach of </a:t>
            </a:r>
            <a:r>
              <a:rPr lang="en-US" sz="1200" kern="1200" dirty="0" smtClean="0">
                <a:solidFill>
                  <a:schemeClr val="tx1"/>
                </a:solidFill>
                <a:latin typeface="+mn-lt"/>
                <a:ea typeface="ＭＳ Ｐゴシック" charset="0"/>
                <a:cs typeface="+mn-cs"/>
              </a:rPr>
              <a:t>showing the </a:t>
            </a:r>
            <a:r>
              <a:rPr lang="en-US" sz="1200" kern="1200" dirty="0">
                <a:solidFill>
                  <a:schemeClr val="tx1"/>
                </a:solidFill>
                <a:latin typeface="+mn-lt"/>
                <a:ea typeface="ＭＳ Ｐゴシック" charset="0"/>
                <a:cs typeface="+mn-cs"/>
              </a:rPr>
              <a:t>consequences of PE on lung perfusion, </a:t>
            </a:r>
          </a:p>
          <a:p>
            <a:r>
              <a:rPr lang="en-US" sz="1200" kern="1200" dirty="0">
                <a:solidFill>
                  <a:schemeClr val="tx1"/>
                </a:solidFill>
                <a:latin typeface="+mn-lt"/>
                <a:ea typeface="ＭＳ Ｐゴシック" charset="0"/>
                <a:cs typeface="+mn-cs"/>
              </a:rPr>
              <a:t>whereas CTPA enables an anatomic approach of PE with the visualization of the clot itself. </a:t>
            </a:r>
            <a:endParaRPr lang="fr-FR" sz="1200" kern="1200" dirty="0">
              <a:solidFill>
                <a:schemeClr val="tx1"/>
              </a:solidFill>
              <a:latin typeface="+mn-lt"/>
              <a:ea typeface="ＭＳ Ｐゴシック" charset="0"/>
              <a:cs typeface="+mn-cs"/>
            </a:endParaRPr>
          </a:p>
          <a:p>
            <a:endParaRPr lang="en-US" sz="1200" kern="1200" dirty="0">
              <a:solidFill>
                <a:schemeClr val="tx1"/>
              </a:solidFill>
              <a:latin typeface="+mn-lt"/>
              <a:ea typeface="ＭＳ Ｐゴシック" charset="0"/>
              <a:cs typeface="+mn-cs"/>
            </a:endParaRPr>
          </a:p>
          <a:p>
            <a:endParaRPr lang="fr-FR" dirty="0"/>
          </a:p>
        </p:txBody>
      </p:sp>
      <p:sp>
        <p:nvSpPr>
          <p:cNvPr id="4" name="Espace réservé du numéro de diapositive 3"/>
          <p:cNvSpPr>
            <a:spLocks noGrp="1"/>
          </p:cNvSpPr>
          <p:nvPr>
            <p:ph type="sldNum" sz="quarter" idx="10"/>
          </p:nvPr>
        </p:nvSpPr>
        <p:spPr/>
        <p:txBody>
          <a:bodyPr/>
          <a:lstStyle/>
          <a:p>
            <a:fld id="{D144734A-BA38-421D-9542-98C87EC61CC9}" type="slidenum">
              <a:rPr lang="en-US" smtClean="0"/>
              <a:pPr/>
              <a:t>3</a:t>
            </a:fld>
            <a:endParaRPr lang="en-US"/>
          </a:p>
        </p:txBody>
      </p:sp>
    </p:spTree>
    <p:extLst>
      <p:ext uri="{BB962C8B-B14F-4D97-AF65-F5344CB8AC3E}">
        <p14:creationId xmlns:p14="http://schemas.microsoft.com/office/powerpoint/2010/main" val="1435301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120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latin typeface="+mn-lt"/>
                <a:ea typeface="ＭＳ Ｐゴシック" charset="0"/>
                <a:cs typeface="+mn-cs"/>
              </a:rPr>
              <a:t>In that respect, our group is currently conducting a randomized multicenter control trial in patients suspected of having acute PE, comparing 3 diagnostic strategies for PE diagnosis, based on V/Q SPECT, V/Q planar, and CTPA. </a:t>
            </a:r>
          </a:p>
          <a:p>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The aim of the study is to ensure that a diagnostic strategy based on V/Q SPECT is non inferior to previously validated strategies to rule out PE; but also to detect potential overdiagnosis using one of the imaging modalities, by comparing the proportion of patients diagnosed with PE with each groups. </a:t>
            </a:r>
            <a:endParaRPr lang="fr-FR" sz="1200" kern="1200" dirty="0">
              <a:solidFill>
                <a:schemeClr val="tx1"/>
              </a:solidFill>
              <a:latin typeface="+mn-lt"/>
              <a:ea typeface="ＭＳ Ｐゴシック" charset="0"/>
              <a:cs typeface="+mn-cs"/>
            </a:endParaRPr>
          </a:p>
          <a:p>
            <a:endParaRPr lang="fr-FR" sz="1200" kern="1200" dirty="0">
              <a:solidFill>
                <a:schemeClr val="tx1"/>
              </a:solidFill>
              <a:latin typeface="+mn-lt"/>
              <a:ea typeface="ＭＳ Ｐゴシック" charset="0"/>
              <a:cs typeface="+mn-cs"/>
            </a:endParaRPr>
          </a:p>
        </p:txBody>
      </p:sp>
      <p:sp>
        <p:nvSpPr>
          <p:cNvPr id="51203" name="Espace réservé du numéro de diapositive 3"/>
          <p:cNvSpPr>
            <a:spLocks noGrp="1"/>
          </p:cNvSpPr>
          <p:nvPr>
            <p:ph type="sldNum" sz="quarter" idx="5"/>
          </p:nvPr>
        </p:nvSpPr>
        <p:spPr bwMode="auto">
          <a:noFill/>
          <a:ln>
            <a:miter lim="800000"/>
            <a:headEnd/>
            <a:tailEnd/>
          </a:ln>
        </p:spPr>
        <p:txBody>
          <a:bodyPr/>
          <a:lstStyle/>
          <a:p>
            <a:fld id="{0AD4BB8C-159B-4307-91C4-D0CA8E91B49A}" type="slidenum">
              <a:rPr lang="en-US"/>
              <a:pPr/>
              <a:t>30</a:t>
            </a:fld>
            <a:endParaRPr lang="en-US"/>
          </a:p>
        </p:txBody>
      </p:sp>
    </p:spTree>
    <p:extLst>
      <p:ext uri="{BB962C8B-B14F-4D97-AF65-F5344CB8AC3E}">
        <p14:creationId xmlns:p14="http://schemas.microsoft.com/office/powerpoint/2010/main" val="11999943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120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latin typeface="+mn-lt"/>
                <a:ea typeface="ＭＳ Ｐゴシック" charset="0"/>
                <a:cs typeface="+mn-cs"/>
              </a:rPr>
              <a:t>So to conclude with the V/Q SPECT, it is a promising alternative to CTPA and planar V/Q, with several advantages including  </a:t>
            </a:r>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No contraindication </a:t>
            </a:r>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Low radiation dose.</a:t>
            </a:r>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Possibility to provide alternative diagnosis with the low dose CT </a:t>
            </a:r>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Low rate of inconclusive test </a:t>
            </a:r>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Potentially simple diagnostic algorithm and no overdiagnosis? But of course it has to be evaluated. </a:t>
            </a:r>
          </a:p>
          <a:p>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On the other hand, the test is less available than CTPA and there is currently no validated management outcome study.</a:t>
            </a:r>
            <a:endParaRPr lang="fr-FR" sz="1200" kern="1200" dirty="0">
              <a:solidFill>
                <a:schemeClr val="tx1"/>
              </a:solidFill>
              <a:latin typeface="+mn-lt"/>
              <a:ea typeface="ＭＳ Ｐゴシック" charset="0"/>
              <a:cs typeface="+mn-cs"/>
            </a:endParaRPr>
          </a:p>
          <a:p>
            <a:endParaRPr lang="en-US" sz="1200" kern="1200" baseline="0" dirty="0">
              <a:solidFill>
                <a:schemeClr val="tx1"/>
              </a:solidFill>
              <a:latin typeface="+mn-lt"/>
              <a:ea typeface="ＭＳ Ｐゴシック" charset="0"/>
              <a:cs typeface="+mn-cs"/>
            </a:endParaRPr>
          </a:p>
          <a:p>
            <a:endParaRPr lang="en-CA" sz="1200" kern="1200" dirty="0">
              <a:solidFill>
                <a:schemeClr val="tx1"/>
              </a:solidFill>
              <a:latin typeface="+mn-lt"/>
              <a:ea typeface="ＭＳ Ｐゴシック" charset="0"/>
              <a:cs typeface="+mn-cs"/>
            </a:endParaRPr>
          </a:p>
        </p:txBody>
      </p:sp>
      <p:sp>
        <p:nvSpPr>
          <p:cNvPr id="51203" name="Espace réservé du numéro de diapositive 3"/>
          <p:cNvSpPr>
            <a:spLocks noGrp="1"/>
          </p:cNvSpPr>
          <p:nvPr>
            <p:ph type="sldNum" sz="quarter" idx="5"/>
          </p:nvPr>
        </p:nvSpPr>
        <p:spPr bwMode="auto">
          <a:noFill/>
          <a:ln>
            <a:miter lim="800000"/>
            <a:headEnd/>
            <a:tailEnd/>
          </a:ln>
        </p:spPr>
        <p:txBody>
          <a:bodyPr/>
          <a:lstStyle/>
          <a:p>
            <a:fld id="{0AD4BB8C-159B-4307-91C4-D0CA8E91B49A}" type="slidenum">
              <a:rPr lang="en-US"/>
              <a:pPr/>
              <a:t>31</a:t>
            </a:fld>
            <a:endParaRPr lang="en-US"/>
          </a:p>
        </p:txBody>
      </p:sp>
    </p:spTree>
    <p:extLst>
      <p:ext uri="{BB962C8B-B14F-4D97-AF65-F5344CB8AC3E}">
        <p14:creationId xmlns:p14="http://schemas.microsoft.com/office/powerpoint/2010/main" val="2305267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kern="1200" dirty="0">
                <a:solidFill>
                  <a:schemeClr val="tx1"/>
                </a:solidFill>
                <a:effectLst/>
                <a:latin typeface="+mn-lt"/>
                <a:ea typeface="ＭＳ Ｐゴシック" charset="0"/>
                <a:cs typeface="+mn-cs"/>
              </a:rPr>
              <a:t>Just a word on a specific situation, PE suspicion during pregnancy. </a:t>
            </a:r>
          </a:p>
          <a:p>
            <a:endParaRPr lang="en-US" sz="1200" kern="1200" dirty="0">
              <a:solidFill>
                <a:schemeClr val="tx1"/>
              </a:solidFill>
              <a:effectLst/>
              <a:latin typeface="+mn-lt"/>
              <a:ea typeface="ＭＳ Ｐゴシック" charset="0"/>
              <a:cs typeface="+mn-cs"/>
            </a:endParaRPr>
          </a:p>
          <a:p>
            <a:r>
              <a:rPr lang="en-US" sz="1200" kern="1200" dirty="0">
                <a:solidFill>
                  <a:schemeClr val="tx1"/>
                </a:solidFill>
                <a:effectLst/>
                <a:latin typeface="+mn-lt"/>
                <a:ea typeface="ＭＳ Ｐゴシック" charset="0"/>
                <a:cs typeface="+mn-cs"/>
              </a:rPr>
              <a:t>PE is a major complication of pregnancy and a leading cause of maternal mortality. </a:t>
            </a:r>
          </a:p>
          <a:p>
            <a:endParaRPr lang="en-US" sz="1200" kern="1200" dirty="0">
              <a:solidFill>
                <a:schemeClr val="tx1"/>
              </a:solidFill>
              <a:effectLst/>
              <a:latin typeface="+mn-lt"/>
              <a:ea typeface="ＭＳ Ｐゴシック" charset="0"/>
              <a:cs typeface="+mn-cs"/>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mn-cs"/>
              </a:rPr>
              <a:t>An important consideration is the radiation exposure of the scans.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0"/>
              <a:cs typeface="+mn-cs"/>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mn-cs"/>
              </a:rPr>
              <a:t>The radiation to the fetus is well below the safety threshold for both scans.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0"/>
              <a:cs typeface="+mn-cs"/>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mn-cs"/>
              </a:rPr>
              <a:t>However, the radiation dose to the breast is higher with CTPA. Because</a:t>
            </a:r>
            <a:r>
              <a:rPr lang="en-US" sz="1200" kern="1200" baseline="0" dirty="0">
                <a:solidFill>
                  <a:schemeClr val="tx1"/>
                </a:solidFill>
                <a:effectLst/>
                <a:latin typeface="+mn-lt"/>
                <a:ea typeface="ＭＳ Ｐゴシック" charset="0"/>
                <a:cs typeface="+mn-cs"/>
              </a:rPr>
              <a:t> </a:t>
            </a:r>
            <a:r>
              <a:rPr lang="en-US" sz="1200" kern="1200" dirty="0">
                <a:solidFill>
                  <a:schemeClr val="tx1"/>
                </a:solidFill>
                <a:effectLst/>
                <a:latin typeface="+mn-lt"/>
                <a:ea typeface="ＭＳ Ｐゴシック" charset="0"/>
                <a:cs typeface="+mn-cs"/>
              </a:rPr>
              <a:t>the breast tissue is particularly radiosensitive during pregnancy,</a:t>
            </a:r>
            <a:r>
              <a:rPr lang="en-US" sz="1200" kern="1200" baseline="0" dirty="0">
                <a:solidFill>
                  <a:schemeClr val="tx1"/>
                </a:solidFill>
                <a:effectLst/>
                <a:latin typeface="+mn-lt"/>
                <a:ea typeface="ＭＳ Ｐゴシック" charset="0"/>
                <a:cs typeface="+mn-cs"/>
              </a:rPr>
              <a:t> </a:t>
            </a:r>
            <a:r>
              <a:rPr lang="en-US" sz="1200" kern="1200" dirty="0">
                <a:solidFill>
                  <a:schemeClr val="tx1"/>
                </a:solidFill>
                <a:effectLst/>
                <a:latin typeface="+mn-lt"/>
                <a:ea typeface="ＭＳ Ｐゴシック" charset="0"/>
                <a:cs typeface="+mn-cs"/>
              </a:rPr>
              <a:t>the risk of radiation-induced breast cancer is of particular concern in pregnant women.</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0"/>
              <a:cs typeface="+mn-cs"/>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D144734A-BA38-421D-9542-98C87EC61CC9}" type="slidenum">
              <a:rPr lang="en-US" smtClean="0"/>
              <a:pPr/>
              <a:t>32</a:t>
            </a:fld>
            <a:endParaRPr lang="en-US"/>
          </a:p>
        </p:txBody>
      </p:sp>
    </p:spTree>
    <p:extLst>
      <p:ext uri="{BB962C8B-B14F-4D97-AF65-F5344CB8AC3E}">
        <p14:creationId xmlns:p14="http://schemas.microsoft.com/office/powerpoint/2010/main" val="8211810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mn-cs"/>
              </a:rPr>
              <a:t>Both CTPA and lung scintigraphy are</a:t>
            </a:r>
            <a:r>
              <a:rPr lang="en-US" sz="1200" kern="1200" baseline="0" dirty="0">
                <a:solidFill>
                  <a:schemeClr val="tx1"/>
                </a:solidFill>
                <a:effectLst/>
                <a:latin typeface="+mn-lt"/>
                <a:ea typeface="ＭＳ Ｐゴシック" charset="0"/>
                <a:cs typeface="+mn-cs"/>
              </a:rPr>
              <a:t> </a:t>
            </a:r>
            <a:r>
              <a:rPr lang="en-US" sz="1200" kern="1200" dirty="0">
                <a:solidFill>
                  <a:schemeClr val="tx1"/>
                </a:solidFill>
                <a:effectLst/>
                <a:latin typeface="+mn-lt"/>
                <a:ea typeface="ＭＳ Ｐゴシック" charset="0"/>
                <a:cs typeface="+mn-cs"/>
              </a:rPr>
              <a:t>equally safe to rule out PE in pregnancy.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0"/>
              <a:cs typeface="+mn-cs"/>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mn-cs"/>
              </a:rPr>
              <a:t>In a recent systematic review and meta-analysis, the pooled rate of false negative test results was 0% for both tests.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0"/>
              <a:cs typeface="+mn-cs"/>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mn-cs"/>
              </a:rPr>
              <a:t>Furthermore, and in contrast with the non pregnant population, the pooled risks of a non-diagnostic test for both CTPA and V/Q planar scan was comparable, 12% for</a:t>
            </a:r>
            <a:r>
              <a:rPr lang="en-US" sz="1200" kern="1200" baseline="0" dirty="0">
                <a:solidFill>
                  <a:schemeClr val="tx1"/>
                </a:solidFill>
                <a:effectLst/>
                <a:latin typeface="+mn-lt"/>
                <a:ea typeface="ＭＳ Ｐゴシック" charset="0"/>
                <a:cs typeface="+mn-cs"/>
              </a:rPr>
              <a:t> the CTPA </a:t>
            </a:r>
            <a:r>
              <a:rPr lang="en-US" sz="1200" kern="1200" dirty="0">
                <a:solidFill>
                  <a:schemeClr val="tx1"/>
                </a:solidFill>
                <a:effectLst/>
                <a:latin typeface="+mn-lt"/>
                <a:ea typeface="ＭＳ Ｐゴシック" charset="0"/>
                <a:cs typeface="+mn-cs"/>
              </a:rPr>
              <a:t>and 14% for the V/Q scan.</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mn-cs"/>
              </a:rPr>
              <a:t>Indeed, the risk of non-diagnostic tests with CTPA is relatively high in pregnant women, because of the hemodynamic changes that occur during pregnancy.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mn-cs"/>
              </a:rPr>
              <a:t>In contrast, as compared with the general population, young women are less likely to have parenchymal lung disease and a non-diagnostic perfusion lung scintigraphy.</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0"/>
              <a:cs typeface="+mn-cs"/>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mn-cs"/>
              </a:rPr>
              <a:t>So,</a:t>
            </a:r>
            <a:r>
              <a:rPr lang="en-US" sz="1200" kern="1200" baseline="0" dirty="0">
                <a:solidFill>
                  <a:schemeClr val="tx1"/>
                </a:solidFill>
                <a:effectLst/>
                <a:latin typeface="+mn-lt"/>
                <a:ea typeface="ＭＳ Ｐゴシック" charset="0"/>
                <a:cs typeface="+mn-cs"/>
              </a:rPr>
              <a:t> given that both scans have similar diagnostic performance and similar rate of non diagnostic results, and that the radiation dose is higher with CTPA, </a:t>
            </a:r>
            <a:r>
              <a:rPr lang="en-US" sz="1200" kern="1200" dirty="0">
                <a:solidFill>
                  <a:schemeClr val="tx1"/>
                </a:solidFill>
                <a:effectLst/>
                <a:latin typeface="+mn-lt"/>
                <a:ea typeface="ＭＳ Ｐゴシック" charset="0"/>
                <a:cs typeface="+mn-cs"/>
              </a:rPr>
              <a:t>with suspected PE, which explains why a majority of guidelines recommend the use of lung scintigraphy rather than CTPA in this population.</a:t>
            </a:r>
            <a:endParaRPr lang="en-US" sz="1200" kern="1200" baseline="0" dirty="0">
              <a:solidFill>
                <a:schemeClr val="tx1"/>
              </a:solidFill>
              <a:effectLst/>
              <a:latin typeface="+mn-lt"/>
              <a:ea typeface="ＭＳ Ｐゴシック" charset="0"/>
              <a:cs typeface="+mn-cs"/>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fr-FR" sz="1200" kern="1200" dirty="0">
              <a:solidFill>
                <a:schemeClr val="tx1"/>
              </a:solidFill>
              <a:effectLst/>
              <a:latin typeface="+mn-lt"/>
              <a:ea typeface="ＭＳ Ｐゴシック" charset="0"/>
              <a:cs typeface="+mn-cs"/>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fr-FR" sz="1200" kern="1200" dirty="0">
              <a:solidFill>
                <a:schemeClr val="tx1"/>
              </a:solidFill>
              <a:effectLst/>
              <a:latin typeface="+mn-lt"/>
              <a:ea typeface="ＭＳ Ｐゴシック" charset="0"/>
              <a:cs typeface="+mn-cs"/>
            </a:endParaRPr>
          </a:p>
          <a:p>
            <a:endParaRPr lang="fr-FR" dirty="0"/>
          </a:p>
        </p:txBody>
      </p:sp>
      <p:sp>
        <p:nvSpPr>
          <p:cNvPr id="4" name="Espace réservé du numéro de diapositive 3"/>
          <p:cNvSpPr>
            <a:spLocks noGrp="1"/>
          </p:cNvSpPr>
          <p:nvPr>
            <p:ph type="sldNum" sz="quarter" idx="5"/>
          </p:nvPr>
        </p:nvSpPr>
        <p:spPr/>
        <p:txBody>
          <a:bodyPr/>
          <a:lstStyle/>
          <a:p>
            <a:fld id="{D144734A-BA38-421D-9542-98C87EC61CC9}" type="slidenum">
              <a:rPr lang="en-US" smtClean="0"/>
              <a:pPr/>
              <a:t>33</a:t>
            </a:fld>
            <a:endParaRPr lang="en-US"/>
          </a:p>
        </p:txBody>
      </p:sp>
    </p:spTree>
    <p:extLst>
      <p:ext uri="{BB962C8B-B14F-4D97-AF65-F5344CB8AC3E}">
        <p14:creationId xmlns:p14="http://schemas.microsoft.com/office/powerpoint/2010/main" val="33540214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noProof="0" dirty="0">
                <a:ea typeface="ＭＳ Ｐゴシック" pitchFamily="34" charset="-128"/>
              </a:rPr>
              <a:t>To conclude,</a:t>
            </a:r>
          </a:p>
          <a:p>
            <a:pPr eaLnBrk="1" hangingPunct="1">
              <a:spcBef>
                <a:spcPct val="0"/>
              </a:spcBef>
            </a:pPr>
            <a:endParaRPr lang="en-US" noProof="0" dirty="0">
              <a:ea typeface="ＭＳ Ｐゴシック" pitchFamily="34" charset="-128"/>
            </a:endParaRPr>
          </a:p>
          <a:p>
            <a:pPr eaLnBrk="1" hangingPunct="1">
              <a:spcBef>
                <a:spcPct val="0"/>
              </a:spcBef>
            </a:pPr>
            <a:r>
              <a:rPr lang="en-US" noProof="0" dirty="0">
                <a:ea typeface="ＭＳ Ｐゴシック" pitchFamily="34" charset="-128"/>
              </a:rPr>
              <a:t>V/Q scintigraphy still</a:t>
            </a:r>
            <a:r>
              <a:rPr lang="en-US" baseline="0" noProof="0" dirty="0">
                <a:ea typeface="ＭＳ Ｐゴシック" pitchFamily="34" charset="-128"/>
              </a:rPr>
              <a:t> has a major role to play for the diagnosis of acute PE, with especially an advantage on the radiation dose and possibly on the risk of overdiagnosis.</a:t>
            </a:r>
          </a:p>
          <a:p>
            <a:pPr eaLnBrk="1" hangingPunct="1">
              <a:spcBef>
                <a:spcPct val="0"/>
              </a:spcBef>
            </a:pPr>
            <a:endParaRPr lang="en-US" baseline="0" noProof="0" dirty="0">
              <a:ea typeface="ＭＳ Ｐゴシック" pitchFamily="34" charset="-128"/>
            </a:endParaRPr>
          </a:p>
        </p:txBody>
      </p:sp>
      <p:sp>
        <p:nvSpPr>
          <p:cNvPr id="20483" name="Slide Number Placeholder 3"/>
          <p:cNvSpPr>
            <a:spLocks noGrp="1"/>
          </p:cNvSpPr>
          <p:nvPr>
            <p:ph type="sldNum" sz="quarter" idx="5"/>
          </p:nvPr>
        </p:nvSpPr>
        <p:spPr bwMode="auto">
          <a:noFill/>
          <a:ln>
            <a:miter lim="800000"/>
            <a:headEnd/>
            <a:tailEnd/>
          </a:ln>
        </p:spPr>
        <p:txBody>
          <a:bodyPr/>
          <a:lstStyle/>
          <a:p>
            <a:fld id="{C282D2F8-25EC-49CB-AB89-E147C7843A10}" type="slidenum">
              <a:rPr lang="en-US"/>
              <a:pPr/>
              <a:t>34</a:t>
            </a:fld>
            <a:endParaRPr lang="en-US"/>
          </a:p>
        </p:txBody>
      </p:sp>
    </p:spTree>
    <p:extLst>
      <p:ext uri="{BB962C8B-B14F-4D97-AF65-F5344CB8AC3E}">
        <p14:creationId xmlns:p14="http://schemas.microsoft.com/office/powerpoint/2010/main" val="5144845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noProof="0" dirty="0">
                <a:ea typeface="ＭＳ Ｐゴシック" pitchFamily="34" charset="-128"/>
              </a:rPr>
              <a:t>To conclude,</a:t>
            </a:r>
          </a:p>
          <a:p>
            <a:pPr eaLnBrk="1" hangingPunct="1">
              <a:spcBef>
                <a:spcPct val="0"/>
              </a:spcBef>
            </a:pPr>
            <a:endParaRPr lang="en-US" noProof="0" dirty="0">
              <a:ea typeface="ＭＳ Ｐゴシック" pitchFamily="34" charset="-128"/>
            </a:endParaRPr>
          </a:p>
          <a:p>
            <a:pPr eaLnBrk="1" hangingPunct="1">
              <a:spcBef>
                <a:spcPct val="0"/>
              </a:spcBef>
            </a:pPr>
            <a:r>
              <a:rPr lang="en-US" noProof="0" dirty="0">
                <a:ea typeface="ＭＳ Ｐゴシック" pitchFamily="34" charset="-128"/>
              </a:rPr>
              <a:t>V/Q scintigraphy still</a:t>
            </a:r>
            <a:r>
              <a:rPr lang="en-US" baseline="0" noProof="0" dirty="0">
                <a:ea typeface="ＭＳ Ｐゴシック" pitchFamily="34" charset="-128"/>
              </a:rPr>
              <a:t> has a major role to play for the diagnosis of acute PE, with especially an advantage on the radiation dose and possibly on the risk of overdiagnosis.</a:t>
            </a:r>
          </a:p>
          <a:p>
            <a:pPr eaLnBrk="1" hangingPunct="1">
              <a:spcBef>
                <a:spcPct val="0"/>
              </a:spcBef>
            </a:pPr>
            <a:endParaRPr lang="en-US" baseline="0" noProof="0" dirty="0">
              <a:ea typeface="ＭＳ Ｐゴシック" pitchFamily="34" charset="-128"/>
            </a:endParaRPr>
          </a:p>
        </p:txBody>
      </p:sp>
      <p:sp>
        <p:nvSpPr>
          <p:cNvPr id="20483" name="Slide Number Placeholder 3"/>
          <p:cNvSpPr>
            <a:spLocks noGrp="1"/>
          </p:cNvSpPr>
          <p:nvPr>
            <p:ph type="sldNum" sz="quarter" idx="5"/>
          </p:nvPr>
        </p:nvSpPr>
        <p:spPr bwMode="auto">
          <a:noFill/>
          <a:ln>
            <a:miter lim="800000"/>
            <a:headEnd/>
            <a:tailEnd/>
          </a:ln>
        </p:spPr>
        <p:txBody>
          <a:bodyPr/>
          <a:lstStyle/>
          <a:p>
            <a:fld id="{C282D2F8-25EC-49CB-AB89-E147C7843A10}" type="slidenum">
              <a:rPr lang="en-US"/>
              <a:pPr/>
              <a:t>35</a:t>
            </a:fld>
            <a:endParaRPr lang="en-US"/>
          </a:p>
        </p:txBody>
      </p:sp>
    </p:spTree>
    <p:extLst>
      <p:ext uri="{BB962C8B-B14F-4D97-AF65-F5344CB8AC3E}">
        <p14:creationId xmlns:p14="http://schemas.microsoft.com/office/powerpoint/2010/main" val="15726288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acquisition to perform?</a:t>
            </a: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Because symptoms of PE frequently overlap with those of normal pregnancy, the prevalence of PE among pregnant women tested is low, approximately 2-7%.</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young woman are less likely to have parenchymal lung disease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a result, the perfusion scan is normal in 90% of cases.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Accordingly, in order to reduce radiation exposure in pregnant patients, most of nuclear medicine physicians only performed a perfusion scan in first intention, in pregnant woman, and only performed a ventilation scan in a second time when necessary.</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Anyway, given the potential consequences of a false positive and negative diagnosis in a pregnant woman with suspected PE, priority should always be given to the diagnostic certainty over the radiation exposure.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200" kern="1200" dirty="0">
              <a:solidFill>
                <a:schemeClr val="tx1"/>
              </a:solidFill>
              <a:latin typeface="+mn-lt"/>
              <a:ea typeface="ＭＳ Ｐゴシック" charset="0"/>
              <a:cs typeface="+mn-cs"/>
            </a:endParaRPr>
          </a:p>
        </p:txBody>
      </p:sp>
      <p:sp>
        <p:nvSpPr>
          <p:cNvPr id="4" name="Espace réservé du numéro de diapositive 3"/>
          <p:cNvSpPr>
            <a:spLocks noGrp="1"/>
          </p:cNvSpPr>
          <p:nvPr>
            <p:ph type="sldNum" sz="quarter" idx="5"/>
          </p:nvPr>
        </p:nvSpPr>
        <p:spPr/>
        <p:txBody>
          <a:bodyPr/>
          <a:lstStyle/>
          <a:p>
            <a:fld id="{D144734A-BA38-421D-9542-98C87EC61CC9}" type="slidenum">
              <a:rPr lang="en-US" smtClean="0"/>
              <a:pPr/>
              <a:t>36</a:t>
            </a:fld>
            <a:endParaRPr lang="en-US"/>
          </a:p>
        </p:txBody>
      </p:sp>
    </p:spTree>
    <p:extLst>
      <p:ext uri="{BB962C8B-B14F-4D97-AF65-F5344CB8AC3E}">
        <p14:creationId xmlns:p14="http://schemas.microsoft.com/office/powerpoint/2010/main" val="1559648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kern="1200" dirty="0" smtClean="0">
                <a:solidFill>
                  <a:schemeClr val="tx1"/>
                </a:solidFill>
                <a:latin typeface="+mn-lt"/>
                <a:ea typeface="ＭＳ Ｐゴシック" charset="0"/>
                <a:cs typeface="+mn-cs"/>
              </a:rPr>
              <a:t>We have to keep in mind that V/Q </a:t>
            </a:r>
            <a:r>
              <a:rPr lang="en-US" sz="1200" kern="1200" dirty="0">
                <a:solidFill>
                  <a:schemeClr val="tx1"/>
                </a:solidFill>
                <a:latin typeface="+mn-lt"/>
                <a:ea typeface="ＭＳ Ｐゴシック" charset="0"/>
                <a:cs typeface="+mn-cs"/>
              </a:rPr>
              <a:t>planar scan was the first non invasive test validated for PE diagnosis, in replacement of pulmonary angiography.</a:t>
            </a:r>
          </a:p>
          <a:p>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Ventilation is acquired after inhalation of inert gases, such as Krypton</a:t>
            </a:r>
            <a:r>
              <a:rPr lang="en-US" sz="1200" kern="1200" baseline="0" dirty="0">
                <a:solidFill>
                  <a:schemeClr val="tx1"/>
                </a:solidFill>
                <a:latin typeface="+mn-lt"/>
                <a:ea typeface="ＭＳ Ｐゴシック" charset="0"/>
                <a:cs typeface="+mn-cs"/>
              </a:rPr>
              <a:t> in Europe or Xenon in the US,</a:t>
            </a:r>
            <a:r>
              <a:rPr lang="en-US" sz="1200" kern="1200" dirty="0">
                <a:solidFill>
                  <a:schemeClr val="tx1"/>
                </a:solidFill>
                <a:latin typeface="+mn-lt"/>
                <a:ea typeface="ＭＳ Ｐゴシック" charset="0"/>
                <a:cs typeface="+mn-cs"/>
              </a:rPr>
              <a:t> or radiolabeled aerosols, mainly</a:t>
            </a:r>
            <a:r>
              <a:rPr lang="en-US" sz="1200" kern="1200" baseline="0" dirty="0">
                <a:solidFill>
                  <a:schemeClr val="tx1"/>
                </a:solidFill>
                <a:latin typeface="+mn-lt"/>
                <a:ea typeface="ＭＳ Ｐゴシック" charset="0"/>
                <a:cs typeface="+mn-cs"/>
              </a:rPr>
              <a:t> </a:t>
            </a:r>
            <a:r>
              <a:rPr lang="en-US" sz="1200" kern="1200" baseline="0" dirty="0" err="1">
                <a:solidFill>
                  <a:schemeClr val="tx1"/>
                </a:solidFill>
                <a:latin typeface="+mn-lt"/>
                <a:ea typeface="ＭＳ Ｐゴシック" charset="0"/>
                <a:cs typeface="+mn-cs"/>
              </a:rPr>
              <a:t>technegas</a:t>
            </a:r>
            <a:r>
              <a:rPr lang="en-US" sz="1200" kern="1200" baseline="0" dirty="0">
                <a:solidFill>
                  <a:schemeClr val="tx1"/>
                </a:solidFill>
                <a:latin typeface="+mn-lt"/>
                <a:ea typeface="ＭＳ Ｐゴシック" charset="0"/>
                <a:cs typeface="+mn-cs"/>
              </a:rPr>
              <a:t> </a:t>
            </a:r>
            <a:r>
              <a:rPr lang="en-US" sz="1200" kern="1200" baseline="0" dirty="0" smtClean="0">
                <a:solidFill>
                  <a:schemeClr val="tx1"/>
                </a:solidFill>
                <a:latin typeface="+mn-lt"/>
                <a:ea typeface="ＭＳ Ｐゴシック" charset="0"/>
                <a:cs typeface="+mn-cs"/>
              </a:rPr>
              <a:t>with an newly FDA </a:t>
            </a:r>
            <a:r>
              <a:rPr lang="en-US" sz="1200" kern="1200" baseline="0" dirty="0" err="1" smtClean="0">
                <a:solidFill>
                  <a:schemeClr val="tx1"/>
                </a:solidFill>
                <a:latin typeface="+mn-lt"/>
                <a:ea typeface="ＭＳ Ｐゴシック" charset="0"/>
                <a:cs typeface="+mn-cs"/>
              </a:rPr>
              <a:t>approvment</a:t>
            </a:r>
            <a:r>
              <a:rPr lang="en-US" sz="1200" kern="1200" baseline="0" dirty="0" smtClean="0">
                <a:solidFill>
                  <a:schemeClr val="tx1"/>
                </a:solidFill>
                <a:latin typeface="+mn-lt"/>
                <a:ea typeface="ＭＳ Ｐゴシック" charset="0"/>
                <a:cs typeface="+mn-cs"/>
              </a:rPr>
              <a:t> last year in US</a:t>
            </a:r>
            <a:endParaRPr lang="en-US" sz="1200" kern="1200" baseline="0" dirty="0">
              <a:solidFill>
                <a:schemeClr val="tx1"/>
              </a:solidFill>
              <a:latin typeface="+mn-lt"/>
              <a:ea typeface="ＭＳ Ｐゴシック" charset="0"/>
              <a:cs typeface="+mn-cs"/>
            </a:endParaRPr>
          </a:p>
          <a:p>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Perfusion is imaged after intravenous administration of radiolabeled macroaggregated albumin particles, which are trapped in the lung capillaries according to the regional blood flow. </a:t>
            </a:r>
            <a:endParaRPr lang="fr-FR" sz="1200" kern="1200" dirty="0">
              <a:solidFill>
                <a:schemeClr val="tx1"/>
              </a:solidFill>
              <a:latin typeface="+mn-lt"/>
              <a:ea typeface="ＭＳ Ｐゴシック" charset="0"/>
              <a:cs typeface="+mn-cs"/>
            </a:endParaRPr>
          </a:p>
          <a:p>
            <a:endParaRPr lang="en-US"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This may seem trivial, but it’ s important to recall that</a:t>
            </a:r>
            <a:r>
              <a:rPr lang="en-US" sz="1200" kern="1200" baseline="0" dirty="0">
                <a:solidFill>
                  <a:schemeClr val="tx1"/>
                </a:solidFill>
                <a:latin typeface="+mn-lt"/>
                <a:ea typeface="ＭＳ Ｐゴシック" charset="0"/>
                <a:cs typeface="+mn-cs"/>
              </a:rPr>
              <a:t> the</a:t>
            </a:r>
            <a:r>
              <a:rPr lang="en-US" sz="1200" kern="1200" dirty="0">
                <a:solidFill>
                  <a:schemeClr val="tx1"/>
                </a:solidFill>
                <a:latin typeface="+mn-lt"/>
                <a:ea typeface="ＭＳ Ｐゴシック" charset="0"/>
                <a:cs typeface="+mn-cs"/>
              </a:rPr>
              <a:t> hallmark of PE with V/Q scan, is the mismatched perfusion defect, that is areas with absent perfusion but preserved ventilation.</a:t>
            </a:r>
          </a:p>
          <a:p>
            <a:endParaRPr lang="en-US"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This pattern, the mismatched </a:t>
            </a:r>
            <a:r>
              <a:rPr lang="en-US" sz="1200" kern="1200" dirty="0" smtClean="0">
                <a:solidFill>
                  <a:schemeClr val="tx1"/>
                </a:solidFill>
                <a:latin typeface="+mn-lt"/>
                <a:ea typeface="ＭＳ Ｐゴシック" charset="0"/>
                <a:cs typeface="+mn-cs"/>
              </a:rPr>
              <a:t>perfusion </a:t>
            </a:r>
            <a:r>
              <a:rPr lang="en-US" sz="1200" kern="1200" dirty="0">
                <a:solidFill>
                  <a:schemeClr val="tx1"/>
                </a:solidFill>
                <a:latin typeface="+mn-lt"/>
                <a:ea typeface="ＭＳ Ｐゴシック" charset="0"/>
                <a:cs typeface="+mn-cs"/>
              </a:rPr>
              <a:t>defect is very specific of PE, acute or chronic, </a:t>
            </a:r>
            <a:endParaRPr lang="fr-FR" sz="1200" kern="1200" dirty="0">
              <a:solidFill>
                <a:schemeClr val="tx1"/>
              </a:solidFill>
              <a:latin typeface="+mn-lt"/>
              <a:ea typeface="ＭＳ Ｐゴシック" charset="0"/>
              <a:cs typeface="+mn-cs"/>
            </a:endParaRPr>
          </a:p>
        </p:txBody>
      </p:sp>
      <p:sp>
        <p:nvSpPr>
          <p:cNvPr id="4" name="Espace réservé du numéro de diapositive 3"/>
          <p:cNvSpPr>
            <a:spLocks noGrp="1"/>
          </p:cNvSpPr>
          <p:nvPr>
            <p:ph type="sldNum" sz="quarter" idx="10"/>
          </p:nvPr>
        </p:nvSpPr>
        <p:spPr/>
        <p:txBody>
          <a:bodyPr/>
          <a:lstStyle/>
          <a:p>
            <a:fld id="{D144734A-BA38-421D-9542-98C87EC61CC9}" type="slidenum">
              <a:rPr lang="en-US" smtClean="0"/>
              <a:pPr/>
              <a:t>4</a:t>
            </a:fld>
            <a:endParaRPr lang="en-US"/>
          </a:p>
        </p:txBody>
      </p:sp>
    </p:spTree>
    <p:extLst>
      <p:ext uri="{BB962C8B-B14F-4D97-AF65-F5344CB8AC3E}">
        <p14:creationId xmlns:p14="http://schemas.microsoft.com/office/powerpoint/2010/main" val="799926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120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latin typeface="+mn-lt"/>
                <a:ea typeface="ＭＳ Ｐゴシック" charset="0"/>
                <a:cs typeface="+mn-cs"/>
              </a:rPr>
              <a:t>As you know, 2 different protocols are possible for image acquisition, planar 2D imaging </a:t>
            </a:r>
            <a:r>
              <a:rPr lang="en-US" sz="1200" kern="1200" dirty="0" smtClean="0">
                <a:solidFill>
                  <a:schemeClr val="tx1"/>
                </a:solidFill>
                <a:latin typeface="+mn-lt"/>
                <a:ea typeface="ＭＳ Ｐゴシック" charset="0"/>
                <a:cs typeface="+mn-cs"/>
              </a:rPr>
              <a:t>focusing different</a:t>
            </a:r>
            <a:r>
              <a:rPr lang="en-US" sz="1200" kern="1200" baseline="0" dirty="0" smtClean="0">
                <a:solidFill>
                  <a:schemeClr val="tx1"/>
                </a:solidFill>
                <a:latin typeface="+mn-lt"/>
                <a:ea typeface="ＭＳ Ｐゴシック" charset="0"/>
                <a:cs typeface="+mn-cs"/>
              </a:rPr>
              <a:t> incidences </a:t>
            </a:r>
            <a:r>
              <a:rPr lang="en-US" sz="1200" kern="1200" dirty="0" smtClean="0">
                <a:solidFill>
                  <a:schemeClr val="tx1"/>
                </a:solidFill>
                <a:latin typeface="+mn-lt"/>
                <a:ea typeface="ＭＳ Ｐゴシック" charset="0"/>
                <a:cs typeface="+mn-cs"/>
              </a:rPr>
              <a:t>or </a:t>
            </a:r>
            <a:r>
              <a:rPr lang="en-US" sz="1200" kern="1200" dirty="0">
                <a:solidFill>
                  <a:schemeClr val="tx1"/>
                </a:solidFill>
                <a:latin typeface="+mn-lt"/>
                <a:ea typeface="ＭＳ Ｐゴシック" charset="0"/>
                <a:cs typeface="+mn-cs"/>
              </a:rPr>
              <a:t>SPECT </a:t>
            </a:r>
            <a:r>
              <a:rPr lang="en-US" sz="1200" kern="1200" dirty="0" smtClean="0">
                <a:solidFill>
                  <a:schemeClr val="tx1"/>
                </a:solidFill>
                <a:latin typeface="+mn-lt"/>
                <a:ea typeface="ＭＳ Ｐゴシック" charset="0"/>
                <a:cs typeface="+mn-cs"/>
              </a:rPr>
              <a:t>imaging allowing 3D imaging.</a:t>
            </a:r>
            <a:endParaRPr lang="fr-FR" sz="1200" kern="1200" dirty="0">
              <a:solidFill>
                <a:schemeClr val="tx1"/>
              </a:solidFill>
              <a:latin typeface="+mn-lt"/>
              <a:ea typeface="ＭＳ Ｐゴシック" charset="0"/>
              <a:cs typeface="+mn-cs"/>
            </a:endParaRPr>
          </a:p>
          <a:p>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Let’s start by conventional planar V/Q scan.</a:t>
            </a:r>
            <a:endParaRPr lang="fr-FR" sz="1200" kern="1200" dirty="0">
              <a:solidFill>
                <a:schemeClr val="tx1"/>
              </a:solidFill>
              <a:latin typeface="+mn-lt"/>
              <a:ea typeface="ＭＳ Ｐゴシック" charset="0"/>
              <a:cs typeface="+mn-cs"/>
            </a:endParaRPr>
          </a:p>
          <a:p>
            <a:endParaRPr lang="en-US" sz="1200" kern="1200" dirty="0">
              <a:solidFill>
                <a:schemeClr val="tx1"/>
              </a:solidFill>
              <a:latin typeface="+mn-lt"/>
              <a:ea typeface="ＭＳ Ｐゴシック" charset="0"/>
              <a:cs typeface="+mn-cs"/>
            </a:endParaRPr>
          </a:p>
          <a:p>
            <a:endParaRPr lang="en-US" sz="1200" kern="1200" dirty="0">
              <a:solidFill>
                <a:schemeClr val="tx1"/>
              </a:solidFill>
              <a:latin typeface="+mn-lt"/>
              <a:ea typeface="ＭＳ Ｐゴシック" charset="0"/>
              <a:cs typeface="+mn-cs"/>
            </a:endParaRPr>
          </a:p>
          <a:p>
            <a:endParaRPr lang="en-US" sz="1200" b="0" i="0" u="none" strike="noStrike" kern="1200" baseline="0" dirty="0">
              <a:solidFill>
                <a:schemeClr val="tx1"/>
              </a:solidFill>
              <a:latin typeface="+mn-lt"/>
              <a:ea typeface="ＭＳ Ｐゴシック" charset="0"/>
              <a:cs typeface="+mn-cs"/>
            </a:endParaRPr>
          </a:p>
        </p:txBody>
      </p:sp>
      <p:sp>
        <p:nvSpPr>
          <p:cNvPr id="51203" name="Espace réservé du numéro de diapositive 3"/>
          <p:cNvSpPr>
            <a:spLocks noGrp="1"/>
          </p:cNvSpPr>
          <p:nvPr>
            <p:ph type="sldNum" sz="quarter" idx="5"/>
          </p:nvPr>
        </p:nvSpPr>
        <p:spPr bwMode="auto">
          <a:noFill/>
          <a:ln>
            <a:miter lim="800000"/>
            <a:headEnd/>
            <a:tailEnd/>
          </a:ln>
        </p:spPr>
        <p:txBody>
          <a:bodyPr/>
          <a:lstStyle/>
          <a:p>
            <a:fld id="{0AD4BB8C-159B-4307-91C4-D0CA8E91B49A}" type="slidenum">
              <a:rPr lang="en-US"/>
              <a:pPr/>
              <a:t>5</a:t>
            </a:fld>
            <a:endParaRPr lang="en-US"/>
          </a:p>
        </p:txBody>
      </p:sp>
    </p:spTree>
    <p:extLst>
      <p:ext uri="{BB962C8B-B14F-4D97-AF65-F5344CB8AC3E}">
        <p14:creationId xmlns:p14="http://schemas.microsoft.com/office/powerpoint/2010/main" val="1245278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kern="1200" dirty="0">
                <a:solidFill>
                  <a:schemeClr val="tx1"/>
                </a:solidFill>
                <a:latin typeface="+mn-lt"/>
                <a:ea typeface="ＭＳ Ｐゴシック" charset="0"/>
                <a:cs typeface="+mn-cs"/>
              </a:rPr>
              <a:t>Interpretation is based on the number and size of defects, and when using planar V/Q scan, results are classified according to the criteria established in the PIOPED study, which have been revised and simplified. </a:t>
            </a:r>
          </a:p>
          <a:p>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Basically, results can be classified in 3 categories: </a:t>
            </a:r>
          </a:p>
          <a:p>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Normal perfusion scan, which rules out PE diagnosis. </a:t>
            </a:r>
          </a:p>
          <a:p>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High probability scan, more than 2 segmental</a:t>
            </a:r>
            <a:r>
              <a:rPr lang="en-US" sz="1200" kern="1200" baseline="0" dirty="0">
                <a:solidFill>
                  <a:schemeClr val="tx1"/>
                </a:solidFill>
                <a:latin typeface="+mn-lt"/>
                <a:ea typeface="ＭＳ Ｐゴシック" charset="0"/>
                <a:cs typeface="+mn-cs"/>
              </a:rPr>
              <a:t> mismatched perfusion defects, </a:t>
            </a:r>
            <a:r>
              <a:rPr lang="en-US" sz="1200" kern="1200" dirty="0">
                <a:solidFill>
                  <a:schemeClr val="tx1"/>
                </a:solidFill>
                <a:latin typeface="+mn-lt"/>
                <a:ea typeface="ＭＳ Ｐゴシック" charset="0"/>
                <a:cs typeface="+mn-cs"/>
              </a:rPr>
              <a:t>which confirms PE diagnosis in most of patients. </a:t>
            </a:r>
          </a:p>
          <a:p>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And between these two categories, the low and intermediate probability scans, which are usually combined in a single category, reported as non conclusive, for which further testing is required.</a:t>
            </a:r>
            <a:endParaRPr lang="fr-FR" sz="1200" kern="1200" dirty="0">
              <a:solidFill>
                <a:schemeClr val="tx1"/>
              </a:solidFill>
              <a:latin typeface="+mn-lt"/>
              <a:ea typeface="ＭＳ Ｐゴシック" charset="0"/>
              <a:cs typeface="+mn-cs"/>
            </a:endParaRPr>
          </a:p>
          <a:p>
            <a:endParaRPr lang="en-US" sz="1200" kern="1200" baseline="0" dirty="0">
              <a:solidFill>
                <a:schemeClr val="tx1"/>
              </a:solidFill>
              <a:latin typeface="+mn-lt"/>
              <a:ea typeface="ＭＳ Ｐゴシック" charset="0"/>
              <a:cs typeface="+mn-cs"/>
            </a:endParaRPr>
          </a:p>
        </p:txBody>
      </p:sp>
      <p:sp>
        <p:nvSpPr>
          <p:cNvPr id="4" name="Espace réservé du numéro de diapositive 3"/>
          <p:cNvSpPr>
            <a:spLocks noGrp="1"/>
          </p:cNvSpPr>
          <p:nvPr>
            <p:ph type="sldNum" sz="quarter" idx="10"/>
          </p:nvPr>
        </p:nvSpPr>
        <p:spPr/>
        <p:txBody>
          <a:bodyPr/>
          <a:lstStyle/>
          <a:p>
            <a:fld id="{D144734A-BA38-421D-9542-98C87EC61CC9}" type="slidenum">
              <a:rPr lang="en-US" smtClean="0"/>
              <a:pPr/>
              <a:t>6</a:t>
            </a:fld>
            <a:endParaRPr lang="en-US"/>
          </a:p>
        </p:txBody>
      </p:sp>
    </p:spTree>
    <p:extLst>
      <p:ext uri="{BB962C8B-B14F-4D97-AF65-F5344CB8AC3E}">
        <p14:creationId xmlns:p14="http://schemas.microsoft.com/office/powerpoint/2010/main" val="4226064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kern="1200" dirty="0">
                <a:solidFill>
                  <a:schemeClr val="tx1"/>
                </a:solidFill>
                <a:latin typeface="+mn-lt"/>
                <a:ea typeface="ＭＳ Ｐゴシック" charset="0"/>
                <a:cs typeface="+mn-cs"/>
              </a:rPr>
              <a:t>Here is an example of a validated diagnostic algorithm for PE diagnosis using planar V/Q scan. </a:t>
            </a:r>
          </a:p>
          <a:p>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Again, if the V/Q is normal, PE can be ruled out, </a:t>
            </a:r>
          </a:p>
          <a:p>
            <a:endParaRPr lang="en-US"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if there is a high probability V/Q scan, PE is confirmed </a:t>
            </a:r>
          </a:p>
          <a:p>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And in patients with an inconclusive V/Q scan, a lower limb compression ultra </a:t>
            </a:r>
            <a:r>
              <a:rPr lang="en-US" sz="1200" kern="1200" dirty="0" err="1">
                <a:solidFill>
                  <a:schemeClr val="tx1"/>
                </a:solidFill>
                <a:latin typeface="+mn-lt"/>
                <a:ea typeface="ＭＳ Ｐゴシック" charset="0"/>
                <a:cs typeface="+mn-cs"/>
              </a:rPr>
              <a:t>sonography</a:t>
            </a:r>
            <a:r>
              <a:rPr lang="en-US" sz="1200" kern="1200" dirty="0">
                <a:solidFill>
                  <a:schemeClr val="tx1"/>
                </a:solidFill>
                <a:latin typeface="+mn-lt"/>
                <a:ea typeface="ＭＳ Ｐゴシック" charset="0"/>
                <a:cs typeface="+mn-cs"/>
              </a:rPr>
              <a:t> is usually performed, which allows, in combination with the clinical probability to conclude in a majority of patients.</a:t>
            </a:r>
            <a:endParaRPr lang="fr-FR" dirty="0"/>
          </a:p>
        </p:txBody>
      </p:sp>
      <p:sp>
        <p:nvSpPr>
          <p:cNvPr id="4" name="Espace réservé du numéro de diapositive 3"/>
          <p:cNvSpPr>
            <a:spLocks noGrp="1"/>
          </p:cNvSpPr>
          <p:nvPr>
            <p:ph type="sldNum" sz="quarter" idx="10"/>
          </p:nvPr>
        </p:nvSpPr>
        <p:spPr/>
        <p:txBody>
          <a:bodyPr/>
          <a:lstStyle/>
          <a:p>
            <a:fld id="{D144734A-BA38-421D-9542-98C87EC61CC9}" type="slidenum">
              <a:rPr lang="en-US" smtClean="0"/>
              <a:pPr/>
              <a:t>7</a:t>
            </a:fld>
            <a:endParaRPr lang="en-US"/>
          </a:p>
        </p:txBody>
      </p:sp>
    </p:spTree>
    <p:extLst>
      <p:ext uri="{BB962C8B-B14F-4D97-AF65-F5344CB8AC3E}">
        <p14:creationId xmlns:p14="http://schemas.microsoft.com/office/powerpoint/2010/main" val="826554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xfrm>
            <a:off x="709613" y="4860925"/>
            <a:ext cx="5684837"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fr-FR" altLang="fr-FR" smtClean="0">
              <a:latin typeface="Times New Roman" panose="02020603050405020304" pitchFamily="18" charset="0"/>
            </a:endParaRPr>
          </a:p>
        </p:txBody>
      </p:sp>
    </p:spTree>
    <p:extLst>
      <p:ext uri="{BB962C8B-B14F-4D97-AF65-F5344CB8AC3E}">
        <p14:creationId xmlns:p14="http://schemas.microsoft.com/office/powerpoint/2010/main" val="1520995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kern="1200" dirty="0">
                <a:solidFill>
                  <a:schemeClr val="tx1"/>
                </a:solidFill>
                <a:latin typeface="+mn-lt"/>
                <a:ea typeface="ＭＳ Ｐゴシック" charset="0"/>
                <a:cs typeface="+mn-cs"/>
              </a:rPr>
              <a:t>So, obviously, the main constraint of diagnostic strategies using the planar V/Q scan is that they are complex and </a:t>
            </a:r>
            <a:r>
              <a:rPr lang="en-US" sz="1200" kern="1200" dirty="0" smtClean="0">
                <a:solidFill>
                  <a:schemeClr val="tx1"/>
                </a:solidFill>
                <a:latin typeface="+mn-lt"/>
                <a:ea typeface="ＭＳ Ｐゴシック" charset="0"/>
                <a:cs typeface="+mn-cs"/>
              </a:rPr>
              <a:t>possibly </a:t>
            </a:r>
            <a:r>
              <a:rPr lang="en-US" sz="1200" kern="1200" dirty="0">
                <a:solidFill>
                  <a:schemeClr val="tx1"/>
                </a:solidFill>
                <a:latin typeface="+mn-lt"/>
                <a:ea typeface="ＭＳ Ｐゴシック" charset="0"/>
                <a:cs typeface="+mn-cs"/>
              </a:rPr>
              <a:t>difficult to apply. </a:t>
            </a:r>
          </a:p>
          <a:p>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But, on the other hand, it is important to remember that these strategies have been strongly validated for excluding PE in several large management outcome studies, published in…</a:t>
            </a:r>
          </a:p>
          <a:p>
            <a:endParaRPr lang="fr-FR" sz="1200" kern="1200" dirty="0">
              <a:solidFill>
                <a:schemeClr val="tx1"/>
              </a:solidFill>
              <a:latin typeface="+mn-lt"/>
              <a:ea typeface="ＭＳ Ｐゴシック" charset="0"/>
              <a:cs typeface="+mn-cs"/>
            </a:endParaRPr>
          </a:p>
          <a:p>
            <a:r>
              <a:rPr lang="en-US" sz="1200" kern="1200" dirty="0">
                <a:solidFill>
                  <a:schemeClr val="tx1"/>
                </a:solidFill>
                <a:latin typeface="+mn-lt"/>
                <a:ea typeface="ＭＳ Ｐゴシック" charset="0"/>
                <a:cs typeface="+mn-cs"/>
              </a:rPr>
              <a:t>So in other words, it works well and it is safe to manage a patient with suspected PE using a validated strategy based on the V/Q planar scan. </a:t>
            </a:r>
            <a:endParaRPr lang="fr-FR" sz="1200" kern="1200" dirty="0">
              <a:solidFill>
                <a:schemeClr val="tx1"/>
              </a:solidFill>
              <a:latin typeface="+mn-lt"/>
              <a:ea typeface="ＭＳ Ｐゴシック" charset="0"/>
              <a:cs typeface="+mn-cs"/>
            </a:endParaRPr>
          </a:p>
          <a:p>
            <a:endParaRPr lang="fr-FR" sz="1200" kern="1200" dirty="0">
              <a:solidFill>
                <a:schemeClr val="tx1"/>
              </a:solidFill>
              <a:latin typeface="+mn-lt"/>
              <a:ea typeface="ＭＳ Ｐゴシック" charset="0"/>
              <a:cs typeface="+mn-cs"/>
            </a:endParaRPr>
          </a:p>
          <a:p>
            <a:endParaRPr lang="fr-FR" dirty="0"/>
          </a:p>
        </p:txBody>
      </p:sp>
      <p:sp>
        <p:nvSpPr>
          <p:cNvPr id="4" name="Espace réservé du numéro de diapositive 3"/>
          <p:cNvSpPr>
            <a:spLocks noGrp="1"/>
          </p:cNvSpPr>
          <p:nvPr>
            <p:ph type="sldNum" sz="quarter" idx="10"/>
          </p:nvPr>
        </p:nvSpPr>
        <p:spPr/>
        <p:txBody>
          <a:bodyPr/>
          <a:lstStyle/>
          <a:p>
            <a:fld id="{D144734A-BA38-421D-9542-98C87EC61CC9}" type="slidenum">
              <a:rPr lang="en-US" smtClean="0"/>
              <a:pPr/>
              <a:t>9</a:t>
            </a:fld>
            <a:endParaRPr lang="en-US"/>
          </a:p>
        </p:txBody>
      </p:sp>
    </p:spTree>
    <p:extLst>
      <p:ext uri="{BB962C8B-B14F-4D97-AF65-F5344CB8AC3E}">
        <p14:creationId xmlns:p14="http://schemas.microsoft.com/office/powerpoint/2010/main" val="2883764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19"/>
            <a:ext cx="7772400" cy="1102519"/>
          </a:xfrm>
        </p:spPr>
        <p:txBody>
          <a:bodyPr/>
          <a:lstStyle/>
          <a:p>
            <a:r>
              <a:rPr lang="fr-FR"/>
              <a:t>Cliquez pour modifier le style du titre</a:t>
            </a:r>
            <a:endParaRPr lang="fr-BE"/>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BE"/>
          </a:p>
        </p:txBody>
      </p:sp>
      <p:sp>
        <p:nvSpPr>
          <p:cNvPr id="4" name="Espace réservé de la date 3"/>
          <p:cNvSpPr>
            <a:spLocks noGrp="1"/>
          </p:cNvSpPr>
          <p:nvPr>
            <p:ph type="dt" sz="half" idx="10"/>
          </p:nvPr>
        </p:nvSpPr>
        <p:spPr>
          <a:xfrm>
            <a:off x="457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26AF6DBA-BC2C-44D9-8F31-AF0E5976FA41}" type="datetime1">
              <a:rPr lang="fr-FR" smtClean="0"/>
              <a:t>28/09/2024</a:t>
            </a:fld>
            <a:endParaRPr lang="fr-BE"/>
          </a:p>
        </p:txBody>
      </p:sp>
      <p:sp>
        <p:nvSpPr>
          <p:cNvPr id="5" name="Espace réservé du pied de page 4"/>
          <p:cNvSpPr>
            <a:spLocks noGrp="1"/>
          </p:cNvSpPr>
          <p:nvPr>
            <p:ph type="ftr" sz="quarter" idx="11"/>
          </p:nvPr>
        </p:nvSpPr>
        <p:spPr>
          <a:xfrm>
            <a:off x="3124200" y="4767263"/>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a:defRPr/>
            </a:lvl1pPr>
          </a:lstStyle>
          <a:p>
            <a:fld id="{B9E38A17-DD90-424D-9EC5-999B1E35AA39}" type="slidenum">
              <a:rPr lang="fr-BE"/>
              <a:pPr/>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a:xfrm>
            <a:off x="457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734DC3EE-EFCA-4087-92DD-7FDA409D1648}" type="datetime1">
              <a:rPr lang="fr-FR" smtClean="0"/>
              <a:t>28/09/2024</a:t>
            </a:fld>
            <a:endParaRPr lang="fr-BE"/>
          </a:p>
        </p:txBody>
      </p:sp>
      <p:sp>
        <p:nvSpPr>
          <p:cNvPr id="5" name="Espace réservé du pied de page 4"/>
          <p:cNvSpPr>
            <a:spLocks noGrp="1"/>
          </p:cNvSpPr>
          <p:nvPr>
            <p:ph type="ftr" sz="quarter" idx="11"/>
          </p:nvPr>
        </p:nvSpPr>
        <p:spPr>
          <a:xfrm>
            <a:off x="3124200" y="4767263"/>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a:defRPr/>
            </a:lvl1pPr>
          </a:lstStyle>
          <a:p>
            <a:fld id="{7367E687-FB68-4D35-AB04-72B653937692}" type="slidenum">
              <a:rPr lang="fr-BE"/>
              <a:pPr/>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5979"/>
            <a:ext cx="2057400" cy="4388644"/>
          </a:xfrm>
        </p:spPr>
        <p:txBody>
          <a:bodyPr vert="eaVert"/>
          <a:lstStyle/>
          <a:p>
            <a:r>
              <a:rPr lang="fr-FR"/>
              <a:t>Cliquez pour modifier le style du titre</a:t>
            </a:r>
            <a:endParaRPr lang="fr-BE"/>
          </a:p>
        </p:txBody>
      </p:sp>
      <p:sp>
        <p:nvSpPr>
          <p:cNvPr id="3" name="Espace réservé du texte vertical 2"/>
          <p:cNvSpPr>
            <a:spLocks noGrp="1"/>
          </p:cNvSpPr>
          <p:nvPr>
            <p:ph type="body" orient="vert" idx="1"/>
          </p:nvPr>
        </p:nvSpPr>
        <p:spPr>
          <a:xfrm>
            <a:off x="457200" y="205979"/>
            <a:ext cx="6019800" cy="438864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a:xfrm>
            <a:off x="457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CBD0B604-44F4-4599-BA4B-B5AD4B16C9FA}" type="datetime1">
              <a:rPr lang="fr-FR" smtClean="0"/>
              <a:t>28/09/2024</a:t>
            </a:fld>
            <a:endParaRPr lang="fr-BE"/>
          </a:p>
        </p:txBody>
      </p:sp>
      <p:sp>
        <p:nvSpPr>
          <p:cNvPr id="5" name="Espace réservé du pied de page 4"/>
          <p:cNvSpPr>
            <a:spLocks noGrp="1"/>
          </p:cNvSpPr>
          <p:nvPr>
            <p:ph type="ftr" sz="quarter" idx="11"/>
          </p:nvPr>
        </p:nvSpPr>
        <p:spPr>
          <a:xfrm>
            <a:off x="3124200" y="4767263"/>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a:defRPr/>
            </a:lvl1pPr>
          </a:lstStyle>
          <a:p>
            <a:fld id="{3D5B14FF-D43C-4DF6-BC80-7B0582F2E25E}" type="slidenum">
              <a:rPr lang="fr-BE"/>
              <a:pPr/>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pour modifier le style du titre</a:t>
            </a:r>
            <a:endParaRPr lang="fr-BE" dirty="0"/>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a:xfrm>
            <a:off x="457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352F3E4D-14FF-4FF1-9138-890F1D81674D}" type="datetime1">
              <a:rPr lang="fr-FR" smtClean="0"/>
              <a:t>28/09/2024</a:t>
            </a:fld>
            <a:endParaRPr lang="fr-BE"/>
          </a:p>
        </p:txBody>
      </p:sp>
      <p:sp>
        <p:nvSpPr>
          <p:cNvPr id="5" name="Espace réservé du pied de page 4"/>
          <p:cNvSpPr>
            <a:spLocks noGrp="1"/>
          </p:cNvSpPr>
          <p:nvPr>
            <p:ph type="ftr" sz="quarter" idx="11"/>
          </p:nvPr>
        </p:nvSpPr>
        <p:spPr>
          <a:xfrm>
            <a:off x="3124200" y="4767263"/>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a:defRPr/>
            </a:lvl1pPr>
          </a:lstStyle>
          <a:p>
            <a:fld id="{A3A688DE-845D-4DD4-B031-0F479F0931BE}" type="slidenum">
              <a:rPr lang="fr-BE"/>
              <a:pPr/>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fr-FR"/>
              <a:t>Cliquez pour modifier le style du titre</a:t>
            </a:r>
            <a:endParaRPr lang="fr-BE"/>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457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EB0A5C1F-050A-402D-8817-424492A1D248}" type="datetime1">
              <a:rPr lang="fr-FR" smtClean="0"/>
              <a:t>28/09/2024</a:t>
            </a:fld>
            <a:endParaRPr lang="fr-BE"/>
          </a:p>
        </p:txBody>
      </p:sp>
      <p:sp>
        <p:nvSpPr>
          <p:cNvPr id="5" name="Espace réservé du pied de page 4"/>
          <p:cNvSpPr>
            <a:spLocks noGrp="1"/>
          </p:cNvSpPr>
          <p:nvPr>
            <p:ph type="ftr" sz="quarter" idx="11"/>
          </p:nvPr>
        </p:nvSpPr>
        <p:spPr>
          <a:xfrm>
            <a:off x="3124200" y="4767263"/>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a:defRPr/>
            </a:lvl1pPr>
          </a:lstStyle>
          <a:p>
            <a:fld id="{2C4D39CA-1638-4B63-B603-6F52015B8DAF}" type="slidenum">
              <a:rPr lang="fr-BE"/>
              <a:pPr/>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a:xfrm>
            <a:off x="457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B476EDDD-B4F8-4750-AF5F-27E63E0463ED}" type="datetime1">
              <a:rPr lang="fr-FR" smtClean="0"/>
              <a:t>28/09/2024</a:t>
            </a:fld>
            <a:endParaRPr lang="fr-BE"/>
          </a:p>
        </p:txBody>
      </p:sp>
      <p:sp>
        <p:nvSpPr>
          <p:cNvPr id="6" name="Espace réservé du pied de page 5"/>
          <p:cNvSpPr>
            <a:spLocks noGrp="1"/>
          </p:cNvSpPr>
          <p:nvPr>
            <p:ph type="ftr" sz="quarter" idx="11"/>
          </p:nvPr>
        </p:nvSpPr>
        <p:spPr>
          <a:xfrm>
            <a:off x="3124200" y="4767263"/>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fr-BE"/>
          </a:p>
        </p:txBody>
      </p:sp>
      <p:sp>
        <p:nvSpPr>
          <p:cNvPr id="7" name="Espace réservé du numéro de diapositive 6"/>
          <p:cNvSpPr>
            <a:spLocks noGrp="1"/>
          </p:cNvSpPr>
          <p:nvPr>
            <p:ph type="sldNum" sz="quarter" idx="12"/>
          </p:nvPr>
        </p:nvSpPr>
        <p:spPr/>
        <p:txBody>
          <a:bodyPr/>
          <a:lstStyle>
            <a:lvl1pPr>
              <a:defRPr/>
            </a:lvl1pPr>
          </a:lstStyle>
          <a:p>
            <a:fld id="{921E25E0-53B9-41BB-BEA2-AEA77ED6A1FD}" type="slidenum">
              <a:rPr lang="fr-BE"/>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BE"/>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a:xfrm>
            <a:off x="457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71D2FE0E-4C7C-4D3F-9A26-9F56E36CA530}" type="datetime1">
              <a:rPr lang="fr-FR" smtClean="0"/>
              <a:t>28/09/2024</a:t>
            </a:fld>
            <a:endParaRPr lang="fr-BE"/>
          </a:p>
        </p:txBody>
      </p:sp>
      <p:sp>
        <p:nvSpPr>
          <p:cNvPr id="8" name="Espace réservé du pied de page 7"/>
          <p:cNvSpPr>
            <a:spLocks noGrp="1"/>
          </p:cNvSpPr>
          <p:nvPr>
            <p:ph type="ftr" sz="quarter" idx="11"/>
          </p:nvPr>
        </p:nvSpPr>
        <p:spPr>
          <a:xfrm>
            <a:off x="3124200" y="4767263"/>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fr-BE"/>
          </a:p>
        </p:txBody>
      </p:sp>
      <p:sp>
        <p:nvSpPr>
          <p:cNvPr id="9" name="Espace réservé du numéro de diapositive 8"/>
          <p:cNvSpPr>
            <a:spLocks noGrp="1"/>
          </p:cNvSpPr>
          <p:nvPr>
            <p:ph type="sldNum" sz="quarter" idx="12"/>
          </p:nvPr>
        </p:nvSpPr>
        <p:spPr/>
        <p:txBody>
          <a:bodyPr/>
          <a:lstStyle>
            <a:lvl1pPr>
              <a:defRPr/>
            </a:lvl1pPr>
          </a:lstStyle>
          <a:p>
            <a:fld id="{CB02A260-D110-42E9-BA28-B7EF29CDB118}" type="slidenum">
              <a:rPr lang="fr-BE"/>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e la date 2"/>
          <p:cNvSpPr>
            <a:spLocks noGrp="1"/>
          </p:cNvSpPr>
          <p:nvPr>
            <p:ph type="dt" sz="half" idx="10"/>
          </p:nvPr>
        </p:nvSpPr>
        <p:spPr>
          <a:xfrm>
            <a:off x="457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22417900-1655-4FB8-8A04-F25379B8D31A}" type="datetime1">
              <a:rPr lang="fr-FR" smtClean="0"/>
              <a:t>28/09/2024</a:t>
            </a:fld>
            <a:endParaRPr lang="fr-BE"/>
          </a:p>
        </p:txBody>
      </p:sp>
      <p:sp>
        <p:nvSpPr>
          <p:cNvPr id="4" name="Espace réservé du pied de page 3"/>
          <p:cNvSpPr>
            <a:spLocks noGrp="1"/>
          </p:cNvSpPr>
          <p:nvPr>
            <p:ph type="ftr" sz="quarter" idx="11"/>
          </p:nvPr>
        </p:nvSpPr>
        <p:spPr>
          <a:xfrm>
            <a:off x="3124200" y="4767263"/>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fr-BE"/>
          </a:p>
        </p:txBody>
      </p:sp>
      <p:sp>
        <p:nvSpPr>
          <p:cNvPr id="5" name="Espace réservé du numéro de diapositive 4"/>
          <p:cNvSpPr>
            <a:spLocks noGrp="1"/>
          </p:cNvSpPr>
          <p:nvPr>
            <p:ph type="sldNum" sz="quarter" idx="12"/>
          </p:nvPr>
        </p:nvSpPr>
        <p:spPr/>
        <p:txBody>
          <a:bodyPr/>
          <a:lstStyle>
            <a:lvl1pPr>
              <a:defRPr/>
            </a:lvl1pPr>
          </a:lstStyle>
          <a:p>
            <a:fld id="{FE916E30-1C1E-4623-B6EB-EF9CE8F2F8AF}" type="slidenum">
              <a:rPr lang="fr-BE"/>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3D5E80DB-054E-43B2-ABF2-2DB094B149B9}" type="datetime1">
              <a:rPr lang="fr-FR" smtClean="0"/>
              <a:t>28/09/2024</a:t>
            </a:fld>
            <a:endParaRPr lang="fr-BE"/>
          </a:p>
        </p:txBody>
      </p:sp>
      <p:sp>
        <p:nvSpPr>
          <p:cNvPr id="3" name="Espace réservé du pied de page 2"/>
          <p:cNvSpPr>
            <a:spLocks noGrp="1"/>
          </p:cNvSpPr>
          <p:nvPr>
            <p:ph type="ftr" sz="quarter" idx="11"/>
          </p:nvPr>
        </p:nvSpPr>
        <p:spPr>
          <a:xfrm>
            <a:off x="3124200" y="4767263"/>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fr-BE"/>
          </a:p>
        </p:txBody>
      </p:sp>
      <p:sp>
        <p:nvSpPr>
          <p:cNvPr id="4" name="Espace réservé du numéro de diapositive 3"/>
          <p:cNvSpPr>
            <a:spLocks noGrp="1"/>
          </p:cNvSpPr>
          <p:nvPr>
            <p:ph type="sldNum" sz="quarter" idx="12"/>
          </p:nvPr>
        </p:nvSpPr>
        <p:spPr/>
        <p:txBody>
          <a:bodyPr/>
          <a:lstStyle>
            <a:lvl1pPr>
              <a:defRPr/>
            </a:lvl1pPr>
          </a:lstStyle>
          <a:p>
            <a:fld id="{B6FDA5E9-7F98-4DFF-9B40-0308C7C59097}" type="slidenum">
              <a:rPr lang="fr-BE"/>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04787"/>
            <a:ext cx="3008313" cy="871538"/>
          </a:xfrm>
        </p:spPr>
        <p:txBody>
          <a:bodyPr anchor="b"/>
          <a:lstStyle>
            <a:lvl1pPr algn="l">
              <a:defRPr sz="2000" b="1"/>
            </a:lvl1pPr>
          </a:lstStyle>
          <a:p>
            <a:r>
              <a:rPr lang="fr-FR"/>
              <a:t>Cliquez pour modifier le style du titre</a:t>
            </a:r>
            <a:endParaRPr lang="fr-BE"/>
          </a:p>
        </p:txBody>
      </p:sp>
      <p:sp>
        <p:nvSpPr>
          <p:cNvPr id="3" name="Espace réservé du contenu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1C216C8C-F9D7-4EF1-B36E-0FE446EA6B4D}" type="datetime1">
              <a:rPr lang="fr-FR" smtClean="0"/>
              <a:t>28/09/2024</a:t>
            </a:fld>
            <a:endParaRPr lang="fr-BE"/>
          </a:p>
        </p:txBody>
      </p:sp>
      <p:sp>
        <p:nvSpPr>
          <p:cNvPr id="6" name="Espace réservé du pied de page 5"/>
          <p:cNvSpPr>
            <a:spLocks noGrp="1"/>
          </p:cNvSpPr>
          <p:nvPr>
            <p:ph type="ftr" sz="quarter" idx="11"/>
          </p:nvPr>
        </p:nvSpPr>
        <p:spPr>
          <a:xfrm>
            <a:off x="3124200" y="4767263"/>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fr-BE"/>
          </a:p>
        </p:txBody>
      </p:sp>
      <p:sp>
        <p:nvSpPr>
          <p:cNvPr id="7" name="Espace réservé du numéro de diapositive 6"/>
          <p:cNvSpPr>
            <a:spLocks noGrp="1"/>
          </p:cNvSpPr>
          <p:nvPr>
            <p:ph type="sldNum" sz="quarter" idx="12"/>
          </p:nvPr>
        </p:nvSpPr>
        <p:spPr/>
        <p:txBody>
          <a:bodyPr/>
          <a:lstStyle>
            <a:lvl1pPr>
              <a:defRPr/>
            </a:lvl1pPr>
          </a:lstStyle>
          <a:p>
            <a:fld id="{8A656A31-9793-4784-84B1-CCA83EB72604}" type="slidenum">
              <a:rPr lang="fr-BE"/>
              <a:pPr/>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054"/>
          </a:xfrm>
        </p:spPr>
        <p:txBody>
          <a:bodyPr anchor="b"/>
          <a:lstStyle>
            <a:lvl1pPr algn="l">
              <a:defRPr sz="2000" b="1"/>
            </a:lvl1pPr>
          </a:lstStyle>
          <a:p>
            <a:r>
              <a:rPr lang="fr-FR"/>
              <a:t>Cliquez pour modifier le style du titre</a:t>
            </a:r>
            <a:endParaRPr lang="fr-BE"/>
          </a:p>
        </p:txBody>
      </p:sp>
      <p:sp>
        <p:nvSpPr>
          <p:cNvPr id="3" name="Espace réservé pour une image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a:p>
        </p:txBody>
      </p:sp>
      <p:sp>
        <p:nvSpPr>
          <p:cNvPr id="4" name="Espace réservé du texte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4767263"/>
            <a:ext cx="2133600" cy="274637"/>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FAE3FC41-27F9-482E-A6F4-C09AA27A412A}" type="datetime1">
              <a:rPr lang="fr-FR" smtClean="0"/>
              <a:t>28/09/2024</a:t>
            </a:fld>
            <a:endParaRPr lang="fr-BE"/>
          </a:p>
        </p:txBody>
      </p:sp>
      <p:sp>
        <p:nvSpPr>
          <p:cNvPr id="6" name="Espace réservé du pied de page 5"/>
          <p:cNvSpPr>
            <a:spLocks noGrp="1"/>
          </p:cNvSpPr>
          <p:nvPr>
            <p:ph type="ftr" sz="quarter" idx="11"/>
          </p:nvPr>
        </p:nvSpPr>
        <p:spPr>
          <a:xfrm>
            <a:off x="3124200" y="4767263"/>
            <a:ext cx="2895600" cy="274637"/>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fr-BE"/>
          </a:p>
        </p:txBody>
      </p:sp>
      <p:sp>
        <p:nvSpPr>
          <p:cNvPr id="7" name="Espace réservé du numéro de diapositive 6"/>
          <p:cNvSpPr>
            <a:spLocks noGrp="1"/>
          </p:cNvSpPr>
          <p:nvPr>
            <p:ph type="sldNum" sz="quarter" idx="12"/>
          </p:nvPr>
        </p:nvSpPr>
        <p:spPr/>
        <p:txBody>
          <a:bodyPr/>
          <a:lstStyle>
            <a:lvl1pPr>
              <a:defRPr/>
            </a:lvl1pPr>
          </a:lstStyle>
          <a:p>
            <a:fld id="{CB2C8D34-8652-4AE3-9E25-3C636931E8BF}" type="slidenum">
              <a:rPr lang="fr-BE"/>
              <a:pPr/>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68313" y="141288"/>
            <a:ext cx="8229600" cy="5302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a:t>
            </a:r>
            <a:endParaRPr lang="fr-BE"/>
          </a:p>
        </p:txBody>
      </p:sp>
      <p:sp>
        <p:nvSpPr>
          <p:cNvPr id="1027" name="Espace réservé du texte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numéro de diapositive 5"/>
          <p:cNvSpPr>
            <a:spLocks noGrp="1"/>
          </p:cNvSpPr>
          <p:nvPr>
            <p:ph type="sldNum" sz="quarter" idx="4"/>
          </p:nvPr>
        </p:nvSpPr>
        <p:spPr>
          <a:xfrm>
            <a:off x="8172450" y="4767263"/>
            <a:ext cx="514350" cy="274637"/>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latin typeface="Arial Narrow" pitchFamily="34" charset="0"/>
              </a:defRPr>
            </a:lvl1pPr>
          </a:lstStyle>
          <a:p>
            <a:fld id="{493DC433-56F8-4A4F-AEEE-76D5DC9FDD5A}" type="slidenum">
              <a:rPr lang="fr-BE"/>
              <a:pPr/>
              <a:t>‹N°›</a:t>
            </a:fld>
            <a:endParaRPr lang="fr-BE"/>
          </a:p>
        </p:txBody>
      </p:sp>
      <p:cxnSp>
        <p:nvCxnSpPr>
          <p:cNvPr id="8" name="Connecteur droit 7"/>
          <p:cNvCxnSpPr/>
          <p:nvPr userDrawn="1"/>
        </p:nvCxnSpPr>
        <p:spPr>
          <a:xfrm>
            <a:off x="539750" y="735013"/>
            <a:ext cx="82089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hf hdr="0" ftr="0" dt="0"/>
  <p:txStyles>
    <p:titleStyle>
      <a:lvl1pPr algn="l" rtl="0" eaLnBrk="0" fontAlgn="base" hangingPunct="0">
        <a:spcBef>
          <a:spcPct val="0"/>
        </a:spcBef>
        <a:spcAft>
          <a:spcPct val="0"/>
        </a:spcAft>
        <a:defRPr sz="4400" b="1" kern="1200">
          <a:solidFill>
            <a:schemeClr val="tx1"/>
          </a:solidFill>
          <a:latin typeface="Arial Narrow" pitchFamily="34" charset="0"/>
          <a:ea typeface="ＭＳ Ｐゴシック" charset="0"/>
          <a:cs typeface="+mj-cs"/>
        </a:defRPr>
      </a:lvl1pPr>
      <a:lvl2pPr algn="l" rtl="0" eaLnBrk="0" fontAlgn="base" hangingPunct="0">
        <a:spcBef>
          <a:spcPct val="0"/>
        </a:spcBef>
        <a:spcAft>
          <a:spcPct val="0"/>
        </a:spcAft>
        <a:defRPr sz="4400" b="1">
          <a:solidFill>
            <a:schemeClr val="tx1"/>
          </a:solidFill>
          <a:latin typeface="Arial Narrow" pitchFamily="34" charset="0"/>
          <a:ea typeface="ＭＳ Ｐゴシック" charset="0"/>
        </a:defRPr>
      </a:lvl2pPr>
      <a:lvl3pPr algn="l" rtl="0" eaLnBrk="0" fontAlgn="base" hangingPunct="0">
        <a:spcBef>
          <a:spcPct val="0"/>
        </a:spcBef>
        <a:spcAft>
          <a:spcPct val="0"/>
        </a:spcAft>
        <a:defRPr sz="4400" b="1">
          <a:solidFill>
            <a:schemeClr val="tx1"/>
          </a:solidFill>
          <a:latin typeface="Arial Narrow" pitchFamily="34" charset="0"/>
          <a:ea typeface="ＭＳ Ｐゴシック" charset="0"/>
        </a:defRPr>
      </a:lvl3pPr>
      <a:lvl4pPr algn="l" rtl="0" eaLnBrk="0" fontAlgn="base" hangingPunct="0">
        <a:spcBef>
          <a:spcPct val="0"/>
        </a:spcBef>
        <a:spcAft>
          <a:spcPct val="0"/>
        </a:spcAft>
        <a:defRPr sz="4400" b="1">
          <a:solidFill>
            <a:schemeClr val="tx1"/>
          </a:solidFill>
          <a:latin typeface="Arial Narrow" pitchFamily="34" charset="0"/>
          <a:ea typeface="ＭＳ Ｐゴシック" charset="0"/>
        </a:defRPr>
      </a:lvl4pPr>
      <a:lvl5pPr algn="l" rtl="0" eaLnBrk="0" fontAlgn="base" hangingPunct="0">
        <a:spcBef>
          <a:spcPct val="0"/>
        </a:spcBef>
        <a:spcAft>
          <a:spcPct val="0"/>
        </a:spcAft>
        <a:defRPr sz="4400" b="1">
          <a:solidFill>
            <a:schemeClr val="tx1"/>
          </a:solidFill>
          <a:latin typeface="Arial Narrow" pitchFamily="34" charset="0"/>
          <a:ea typeface="ＭＳ Ｐゴシック" charset="0"/>
        </a:defRPr>
      </a:lvl5pPr>
      <a:lvl6pPr marL="457200" algn="l" rtl="0" fontAlgn="base">
        <a:spcBef>
          <a:spcPct val="0"/>
        </a:spcBef>
        <a:spcAft>
          <a:spcPct val="0"/>
        </a:spcAft>
        <a:defRPr sz="4400" b="1">
          <a:solidFill>
            <a:schemeClr val="tx1"/>
          </a:solidFill>
          <a:latin typeface="Arial Narrow" pitchFamily="34" charset="0"/>
        </a:defRPr>
      </a:lvl6pPr>
      <a:lvl7pPr marL="914400" algn="l" rtl="0" fontAlgn="base">
        <a:spcBef>
          <a:spcPct val="0"/>
        </a:spcBef>
        <a:spcAft>
          <a:spcPct val="0"/>
        </a:spcAft>
        <a:defRPr sz="4400" b="1">
          <a:solidFill>
            <a:schemeClr val="tx1"/>
          </a:solidFill>
          <a:latin typeface="Arial Narrow" pitchFamily="34" charset="0"/>
        </a:defRPr>
      </a:lvl7pPr>
      <a:lvl8pPr marL="1371600" algn="l" rtl="0" fontAlgn="base">
        <a:spcBef>
          <a:spcPct val="0"/>
        </a:spcBef>
        <a:spcAft>
          <a:spcPct val="0"/>
        </a:spcAft>
        <a:defRPr sz="4400" b="1">
          <a:solidFill>
            <a:schemeClr val="tx1"/>
          </a:solidFill>
          <a:latin typeface="Arial Narrow" pitchFamily="34" charset="0"/>
        </a:defRPr>
      </a:lvl8pPr>
      <a:lvl9pPr marL="1828800" algn="l" rtl="0" fontAlgn="base">
        <a:spcBef>
          <a:spcPct val="0"/>
        </a:spcBef>
        <a:spcAft>
          <a:spcPct val="0"/>
        </a:spcAft>
        <a:defRPr sz="4400" b="1">
          <a:solidFill>
            <a:schemeClr val="tx1"/>
          </a:solidFill>
          <a:latin typeface="Arial Narrow"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Arial Narrow" pitchFamily="34" charset="0"/>
          <a:ea typeface="ＭＳ Ｐゴシック" charset="0"/>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Arial Narrow" pitchFamily="34" charset="0"/>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Arial Narrow" pitchFamily="34" charset="0"/>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Arial Narrow" pitchFamily="34" charset="0"/>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Arial Narrow" pitchFamily="34" charset="0"/>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fif"/><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fif"/><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5.gi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emf"/></Relationships>
</file>

<file path=ppt/slides/_rels/slide1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4.emf"/><Relationship Id="rId7" Type="http://schemas.openxmlformats.org/officeDocument/2006/relationships/image" Target="../media/image38.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4.emf"/><Relationship Id="rId7" Type="http://schemas.openxmlformats.org/officeDocument/2006/relationships/image" Target="../media/image48.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5.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ctrTitle" idx="4294967295"/>
          </p:nvPr>
        </p:nvSpPr>
        <p:spPr>
          <a:xfrm>
            <a:off x="684213" y="1491630"/>
            <a:ext cx="8208962" cy="1181100"/>
          </a:xfrm>
        </p:spPr>
        <p:txBody>
          <a:bodyPr/>
          <a:lstStyle/>
          <a:p>
            <a:pPr algn="ctr" eaLnBrk="1" hangingPunct="1"/>
            <a:r>
              <a:rPr lang="en-US" sz="2800" dirty="0"/>
              <a:t>Lung Scintigraphy for Pulmonary Embolism </a:t>
            </a:r>
            <a:r>
              <a:rPr lang="en-US" sz="2800" dirty="0" smtClean="0"/>
              <a:t>Diagnosis</a:t>
            </a:r>
            <a:endParaRPr lang="en-US" sz="2800" b="0" dirty="0">
              <a:latin typeface="Arial" pitchFamily="34" charset="0"/>
              <a:ea typeface="ＭＳ Ｐゴシック" pitchFamily="34" charset="-128"/>
              <a:cs typeface="Arial" pitchFamily="34" charset="0"/>
            </a:endParaRPr>
          </a:p>
        </p:txBody>
      </p:sp>
      <p:sp>
        <p:nvSpPr>
          <p:cNvPr id="10" name="Espace réservé du numéro de diapositive 9"/>
          <p:cNvSpPr>
            <a:spLocks noGrp="1"/>
          </p:cNvSpPr>
          <p:nvPr>
            <p:ph type="sldNum" sz="quarter" idx="12"/>
          </p:nvPr>
        </p:nvSpPr>
        <p:spPr/>
        <p:txBody>
          <a:bodyPr/>
          <a:lstStyle/>
          <a:p>
            <a:fld id="{B9E38A17-DD90-424D-9EC5-999B1E35AA39}" type="slidenum">
              <a:rPr lang="fr-BE" smtClean="0"/>
              <a:pPr/>
              <a:t>1</a:t>
            </a:fld>
            <a:endParaRPr lang="fr-BE"/>
          </a:p>
        </p:txBody>
      </p:sp>
      <p:sp>
        <p:nvSpPr>
          <p:cNvPr id="11" name="ZoneTexte 8"/>
          <p:cNvSpPr txBox="1">
            <a:spLocks noChangeArrowheads="1"/>
          </p:cNvSpPr>
          <p:nvPr/>
        </p:nvSpPr>
        <p:spPr bwMode="auto">
          <a:xfrm>
            <a:off x="2790875" y="2410501"/>
            <a:ext cx="3995638" cy="923330"/>
          </a:xfrm>
          <a:prstGeom prst="rect">
            <a:avLst/>
          </a:prstGeom>
          <a:noFill/>
          <a:ln w="9525">
            <a:noFill/>
            <a:miter lim="800000"/>
            <a:headEnd/>
            <a:tailEnd/>
          </a:ln>
        </p:spPr>
        <p:txBody>
          <a:bodyPr wrap="square">
            <a:spAutoFit/>
          </a:bodyPr>
          <a:lstStyle/>
          <a:p>
            <a:pPr algn="ctr">
              <a:defRPr/>
            </a:pPr>
            <a:r>
              <a:rPr lang="fr-FR" dirty="0">
                <a:ea typeface="+mn-ea"/>
                <a:cs typeface="Arial" pitchFamily="34" charset="0"/>
              </a:rPr>
              <a:t>Pr Pierre-Yves </a:t>
            </a:r>
            <a:r>
              <a:rPr lang="fr-FR" dirty="0" smtClean="0">
                <a:ea typeface="+mn-ea"/>
                <a:cs typeface="Arial" pitchFamily="34" charset="0"/>
              </a:rPr>
              <a:t>SALAUN</a:t>
            </a:r>
            <a:endParaRPr lang="fr-FR" dirty="0">
              <a:ea typeface="+mn-ea"/>
              <a:cs typeface="Arial" pitchFamily="34" charset="0"/>
            </a:endParaRPr>
          </a:p>
          <a:p>
            <a:pPr algn="ctr">
              <a:defRPr/>
            </a:pPr>
            <a:endParaRPr lang="fr-FR" dirty="0">
              <a:ea typeface="+mn-ea"/>
              <a:cs typeface="Arial" pitchFamily="34" charset="0"/>
            </a:endParaRPr>
          </a:p>
          <a:p>
            <a:pPr marL="57150" algn="ctr">
              <a:buFont typeface="Wingdings 3" pitchFamily="18" charset="2"/>
              <a:buNone/>
              <a:defRPr/>
            </a:pPr>
            <a:r>
              <a:rPr lang="en-AU" sz="1600" dirty="0" smtClean="0">
                <a:cs typeface="Arial" pitchFamily="34" charset="0"/>
              </a:rPr>
              <a:t>pierre-yves.salaun@chu-brest.fr</a:t>
            </a:r>
            <a:endParaRPr lang="en-AU" sz="1600" dirty="0">
              <a:cs typeface="Arial" pitchFamily="34" charset="0"/>
            </a:endParaRPr>
          </a:p>
        </p:txBody>
      </p:sp>
      <p:sp>
        <p:nvSpPr>
          <p:cNvPr id="12" name="ZoneTexte 8"/>
          <p:cNvSpPr txBox="1">
            <a:spLocks noChangeArrowheads="1"/>
          </p:cNvSpPr>
          <p:nvPr/>
        </p:nvSpPr>
        <p:spPr bwMode="auto">
          <a:xfrm>
            <a:off x="1724146" y="3410105"/>
            <a:ext cx="5904656" cy="646331"/>
          </a:xfrm>
          <a:prstGeom prst="rect">
            <a:avLst/>
          </a:prstGeom>
          <a:noFill/>
          <a:ln w="9525">
            <a:noFill/>
            <a:miter lim="800000"/>
            <a:headEnd/>
            <a:tailEnd/>
          </a:ln>
        </p:spPr>
        <p:txBody>
          <a:bodyPr wrap="square">
            <a:spAutoFit/>
          </a:bodyPr>
          <a:lstStyle/>
          <a:p>
            <a:pPr algn="ctr">
              <a:defRPr/>
            </a:pPr>
            <a:r>
              <a:rPr lang="en-US" dirty="0" smtClean="0">
                <a:solidFill>
                  <a:srgbClr val="0003B1"/>
                </a:solidFill>
                <a:ea typeface="+mn-ea"/>
                <a:cs typeface="Arial" pitchFamily="34" charset="0"/>
              </a:rPr>
              <a:t>BELNUC 2024</a:t>
            </a:r>
            <a:endParaRPr lang="en-US" dirty="0">
              <a:solidFill>
                <a:srgbClr val="0003B1"/>
              </a:solidFill>
              <a:ea typeface="+mn-ea"/>
              <a:cs typeface="Arial" pitchFamily="34" charset="0"/>
            </a:endParaRPr>
          </a:p>
          <a:p>
            <a:pPr algn="ctr">
              <a:defRPr/>
            </a:pPr>
            <a:r>
              <a:rPr lang="en-US" dirty="0" err="1" smtClean="0">
                <a:solidFill>
                  <a:srgbClr val="0003B1"/>
                </a:solidFill>
                <a:ea typeface="+mn-ea"/>
                <a:cs typeface="Arial" pitchFamily="34" charset="0"/>
              </a:rPr>
              <a:t>KULeuven</a:t>
            </a:r>
            <a:endParaRPr lang="en-US" dirty="0">
              <a:solidFill>
                <a:srgbClr val="0003B1"/>
              </a:solidFill>
              <a:ea typeface="+mn-ea"/>
              <a:cs typeface="Arial" pitchFamily="34" charset="0"/>
            </a:endParaRPr>
          </a:p>
        </p:txBody>
      </p:sp>
      <p:pic>
        <p:nvPicPr>
          <p:cNvPr id="13" name="Image 12">
            <a:extLst>
              <a:ext uri="{FF2B5EF4-FFF2-40B4-BE49-F238E27FC236}">
                <a16:creationId xmlns:a16="http://schemas.microsoft.com/office/drawing/2014/main" id="{94BB0513-1472-35D1-1E85-3B545C8432BA}"/>
              </a:ext>
            </a:extLst>
          </p:cNvPr>
          <p:cNvPicPr>
            <a:picLocks noChangeAspect="1"/>
          </p:cNvPicPr>
          <p:nvPr/>
        </p:nvPicPr>
        <p:blipFill>
          <a:blip r:embed="rId3" cstate="print"/>
          <a:stretch>
            <a:fillRect/>
          </a:stretch>
        </p:blipFill>
        <p:spPr>
          <a:xfrm>
            <a:off x="83401" y="4371950"/>
            <a:ext cx="1742920" cy="757170"/>
          </a:xfrm>
          <a:prstGeom prst="rect">
            <a:avLst/>
          </a:prstGeom>
        </p:spPr>
      </p:pic>
      <p:pic>
        <p:nvPicPr>
          <p:cNvPr id="6" name="Image 5"/>
          <p:cNvPicPr>
            <a:picLocks noChangeAspect="1"/>
          </p:cNvPicPr>
          <p:nvPr/>
        </p:nvPicPr>
        <p:blipFill>
          <a:blip r:embed="rId4"/>
          <a:stretch>
            <a:fillRect/>
          </a:stretch>
        </p:blipFill>
        <p:spPr>
          <a:xfrm>
            <a:off x="1907704" y="4406081"/>
            <a:ext cx="1622123" cy="657121"/>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7944" y="91115"/>
            <a:ext cx="1640012" cy="921478"/>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9827" y="4228023"/>
            <a:ext cx="3554546" cy="884687"/>
          </a:xfrm>
          <a:prstGeom prst="rect">
            <a:avLst/>
          </a:prstGeom>
        </p:spPr>
      </p:pic>
      <p:pic>
        <p:nvPicPr>
          <p:cNvPr id="17" name="Imag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6176" y="-318096"/>
            <a:ext cx="2970827" cy="2022794"/>
          </a:xfrm>
          <a:prstGeom prst="rect">
            <a:avLst/>
          </a:prstGeom>
        </p:spPr>
      </p:pic>
      <p:pic>
        <p:nvPicPr>
          <p:cNvPr id="18" name="Imag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11810" y="4228023"/>
            <a:ext cx="1596067" cy="820980"/>
          </a:xfrm>
          <a:prstGeom prst="rect">
            <a:avLst/>
          </a:prstGeom>
        </p:spPr>
      </p:pic>
      <p:pic>
        <p:nvPicPr>
          <p:cNvPr id="21" name="Imag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1520" y="257730"/>
            <a:ext cx="1718817" cy="729498"/>
          </a:xfrm>
          <a:prstGeom prst="rect">
            <a:avLst/>
          </a:prstGeom>
        </p:spPr>
      </p:pic>
    </p:spTree>
  </p:cSld>
  <p:clrMapOvr>
    <a:masterClrMapping/>
  </p:clrMapOvr>
  <p:transition advTm="22642"/>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en-US" sz="2400" dirty="0">
                <a:solidFill>
                  <a:schemeClr val="bg1"/>
                </a:solidFill>
                <a:ea typeface="+mj-ea"/>
                <a:cs typeface="Arial" pitchFamily="34" charset="0"/>
              </a:rPr>
              <a:t>CTPA </a:t>
            </a:r>
            <a:r>
              <a:rPr lang="en-US" sz="2400" dirty="0" err="1">
                <a:solidFill>
                  <a:schemeClr val="bg1"/>
                </a:solidFill>
                <a:ea typeface="+mj-ea"/>
                <a:cs typeface="Arial" pitchFamily="34" charset="0"/>
              </a:rPr>
              <a:t>vs</a:t>
            </a:r>
            <a:r>
              <a:rPr lang="en-US" sz="2400" dirty="0">
                <a:solidFill>
                  <a:schemeClr val="bg1"/>
                </a:solidFill>
                <a:ea typeface="+mj-ea"/>
                <a:cs typeface="Arial" pitchFamily="34" charset="0"/>
              </a:rPr>
              <a:t> planar V/Q scan?</a:t>
            </a:r>
          </a:p>
        </p:txBody>
      </p:sp>
      <p:sp>
        <p:nvSpPr>
          <p:cNvPr id="21" name="Rectangle 5"/>
          <p:cNvSpPr>
            <a:spLocks noChangeArrowheads="1"/>
          </p:cNvSpPr>
          <p:nvPr/>
        </p:nvSpPr>
        <p:spPr bwMode="auto">
          <a:xfrm>
            <a:off x="6706369" y="699542"/>
            <a:ext cx="1970087" cy="307975"/>
          </a:xfrm>
          <a:prstGeom prst="rect">
            <a:avLst/>
          </a:prstGeom>
          <a:noFill/>
          <a:ln w="9525">
            <a:noFill/>
            <a:miter lim="800000"/>
            <a:headEnd/>
            <a:tailEnd/>
          </a:ln>
        </p:spPr>
        <p:txBody>
          <a:bodyPr wrap="none">
            <a:spAutoFit/>
          </a:bodyPr>
          <a:lstStyle/>
          <a:p>
            <a:r>
              <a:rPr lang="fr-FR" sz="1400" i="1" dirty="0">
                <a:latin typeface="Arial" pitchFamily="34" charset="0"/>
              </a:rPr>
              <a:t>Anderson, JAMA 2007</a:t>
            </a:r>
          </a:p>
        </p:txBody>
      </p:sp>
      <p:sp>
        <p:nvSpPr>
          <p:cNvPr id="26" name="Rectangle 3"/>
          <p:cNvSpPr>
            <a:spLocks noChangeArrowheads="1"/>
          </p:cNvSpPr>
          <p:nvPr/>
        </p:nvSpPr>
        <p:spPr bwMode="auto">
          <a:xfrm>
            <a:off x="179512" y="3003798"/>
            <a:ext cx="6984776" cy="1296144"/>
          </a:xfrm>
          <a:prstGeom prst="rect">
            <a:avLst/>
          </a:prstGeom>
          <a:noFill/>
          <a:ln w="9525">
            <a:noFill/>
            <a:miter lim="800000"/>
            <a:headEnd/>
            <a:tailEnd/>
          </a:ln>
        </p:spPr>
        <p:txBody>
          <a:bodyPr/>
          <a:lstStyle/>
          <a:p>
            <a:pPr marL="0" marR="0" lvl="1" indent="0" defTabSz="914400" eaLnBrk="1" fontAlgn="auto" latinLnBrk="0" hangingPunct="1">
              <a:lnSpc>
                <a:spcPct val="100000"/>
              </a:lnSpc>
              <a:spcBef>
                <a:spcPct val="20000"/>
              </a:spcBef>
              <a:spcAft>
                <a:spcPts val="0"/>
              </a:spcAft>
              <a:buClr>
                <a:srgbClr val="000000"/>
              </a:buClr>
              <a:buSzTx/>
              <a:buFontTx/>
              <a:buNone/>
              <a:tabLst/>
              <a:defRPr/>
            </a:pPr>
            <a:endParaRPr kumimoji="0" lang="fr-FR" sz="1600" b="0" i="0" u="none" strike="noStrike" kern="0" cap="none" spc="0" normalizeH="0" baseline="0" noProof="0" dirty="0">
              <a:ln>
                <a:noFill/>
              </a:ln>
              <a:solidFill>
                <a:sysClr val="windowText" lastClr="000000"/>
              </a:solidFill>
              <a:effectLst/>
              <a:uLnTx/>
              <a:uFillTx/>
            </a:endParaRPr>
          </a:p>
          <a:p>
            <a:pPr marL="57150" eaLnBrk="0" fontAlgn="auto" hangingPunct="0">
              <a:spcBef>
                <a:spcPct val="20000"/>
              </a:spcBef>
              <a:spcAft>
                <a:spcPts val="0"/>
              </a:spcAft>
              <a:buClr>
                <a:srgbClr val="000000"/>
              </a:buClr>
              <a:buFont typeface="Wingdings 3" pitchFamily="18" charset="2"/>
              <a:buChar char="}"/>
            </a:pPr>
            <a:r>
              <a:rPr lang="fr-FR" sz="1600" b="1" kern="0" dirty="0">
                <a:solidFill>
                  <a:sysClr val="windowText" lastClr="000000"/>
                </a:solidFill>
              </a:rPr>
              <a:t> 3-</a:t>
            </a:r>
            <a:r>
              <a:rPr lang="fr-FR" sz="1600" b="1" kern="0" dirty="0" err="1">
                <a:solidFill>
                  <a:sysClr val="windowText" lastClr="000000"/>
                </a:solidFill>
              </a:rPr>
              <a:t>month</a:t>
            </a:r>
            <a:r>
              <a:rPr lang="fr-FR" sz="1600" b="1" kern="0" dirty="0">
                <a:solidFill>
                  <a:sysClr val="windowText" lastClr="000000"/>
                </a:solidFill>
              </a:rPr>
              <a:t> </a:t>
            </a:r>
            <a:r>
              <a:rPr lang="fr-FR" sz="1600" b="1" kern="0" dirty="0" err="1">
                <a:solidFill>
                  <a:sysClr val="windowText" lastClr="000000"/>
                </a:solidFill>
              </a:rPr>
              <a:t>risk</a:t>
            </a:r>
            <a:r>
              <a:rPr lang="fr-FR" sz="1600" b="1" kern="0" dirty="0">
                <a:solidFill>
                  <a:sysClr val="windowText" lastClr="000000"/>
                </a:solidFill>
              </a:rPr>
              <a:t> of VTE: </a:t>
            </a:r>
            <a:r>
              <a:rPr kumimoji="0" lang="fr-FR" sz="1600" b="1" i="0" u="none" strike="noStrike" kern="0" cap="none" spc="0" normalizeH="0" baseline="0" noProof="0" dirty="0">
                <a:ln>
                  <a:noFill/>
                </a:ln>
                <a:solidFill>
                  <a:sysClr val="windowText" lastClr="000000"/>
                </a:solidFill>
                <a:effectLst/>
                <a:uLnTx/>
                <a:uFillTx/>
              </a:rPr>
              <a:t>	</a:t>
            </a:r>
            <a:r>
              <a:rPr kumimoji="0" lang="fr-FR" sz="1600" b="0" i="0" u="none" strike="noStrike" kern="0" cap="none" spc="0" normalizeH="0" baseline="0" noProof="0" dirty="0">
                <a:ln>
                  <a:noFill/>
                </a:ln>
                <a:solidFill>
                  <a:sysClr val="windowText" lastClr="000000"/>
                </a:solidFill>
                <a:effectLst/>
                <a:uLnTx/>
                <a:uFillTx/>
              </a:rPr>
              <a:t>0,4% 			0.8%</a:t>
            </a:r>
            <a:r>
              <a:rPr kumimoji="0" lang="fr-FR" sz="1600" b="1" i="0" u="none" strike="noStrike" kern="0" cap="none" spc="0" normalizeH="0" baseline="0" noProof="0" dirty="0">
                <a:ln>
                  <a:noFill/>
                </a:ln>
                <a:solidFill>
                  <a:sysClr val="windowText" lastClr="000000"/>
                </a:solidFill>
                <a:effectLst/>
                <a:uLnTx/>
                <a:uFillTx/>
              </a:rPr>
              <a:t> (NS)</a:t>
            </a:r>
          </a:p>
          <a:p>
            <a:pPr marL="57150" marR="0" lvl="0" indent="0" defTabSz="914400" eaLnBrk="0" fontAlgn="auto" latinLnBrk="0" hangingPunct="0">
              <a:lnSpc>
                <a:spcPct val="100000"/>
              </a:lnSpc>
              <a:spcBef>
                <a:spcPct val="20000"/>
              </a:spcBef>
              <a:spcAft>
                <a:spcPts val="0"/>
              </a:spcAft>
              <a:buClr>
                <a:srgbClr val="000000"/>
              </a:buClr>
              <a:buSzTx/>
              <a:buFont typeface="Wingdings 3" pitchFamily="18" charset="2"/>
              <a:buChar char="}"/>
              <a:tabLst/>
              <a:defRPr/>
            </a:pPr>
            <a:endParaRPr kumimoji="0" lang="fr-FR" sz="1600" b="1" i="0" u="none" strike="noStrike" kern="0" cap="none" spc="0" normalizeH="0" baseline="0" noProof="0" dirty="0">
              <a:ln>
                <a:noFill/>
              </a:ln>
              <a:solidFill>
                <a:sysClr val="windowText" lastClr="000000"/>
              </a:solidFill>
              <a:effectLst/>
              <a:uLnTx/>
              <a:uFillTx/>
            </a:endParaRPr>
          </a:p>
          <a:p>
            <a:pPr marL="57150" eaLnBrk="0" fontAlgn="auto" hangingPunct="0">
              <a:spcBef>
                <a:spcPct val="20000"/>
              </a:spcBef>
              <a:spcAft>
                <a:spcPts val="0"/>
              </a:spcAft>
              <a:buClr>
                <a:srgbClr val="000000"/>
              </a:buClr>
              <a:buFont typeface="Wingdings 3" pitchFamily="18" charset="2"/>
              <a:buChar char="}"/>
            </a:pPr>
            <a:r>
              <a:rPr lang="fr-FR" sz="1600" b="1" kern="0" dirty="0">
                <a:solidFill>
                  <a:sysClr val="windowText" lastClr="000000"/>
                </a:solidFill>
              </a:rPr>
              <a:t> PE </a:t>
            </a:r>
            <a:r>
              <a:rPr lang="fr-FR" sz="1600" b="1" kern="0" dirty="0" err="1">
                <a:solidFill>
                  <a:sysClr val="windowText" lastClr="000000"/>
                </a:solidFill>
              </a:rPr>
              <a:t>prevalence</a:t>
            </a:r>
            <a:r>
              <a:rPr kumimoji="0" lang="fr-FR" altLang="ja-JP" sz="1600" b="1" i="0" u="none" strike="noStrike" kern="0" cap="none" spc="0" normalizeH="0" baseline="0" noProof="0" dirty="0">
                <a:ln>
                  <a:noFill/>
                </a:ln>
                <a:solidFill>
                  <a:sysClr val="windowText" lastClr="000000"/>
                </a:solidFill>
                <a:effectLst/>
                <a:uLnTx/>
                <a:uFillTx/>
              </a:rPr>
              <a:t> : 		19,2% 			  14,2%</a:t>
            </a:r>
            <a:r>
              <a:rPr kumimoji="0" lang="fr-FR" altLang="ja-JP" sz="1600" b="1" i="0" u="none" strike="noStrike" kern="0" cap="none" spc="0" normalizeH="0" baseline="0" noProof="0" dirty="0">
                <a:ln>
                  <a:noFill/>
                </a:ln>
                <a:solidFill>
                  <a:srgbClr val="FF3300"/>
                </a:solidFill>
                <a:effectLst/>
                <a:uLnTx/>
                <a:uFillTx/>
              </a:rPr>
              <a:t>			</a:t>
            </a:r>
            <a:endParaRPr kumimoji="0" lang="fr-FR" sz="1600" b="0" i="0" u="none" strike="noStrike" kern="0" cap="none" spc="0" normalizeH="0" baseline="0" noProof="0" dirty="0">
              <a:ln>
                <a:noFill/>
              </a:ln>
              <a:solidFill>
                <a:sysClr val="windowText" lastClr="000000"/>
              </a:solidFill>
              <a:effectLst/>
              <a:uLnTx/>
              <a:uFillTx/>
            </a:endParaRPr>
          </a:p>
        </p:txBody>
      </p:sp>
      <p:sp>
        <p:nvSpPr>
          <p:cNvPr id="27" name="Rectangle 26"/>
          <p:cNvSpPr>
            <a:spLocks noChangeArrowheads="1"/>
          </p:cNvSpPr>
          <p:nvPr/>
        </p:nvSpPr>
        <p:spPr bwMode="auto">
          <a:xfrm>
            <a:off x="2741671" y="3860571"/>
            <a:ext cx="1038225" cy="415925"/>
          </a:xfrm>
          <a:prstGeom prst="rect">
            <a:avLst/>
          </a:prstGeom>
          <a:noFill/>
          <a:ln w="9525">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FFFFFF"/>
              </a:solidFill>
              <a:effectLst/>
              <a:uLnTx/>
              <a:uFillTx/>
              <a:latin typeface="Arial Narrow"/>
              <a:ea typeface="ＭＳ Ｐゴシック"/>
            </a:endParaRPr>
          </a:p>
        </p:txBody>
      </p:sp>
      <p:sp>
        <p:nvSpPr>
          <p:cNvPr id="28" name="Rectangle 1"/>
          <p:cNvSpPr>
            <a:spLocks noChangeArrowheads="1"/>
          </p:cNvSpPr>
          <p:nvPr/>
        </p:nvSpPr>
        <p:spPr bwMode="auto">
          <a:xfrm>
            <a:off x="5626159" y="3817709"/>
            <a:ext cx="1022350" cy="431800"/>
          </a:xfrm>
          <a:prstGeom prst="rect">
            <a:avLst/>
          </a:prstGeom>
          <a:noFill/>
          <a:ln w="9525">
            <a:solidFill>
              <a:srgbClr val="3333CC"/>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FFFFFF"/>
              </a:solidFill>
              <a:effectLst/>
              <a:uLnTx/>
              <a:uFillTx/>
              <a:latin typeface="Arial Narrow"/>
              <a:ea typeface="ＭＳ Ｐゴシック"/>
            </a:endParaRPr>
          </a:p>
        </p:txBody>
      </p:sp>
      <p:sp>
        <p:nvSpPr>
          <p:cNvPr id="29" name="Rectangle 14"/>
          <p:cNvSpPr>
            <a:spLocks noChangeArrowheads="1"/>
          </p:cNvSpPr>
          <p:nvPr/>
        </p:nvSpPr>
        <p:spPr bwMode="auto">
          <a:xfrm>
            <a:off x="2718409" y="4587974"/>
            <a:ext cx="6457217" cy="338554"/>
          </a:xfrm>
          <a:prstGeom prst="rect">
            <a:avLst/>
          </a:prstGeom>
          <a:noFill/>
          <a:ln w="9525">
            <a:noFill/>
            <a:miter lim="800000"/>
            <a:headEnd/>
            <a:tailEnd/>
          </a:ln>
        </p:spPr>
        <p:txBody>
          <a:bodyPr wrap="none">
            <a:spAutoFit/>
          </a:bodyPr>
          <a:lstStyle/>
          <a:p>
            <a:pPr marL="5715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dirty="0">
                <a:ln>
                  <a:noFill/>
                </a:ln>
                <a:solidFill>
                  <a:srgbClr val="FF3300"/>
                </a:solidFill>
                <a:effectLst/>
                <a:uLnTx/>
                <a:uFillTx/>
              </a:rPr>
              <a:t>+35% PE with CTPA</a:t>
            </a:r>
            <a:r>
              <a:rPr kumimoji="0" lang="en-US" sz="1600" b="1" i="0" u="none" strike="noStrike" kern="0" cap="none" spc="0" normalizeH="0" dirty="0">
                <a:ln>
                  <a:noFill/>
                </a:ln>
                <a:solidFill>
                  <a:srgbClr val="FF3300"/>
                </a:solidFill>
                <a:effectLst/>
                <a:uLnTx/>
                <a:uFillTx/>
              </a:rPr>
              <a:t> : false positive? non clinically relevant PE?</a:t>
            </a:r>
            <a:endParaRPr kumimoji="0" lang="en-US" sz="1600" b="1" i="0" u="none" strike="noStrike" kern="0" cap="none" spc="0" normalizeH="0" baseline="0" dirty="0">
              <a:ln>
                <a:noFill/>
              </a:ln>
              <a:solidFill>
                <a:srgbClr val="FF3300"/>
              </a:solidFill>
              <a:effectLst/>
              <a:uLnTx/>
              <a:uFillTx/>
            </a:endParaRPr>
          </a:p>
        </p:txBody>
      </p:sp>
      <p:cxnSp>
        <p:nvCxnSpPr>
          <p:cNvPr id="33" name="Straight Arrow Connector 57"/>
          <p:cNvCxnSpPr>
            <a:stCxn id="43" idx="2"/>
            <a:endCxn id="48" idx="0"/>
          </p:cNvCxnSpPr>
          <p:nvPr/>
        </p:nvCxnSpPr>
        <p:spPr>
          <a:xfrm flipH="1">
            <a:off x="3131840" y="1500341"/>
            <a:ext cx="1584176" cy="729079"/>
          </a:xfrm>
          <a:prstGeom prst="straightConnector1">
            <a:avLst/>
          </a:prstGeom>
          <a:ln cap="flat">
            <a:solidFill>
              <a:schemeClr val="tx1"/>
            </a:solidFill>
            <a:round/>
            <a:tailEnd type="triangle"/>
          </a:ln>
          <a:effectLst>
            <a:outerShdw dist="12700" dir="5400000" sx="0" sy="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36" name="Straight Arrow Connector 57"/>
          <p:cNvCxnSpPr>
            <a:stCxn id="43" idx="2"/>
            <a:endCxn id="49" idx="0"/>
          </p:cNvCxnSpPr>
          <p:nvPr/>
        </p:nvCxnSpPr>
        <p:spPr>
          <a:xfrm>
            <a:off x="4716016" y="1500341"/>
            <a:ext cx="1584176" cy="711369"/>
          </a:xfrm>
          <a:prstGeom prst="straightConnector1">
            <a:avLst/>
          </a:prstGeom>
          <a:ln cap="flat">
            <a:solidFill>
              <a:schemeClr val="tx1"/>
            </a:solidFill>
            <a:round/>
            <a:tailEnd type="triangle"/>
          </a:ln>
          <a:effectLst>
            <a:outerShdw dist="12700" dir="5400000" sx="0" sy="0" algn="tl"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43" name="Text Box 1028"/>
          <p:cNvSpPr txBox="1">
            <a:spLocks noChangeArrowheads="1"/>
          </p:cNvSpPr>
          <p:nvPr/>
        </p:nvSpPr>
        <p:spPr bwMode="auto">
          <a:xfrm>
            <a:off x="3635896" y="915566"/>
            <a:ext cx="2160240" cy="584775"/>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dirty="0">
                <a:latin typeface="Arial" charset="0"/>
              </a:rPr>
              <a:t>1417 patients with suspected PE</a:t>
            </a:r>
          </a:p>
        </p:txBody>
      </p:sp>
      <p:sp>
        <p:nvSpPr>
          <p:cNvPr id="48" name="Text Box 1028"/>
          <p:cNvSpPr txBox="1">
            <a:spLocks noChangeArrowheads="1"/>
          </p:cNvSpPr>
          <p:nvPr/>
        </p:nvSpPr>
        <p:spPr bwMode="auto">
          <a:xfrm>
            <a:off x="2051720" y="2229420"/>
            <a:ext cx="2160240" cy="954107"/>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dirty="0">
                <a:latin typeface="Arial" charset="0"/>
              </a:rPr>
              <a:t>Diagnostic strategy based on </a:t>
            </a:r>
          </a:p>
          <a:p>
            <a:pPr algn="ctr" eaLnBrk="1" hangingPunct="1">
              <a:spcBef>
                <a:spcPct val="50000"/>
              </a:spcBef>
            </a:pPr>
            <a:r>
              <a:rPr lang="en-US" sz="1600" b="1" dirty="0">
                <a:solidFill>
                  <a:srgbClr val="FF0000"/>
                </a:solidFill>
                <a:latin typeface="Arial" charset="0"/>
              </a:rPr>
              <a:t>CTPA</a:t>
            </a:r>
          </a:p>
        </p:txBody>
      </p:sp>
      <p:sp>
        <p:nvSpPr>
          <p:cNvPr id="49" name="Text Box 1028"/>
          <p:cNvSpPr txBox="1">
            <a:spLocks noChangeArrowheads="1"/>
          </p:cNvSpPr>
          <p:nvPr/>
        </p:nvSpPr>
        <p:spPr bwMode="auto">
          <a:xfrm>
            <a:off x="5220072" y="2211710"/>
            <a:ext cx="2160240" cy="954107"/>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dirty="0">
                <a:latin typeface="Arial" charset="0"/>
              </a:rPr>
              <a:t>Diagnostic strategy based on </a:t>
            </a:r>
          </a:p>
          <a:p>
            <a:pPr algn="ctr" eaLnBrk="1" hangingPunct="1">
              <a:spcBef>
                <a:spcPct val="50000"/>
              </a:spcBef>
            </a:pPr>
            <a:r>
              <a:rPr lang="en-US" sz="1600" b="1" dirty="0">
                <a:solidFill>
                  <a:srgbClr val="0003B1"/>
                </a:solidFill>
                <a:latin typeface="Arial" charset="0"/>
              </a:rPr>
              <a:t>V/Q planar scan</a:t>
            </a:r>
          </a:p>
        </p:txBody>
      </p:sp>
      <p:sp>
        <p:nvSpPr>
          <p:cNvPr id="13" name="Espace réservé du numéro de diapositive 12"/>
          <p:cNvSpPr>
            <a:spLocks noGrp="1"/>
          </p:cNvSpPr>
          <p:nvPr>
            <p:ph type="sldNum" sz="quarter" idx="12"/>
          </p:nvPr>
        </p:nvSpPr>
        <p:spPr/>
        <p:txBody>
          <a:bodyPr/>
          <a:lstStyle/>
          <a:p>
            <a:fld id="{A3A688DE-845D-4DD4-B031-0F479F0931BE}" type="slidenum">
              <a:rPr lang="fr-BE" smtClean="0"/>
              <a:pPr/>
              <a:t>10</a:t>
            </a:fld>
            <a:endParaRPr lang="fr-BE"/>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3"/>
          <p:cNvSpPr txBox="1">
            <a:spLocks noChangeArrowheads="1"/>
          </p:cNvSpPr>
          <p:nvPr/>
        </p:nvSpPr>
        <p:spPr bwMode="auto">
          <a:xfrm>
            <a:off x="6020657" y="4372023"/>
            <a:ext cx="2664271" cy="276999"/>
          </a:xfrm>
          <a:prstGeom prst="rect">
            <a:avLst/>
          </a:prstGeom>
          <a:noFill/>
          <a:ln w="9525">
            <a:noFill/>
            <a:miter lim="800000"/>
            <a:headEnd/>
            <a:tailEnd/>
          </a:ln>
        </p:spPr>
        <p:txBody>
          <a:bodyPr wrap="square">
            <a:spAutoFit/>
          </a:bodyPr>
          <a:lstStyle/>
          <a:p>
            <a:r>
              <a:rPr lang="en-US" sz="1200" i="1" dirty="0">
                <a:cs typeface="Arial" pitchFamily="34" charset="0"/>
              </a:rPr>
              <a:t>Burge Clinical Radiology 2008</a:t>
            </a:r>
          </a:p>
        </p:txBody>
      </p:sp>
      <p:sp>
        <p:nvSpPr>
          <p:cNvPr id="12" name="Content Placeholder 4"/>
          <p:cNvSpPr>
            <a:spLocks noGrp="1"/>
          </p:cNvSpPr>
          <p:nvPr>
            <p:ph sz="half" idx="4294967295"/>
          </p:nvPr>
        </p:nvSpPr>
        <p:spPr bwMode="auto">
          <a:xfrm>
            <a:off x="443410" y="1180518"/>
            <a:ext cx="4104456" cy="2736304"/>
          </a:xfrm>
          <a:prstGeom prst="rect">
            <a:avLst/>
          </a:prstGeom>
          <a:noFill/>
          <a:ln w="9525">
            <a:noFill/>
            <a:miter lim="800000"/>
            <a:headEnd/>
            <a:tailEnd/>
          </a:ln>
        </p:spPr>
        <p:txBody>
          <a:bodyPr>
            <a:normAutofit/>
          </a:bodyPr>
          <a:lstStyle/>
          <a:p>
            <a:pPr marL="273050" marR="0" lvl="0" indent="-273050" defTabSz="914400" eaLnBrk="1" fontAlgn="auto" latinLnBrk="0" hangingPunct="1">
              <a:lnSpc>
                <a:spcPct val="90000"/>
              </a:lnSpc>
              <a:spcBef>
                <a:spcPts val="0"/>
              </a:spcBef>
              <a:spcAft>
                <a:spcPts val="0"/>
              </a:spcAft>
              <a:buClr>
                <a:srgbClr val="3333CC"/>
              </a:buClr>
              <a:buSzTx/>
              <a:buFontTx/>
              <a:buNone/>
              <a:tabLst/>
              <a:defRPr/>
            </a:pPr>
            <a:r>
              <a:rPr lang="en-US" sz="1800" kern="0" dirty="0">
                <a:latin typeface="Arial" pitchFamily="34" charset="0"/>
                <a:ea typeface="ＭＳ Ｐゴシック" pitchFamily="34" charset="-128"/>
                <a:cs typeface="Arial" pitchFamily="34" charset="0"/>
              </a:rPr>
              <a:t>24,871,131 New York inpatients </a:t>
            </a:r>
          </a:p>
          <a:p>
            <a:pPr marL="273050" marR="0" lvl="0" indent="-273050" defTabSz="914400" eaLnBrk="1" fontAlgn="auto" latinLnBrk="0" hangingPunct="1">
              <a:lnSpc>
                <a:spcPct val="90000"/>
              </a:lnSpc>
              <a:spcBef>
                <a:spcPts val="0"/>
              </a:spcBef>
              <a:spcAft>
                <a:spcPts val="0"/>
              </a:spcAft>
              <a:buClr>
                <a:srgbClr val="3333CC"/>
              </a:buClr>
              <a:buSzTx/>
              <a:buFontTx/>
              <a:buNone/>
              <a:tabLst/>
              <a:defRPr/>
            </a:pPr>
            <a:r>
              <a:rPr lang="en-US" sz="1800" kern="0" dirty="0">
                <a:latin typeface="Arial" pitchFamily="34" charset="0"/>
                <a:ea typeface="ＭＳ Ｐゴシック" pitchFamily="34" charset="-128"/>
                <a:cs typeface="Arial" pitchFamily="34" charset="0"/>
              </a:rPr>
              <a:t>1994-2004</a:t>
            </a:r>
          </a:p>
          <a:p>
            <a:pPr marL="273050" marR="0" lvl="0" indent="-273050" defTabSz="914400" eaLnBrk="1" fontAlgn="auto" latinLnBrk="0" hangingPunct="1">
              <a:lnSpc>
                <a:spcPct val="90000"/>
              </a:lnSpc>
              <a:spcBef>
                <a:spcPts val="0"/>
              </a:spcBef>
              <a:spcAft>
                <a:spcPts val="0"/>
              </a:spcAft>
              <a:buClr>
                <a:srgbClr val="3333CC"/>
              </a:buClr>
              <a:buSzTx/>
              <a:buFontTx/>
              <a:buNone/>
              <a:tabLst/>
              <a:defRPr/>
            </a:pPr>
            <a:endParaRPr lang="en-US" sz="1800" kern="0" dirty="0">
              <a:latin typeface="Arial" pitchFamily="34" charset="0"/>
              <a:ea typeface="ＭＳ Ｐゴシック" pitchFamily="34" charset="-128"/>
              <a:cs typeface="Arial" pitchFamily="34" charset="0"/>
            </a:endParaRPr>
          </a:p>
          <a:p>
            <a:pPr marL="273050" marR="0" lvl="0" indent="-273050" defTabSz="914400" eaLnBrk="1" fontAlgn="auto" latinLnBrk="0" hangingPunct="1">
              <a:lnSpc>
                <a:spcPct val="90000"/>
              </a:lnSpc>
              <a:spcBef>
                <a:spcPts val="0"/>
              </a:spcBef>
              <a:spcAft>
                <a:spcPts val="0"/>
              </a:spcAft>
              <a:buClr>
                <a:srgbClr val="3333CC"/>
              </a:buClr>
              <a:buSzTx/>
              <a:buFontTx/>
              <a:buNone/>
              <a:tabLst/>
              <a:defRPr/>
            </a:pPr>
            <a:r>
              <a:rPr lang="en-US" sz="1800" kern="0" dirty="0">
                <a:latin typeface="Arial" pitchFamily="34" charset="0"/>
                <a:ea typeface="ＭＳ Ｐゴシック" pitchFamily="34" charset="-128"/>
                <a:cs typeface="Arial" pitchFamily="34" charset="0"/>
              </a:rPr>
              <a:t>PE diagnosis doubled over time,</a:t>
            </a:r>
          </a:p>
          <a:p>
            <a:pPr marL="273050" marR="0" lvl="0" indent="-273050" defTabSz="914400" eaLnBrk="1" fontAlgn="auto" latinLnBrk="0" hangingPunct="1">
              <a:lnSpc>
                <a:spcPct val="90000"/>
              </a:lnSpc>
              <a:spcBef>
                <a:spcPts val="0"/>
              </a:spcBef>
              <a:spcAft>
                <a:spcPts val="0"/>
              </a:spcAft>
              <a:buClr>
                <a:srgbClr val="3333CC"/>
              </a:buClr>
              <a:buSzTx/>
              <a:buFontTx/>
              <a:buNone/>
              <a:tabLst/>
              <a:defRPr/>
            </a:pPr>
            <a:r>
              <a:rPr lang="en-US" sz="1800" kern="0" dirty="0">
                <a:latin typeface="Arial" pitchFamily="34" charset="0"/>
                <a:ea typeface="ＭＳ Ｐゴシック" pitchFamily="34" charset="-128"/>
                <a:cs typeface="Arial" pitchFamily="34" charset="0"/>
              </a:rPr>
              <a:t>without relationship to PE risk factors</a:t>
            </a:r>
          </a:p>
          <a:p>
            <a:pPr marL="273050" marR="0" lvl="0" indent="-273050" defTabSz="914400" eaLnBrk="1" fontAlgn="auto" latinLnBrk="0" hangingPunct="1">
              <a:lnSpc>
                <a:spcPct val="90000"/>
              </a:lnSpc>
              <a:spcBef>
                <a:spcPts val="0"/>
              </a:spcBef>
              <a:spcAft>
                <a:spcPts val="0"/>
              </a:spcAft>
              <a:buClr>
                <a:srgbClr val="3333CC"/>
              </a:buClr>
              <a:buSzTx/>
              <a:buFontTx/>
              <a:buNone/>
              <a:tabLst/>
              <a:defRPr/>
            </a:pPr>
            <a:endParaRPr lang="en-US" sz="1800" kern="0" dirty="0">
              <a:latin typeface="Arial" pitchFamily="34" charset="0"/>
              <a:ea typeface="ＭＳ Ｐゴシック" pitchFamily="34" charset="-128"/>
              <a:cs typeface="Arial" pitchFamily="34" charset="0"/>
            </a:endParaRPr>
          </a:p>
          <a:p>
            <a:pPr marL="273050" marR="0" lvl="0" indent="-273050" defTabSz="914400" eaLnBrk="1" fontAlgn="auto" latinLnBrk="0" hangingPunct="1">
              <a:lnSpc>
                <a:spcPct val="90000"/>
              </a:lnSpc>
              <a:spcBef>
                <a:spcPts val="0"/>
              </a:spcBef>
              <a:spcAft>
                <a:spcPts val="0"/>
              </a:spcAft>
              <a:buClr>
                <a:srgbClr val="3333CC"/>
              </a:buClr>
              <a:buSzTx/>
              <a:buFontTx/>
              <a:buNone/>
              <a:tabLst/>
              <a:defRPr/>
            </a:pPr>
            <a:r>
              <a:rPr lang="en-US" sz="1800" kern="0" dirty="0">
                <a:latin typeface="Arial" pitchFamily="34" charset="0"/>
                <a:ea typeface="ＭＳ Ｐゴシック" pitchFamily="34" charset="-128"/>
                <a:cs typeface="Arial" pitchFamily="34" charset="0"/>
              </a:rPr>
              <a:t>PE mortality stable </a:t>
            </a:r>
          </a:p>
          <a:p>
            <a:pPr marL="273050" marR="0" lvl="0" indent="-273050" defTabSz="914400" eaLnBrk="1" fontAlgn="auto" latinLnBrk="0" hangingPunct="1">
              <a:lnSpc>
                <a:spcPct val="90000"/>
              </a:lnSpc>
              <a:spcBef>
                <a:spcPts val="0"/>
              </a:spcBef>
              <a:spcAft>
                <a:spcPts val="0"/>
              </a:spcAft>
              <a:buClr>
                <a:srgbClr val="3333CC"/>
              </a:buClr>
              <a:buSzTx/>
              <a:buFontTx/>
              <a:buNone/>
              <a:tabLst/>
              <a:defRPr/>
            </a:pPr>
            <a:endParaRPr lang="en-US" sz="1800" kern="0" dirty="0">
              <a:latin typeface="Arial" pitchFamily="34" charset="0"/>
              <a:ea typeface="ＭＳ Ｐゴシック" pitchFamily="34" charset="-128"/>
              <a:cs typeface="Arial" pitchFamily="34" charset="0"/>
            </a:endParaRPr>
          </a:p>
          <a:p>
            <a:pPr marL="273050" marR="0" lvl="0" indent="-273050" defTabSz="914400" eaLnBrk="1" fontAlgn="auto" latinLnBrk="0" hangingPunct="1">
              <a:lnSpc>
                <a:spcPct val="90000"/>
              </a:lnSpc>
              <a:spcBef>
                <a:spcPts val="0"/>
              </a:spcBef>
              <a:spcAft>
                <a:spcPts val="0"/>
              </a:spcAft>
              <a:buClr>
                <a:srgbClr val="3333CC"/>
              </a:buClr>
              <a:buSzTx/>
              <a:buFontTx/>
              <a:buNone/>
              <a:tabLst/>
              <a:defRPr/>
            </a:pPr>
            <a:r>
              <a:rPr lang="en-US" sz="1800" kern="0" dirty="0">
                <a:latin typeface="Arial" pitchFamily="34" charset="0"/>
                <a:ea typeface="ＭＳ Ｐゴシック" pitchFamily="34" charset="-128"/>
                <a:cs typeface="Arial" pitchFamily="34" charset="0"/>
              </a:rPr>
              <a:t>No association between increased PE diagnosis and mortality  </a:t>
            </a:r>
          </a:p>
        </p:txBody>
      </p:sp>
      <p:pic>
        <p:nvPicPr>
          <p:cNvPr id="13" name="Picture 6"/>
          <p:cNvPicPr>
            <a:picLocks noGrp="1" noChangeAspect="1" noChangeArrowheads="1"/>
          </p:cNvPicPr>
          <p:nvPr>
            <p:ph sz="half" idx="4294967295"/>
          </p:nvPr>
        </p:nvPicPr>
        <p:blipFill>
          <a:blip r:embed="rId3" cstate="print"/>
          <a:srcRect/>
          <a:stretch>
            <a:fillRect/>
          </a:stretch>
        </p:blipFill>
        <p:spPr>
          <a:xfrm>
            <a:off x="5385545" y="843558"/>
            <a:ext cx="3312368" cy="3410224"/>
          </a:xfrm>
          <a:prstGeom prst="rect">
            <a:avLst/>
          </a:prstGeom>
        </p:spPr>
      </p:pic>
      <p:sp>
        <p:nvSpPr>
          <p:cNvPr id="6"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en-US" sz="2400" dirty="0">
                <a:solidFill>
                  <a:schemeClr val="bg1"/>
                </a:solidFill>
                <a:ea typeface="+mj-ea"/>
                <a:cs typeface="Arial" pitchFamily="34" charset="0"/>
              </a:rPr>
              <a:t>CTPA </a:t>
            </a:r>
            <a:r>
              <a:rPr lang="en-US" sz="2400" dirty="0" err="1">
                <a:solidFill>
                  <a:schemeClr val="bg1"/>
                </a:solidFill>
                <a:ea typeface="+mj-ea"/>
                <a:cs typeface="Arial" pitchFamily="34" charset="0"/>
              </a:rPr>
              <a:t>vs</a:t>
            </a:r>
            <a:r>
              <a:rPr lang="en-US" sz="2400" dirty="0">
                <a:solidFill>
                  <a:schemeClr val="bg1"/>
                </a:solidFill>
                <a:ea typeface="+mj-ea"/>
                <a:cs typeface="Arial" pitchFamily="34" charset="0"/>
              </a:rPr>
              <a:t> planar V/Q scan?</a:t>
            </a:r>
          </a:p>
        </p:txBody>
      </p:sp>
      <p:sp>
        <p:nvSpPr>
          <p:cNvPr id="7" name="Espace réservé du numéro de diapositive 6"/>
          <p:cNvSpPr>
            <a:spLocks noGrp="1"/>
          </p:cNvSpPr>
          <p:nvPr>
            <p:ph type="sldNum" sz="quarter" idx="12"/>
          </p:nvPr>
        </p:nvSpPr>
        <p:spPr/>
        <p:txBody>
          <a:bodyPr/>
          <a:lstStyle/>
          <a:p>
            <a:fld id="{A3A688DE-845D-4DD4-B031-0F479F0931BE}" type="slidenum">
              <a:rPr lang="fr-BE" smtClean="0"/>
              <a:pPr/>
              <a:t>11</a:t>
            </a:fld>
            <a:endParaRPr lang="fr-BE"/>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en-US" sz="2400" dirty="0">
                <a:solidFill>
                  <a:schemeClr val="bg1"/>
                </a:solidFill>
                <a:ea typeface="+mj-ea"/>
                <a:cs typeface="Arial" pitchFamily="34" charset="0"/>
              </a:rPr>
              <a:t>CTPA </a:t>
            </a:r>
            <a:r>
              <a:rPr lang="en-US" sz="2400" dirty="0" err="1">
                <a:solidFill>
                  <a:schemeClr val="bg1"/>
                </a:solidFill>
                <a:ea typeface="+mj-ea"/>
                <a:cs typeface="Arial" pitchFamily="34" charset="0"/>
              </a:rPr>
              <a:t>vs</a:t>
            </a:r>
            <a:r>
              <a:rPr lang="en-US" sz="2400" dirty="0">
                <a:solidFill>
                  <a:schemeClr val="bg1"/>
                </a:solidFill>
                <a:ea typeface="+mj-ea"/>
                <a:cs typeface="Arial" pitchFamily="34" charset="0"/>
              </a:rPr>
              <a:t> planar V/Q scan?</a:t>
            </a:r>
          </a:p>
        </p:txBody>
      </p:sp>
      <p:sp>
        <p:nvSpPr>
          <p:cNvPr id="7" name="Espace réservé du numéro de diapositive 6"/>
          <p:cNvSpPr>
            <a:spLocks noGrp="1"/>
          </p:cNvSpPr>
          <p:nvPr>
            <p:ph type="sldNum" sz="quarter" idx="12"/>
          </p:nvPr>
        </p:nvSpPr>
        <p:spPr/>
        <p:txBody>
          <a:bodyPr/>
          <a:lstStyle/>
          <a:p>
            <a:fld id="{A3A688DE-845D-4DD4-B031-0F479F0931BE}" type="slidenum">
              <a:rPr lang="fr-BE" smtClean="0"/>
              <a:pPr/>
              <a:t>12</a:t>
            </a:fld>
            <a:endParaRPr lang="fr-BE"/>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873769"/>
            <a:ext cx="43434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nvSpPr>
        <p:spPr bwMode="auto">
          <a:xfrm>
            <a:off x="503731" y="2859782"/>
            <a:ext cx="3780237" cy="103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spcBef>
                <a:spcPct val="50000"/>
              </a:spcBef>
            </a:pPr>
            <a:r>
              <a:rPr lang="en-US" altLang="zh-TW" sz="1800" dirty="0">
                <a:latin typeface="Arial" panose="020B0604020202020204" pitchFamily="34" charset="0"/>
                <a:ea typeface="PMingLiU" pitchFamily="18" charset="-120"/>
                <a:cs typeface="Arial" panose="020B0604020202020204" pitchFamily="34" charset="0"/>
              </a:rPr>
              <a:t>PE diagnoses increased (p &lt; 0.001)   -mirroring CT utilization</a:t>
            </a:r>
          </a:p>
          <a:p>
            <a:pPr eaLnBrk="1" hangingPunct="1">
              <a:spcBef>
                <a:spcPct val="50000"/>
              </a:spcBef>
            </a:pPr>
            <a:r>
              <a:rPr lang="en-US" altLang="zh-TW" sz="1800" dirty="0">
                <a:latin typeface="Arial" panose="020B0604020202020204" pitchFamily="34" charset="0"/>
                <a:ea typeface="PMingLiU" pitchFamily="18" charset="-120"/>
                <a:cs typeface="Arial" panose="020B0604020202020204" pitchFamily="34" charset="0"/>
              </a:rPr>
              <a:t>PE mortality rate constant</a:t>
            </a:r>
          </a:p>
        </p:txBody>
      </p:sp>
      <p:sp>
        <p:nvSpPr>
          <p:cNvPr id="10" name="TextBox 3"/>
          <p:cNvSpPr txBox="1">
            <a:spLocks noChangeArrowheads="1"/>
          </p:cNvSpPr>
          <p:nvPr/>
        </p:nvSpPr>
        <p:spPr bwMode="auto">
          <a:xfrm>
            <a:off x="503731" y="2231082"/>
            <a:ext cx="3486150" cy="25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fr-FR" sz="1200" i="1" dirty="0" err="1">
                <a:latin typeface="Arial Narrow" panose="020B0606020202030204" pitchFamily="34" charset="0"/>
              </a:rPr>
              <a:t>Sheh</a:t>
            </a:r>
            <a:r>
              <a:rPr lang="en-US" altLang="fr-FR" sz="1200" i="1" dirty="0">
                <a:latin typeface="Arial Narrow" panose="020B0606020202030204" pitchFamily="34" charset="0"/>
              </a:rPr>
              <a:t> SH et al. AJR 2012</a:t>
            </a:r>
          </a:p>
        </p:txBody>
      </p:sp>
      <p:sp>
        <p:nvSpPr>
          <p:cNvPr id="15" name="Content Placeholder 4"/>
          <p:cNvSpPr>
            <a:spLocks noGrp="1"/>
          </p:cNvSpPr>
          <p:nvPr>
            <p:ph sz="half" idx="4294967295"/>
          </p:nvPr>
        </p:nvSpPr>
        <p:spPr bwMode="auto">
          <a:xfrm>
            <a:off x="468313" y="980768"/>
            <a:ext cx="4104456" cy="1224136"/>
          </a:xfrm>
          <a:prstGeom prst="rect">
            <a:avLst/>
          </a:prstGeom>
          <a:noFill/>
          <a:ln w="9525">
            <a:noFill/>
            <a:miter lim="800000"/>
            <a:headEnd/>
            <a:tailEnd/>
          </a:ln>
        </p:spPr>
        <p:txBody>
          <a:bodyPr>
            <a:normAutofit fontScale="92500" lnSpcReduction="10000"/>
          </a:bodyPr>
          <a:lstStyle/>
          <a:p>
            <a:pPr marL="273050" marR="0" lvl="0" indent="-273050" defTabSz="914400" eaLnBrk="1" fontAlgn="auto" latinLnBrk="0" hangingPunct="1">
              <a:lnSpc>
                <a:spcPct val="150000"/>
              </a:lnSpc>
              <a:spcBef>
                <a:spcPts val="0"/>
              </a:spcBef>
              <a:spcAft>
                <a:spcPts val="0"/>
              </a:spcAft>
              <a:buClr>
                <a:srgbClr val="3333CC"/>
              </a:buClr>
              <a:buSzTx/>
              <a:buFontTx/>
              <a:buNone/>
              <a:tabLst/>
              <a:defRPr/>
            </a:pPr>
            <a:r>
              <a:rPr lang="en-US" sz="1800" kern="0" dirty="0">
                <a:latin typeface="Arial" pitchFamily="34" charset="0"/>
                <a:ea typeface="ＭＳ Ｐゴシック" pitchFamily="34" charset="-128"/>
                <a:cs typeface="Arial" pitchFamily="34" charset="0"/>
              </a:rPr>
              <a:t>2087 pts </a:t>
            </a:r>
            <a:r>
              <a:rPr lang="en-US" sz="1800" kern="0" dirty="0" smtClean="0">
                <a:latin typeface="Arial" pitchFamily="34" charset="0"/>
                <a:ea typeface="ＭＳ Ｐゴシック" pitchFamily="34" charset="-128"/>
                <a:cs typeface="Arial" pitchFamily="34" charset="0"/>
              </a:rPr>
              <a:t>with </a:t>
            </a:r>
            <a:r>
              <a:rPr lang="en-US" sz="1800" kern="0" dirty="0">
                <a:latin typeface="Arial" pitchFamily="34" charset="0"/>
                <a:ea typeface="ＭＳ Ｐゴシック" pitchFamily="34" charset="-128"/>
                <a:cs typeface="Arial" pitchFamily="34" charset="0"/>
              </a:rPr>
              <a:t>PE 2000-2007</a:t>
            </a:r>
          </a:p>
          <a:p>
            <a:pPr marL="273050" marR="0" lvl="0" indent="-273050" defTabSz="914400" eaLnBrk="1" fontAlgn="auto" latinLnBrk="0" hangingPunct="1">
              <a:lnSpc>
                <a:spcPct val="150000"/>
              </a:lnSpc>
              <a:spcBef>
                <a:spcPts val="0"/>
              </a:spcBef>
              <a:spcAft>
                <a:spcPts val="0"/>
              </a:spcAft>
              <a:buClr>
                <a:srgbClr val="3333CC"/>
              </a:buClr>
              <a:buSzTx/>
              <a:buFontTx/>
              <a:buNone/>
              <a:tabLst/>
              <a:defRPr/>
            </a:pPr>
            <a:r>
              <a:rPr lang="en-US" sz="1800" kern="0" dirty="0">
                <a:latin typeface="Arial" pitchFamily="34" charset="0"/>
                <a:ea typeface="ＭＳ Ｐゴシック" pitchFamily="34" charset="-128"/>
                <a:cs typeface="Arial" pitchFamily="34" charset="0"/>
              </a:rPr>
              <a:t>Outcome:  PE mortality</a:t>
            </a:r>
          </a:p>
          <a:p>
            <a:pPr marL="273050" marR="0" lvl="0" indent="-273050" defTabSz="914400" eaLnBrk="1" fontAlgn="auto" latinLnBrk="0" hangingPunct="1">
              <a:lnSpc>
                <a:spcPct val="150000"/>
              </a:lnSpc>
              <a:spcBef>
                <a:spcPts val="0"/>
              </a:spcBef>
              <a:spcAft>
                <a:spcPts val="0"/>
              </a:spcAft>
              <a:buClr>
                <a:srgbClr val="3333CC"/>
              </a:buClr>
              <a:buSzTx/>
              <a:buFontTx/>
              <a:buNone/>
              <a:tabLst/>
              <a:defRPr/>
            </a:pPr>
            <a:r>
              <a:rPr lang="en-US" sz="1800" kern="0" dirty="0">
                <a:latin typeface="Arial" pitchFamily="34" charset="0"/>
                <a:ea typeface="ＭＳ Ｐゴシック" pitchFamily="34" charset="-128"/>
                <a:cs typeface="Arial" pitchFamily="34" charset="0"/>
              </a:rPr>
              <a:t>CT vs VQ   for </a:t>
            </a:r>
            <a:r>
              <a:rPr lang="en-US" sz="1800" kern="0" dirty="0" smtClean="0">
                <a:latin typeface="Arial" pitchFamily="34" charset="0"/>
                <a:ea typeface="ＭＳ Ｐゴシック" pitchFamily="34" charset="-128"/>
                <a:cs typeface="Arial" pitchFamily="34" charset="0"/>
              </a:rPr>
              <a:t>diagnosis</a:t>
            </a:r>
            <a:endParaRPr lang="en-US" sz="1800" kern="0" dirty="0">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1958333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491323" y="771550"/>
            <a:ext cx="4584733" cy="3888432"/>
          </a:xfrm>
          <a:prstGeom prst="rect">
            <a:avLst/>
          </a:prstGeom>
          <a:noFill/>
          <a:ln w="9525">
            <a:noFill/>
            <a:miter lim="800000"/>
            <a:headEnd/>
            <a:tailEnd/>
          </a:ln>
        </p:spPr>
      </p:pic>
      <p:sp>
        <p:nvSpPr>
          <p:cNvPr id="37" name="Rectangle 1"/>
          <p:cNvSpPr>
            <a:spLocks noChangeArrowheads="1"/>
          </p:cNvSpPr>
          <p:nvPr/>
        </p:nvSpPr>
        <p:spPr bwMode="auto">
          <a:xfrm>
            <a:off x="7020272" y="4731990"/>
            <a:ext cx="1800200" cy="276999"/>
          </a:xfrm>
          <a:prstGeom prst="rect">
            <a:avLst/>
          </a:prstGeom>
          <a:noFill/>
          <a:ln w="9525">
            <a:noFill/>
            <a:miter lim="800000"/>
            <a:headEnd/>
            <a:tailEnd/>
          </a:ln>
        </p:spPr>
        <p:txBody>
          <a:bodyPr wrap="square">
            <a:spAutoFit/>
          </a:bodyPr>
          <a:lstStyle/>
          <a:p>
            <a:r>
              <a:rPr lang="en-GB" sz="1200" i="1" dirty="0">
                <a:latin typeface="Arial Narrow" pitchFamily="34" charset="0"/>
              </a:rPr>
              <a:t>Einstein AJ, JAMA 2007</a:t>
            </a:r>
          </a:p>
        </p:txBody>
      </p:sp>
      <p:sp>
        <p:nvSpPr>
          <p:cNvPr id="38" name="Rectangle 37"/>
          <p:cNvSpPr/>
          <p:nvPr/>
        </p:nvSpPr>
        <p:spPr>
          <a:xfrm>
            <a:off x="5328592" y="1131590"/>
            <a:ext cx="3491880" cy="1200329"/>
          </a:xfrm>
          <a:prstGeom prst="rect">
            <a:avLst/>
          </a:prstGeom>
        </p:spPr>
        <p:txBody>
          <a:bodyPr wrap="square">
            <a:spAutoFit/>
          </a:bodyPr>
          <a:lstStyle/>
          <a:p>
            <a:r>
              <a:rPr lang="en-CA" dirty="0">
                <a:ea typeface="ＭＳ Ｐゴシック" charset="0"/>
              </a:rPr>
              <a:t>A woman undergoing a CTPA at the age of 20 could have a 0.5% absolute increase in her lifetime risk of breast cancer</a:t>
            </a:r>
            <a:endParaRPr lang="fr-FR" dirty="0"/>
          </a:p>
        </p:txBody>
      </p:sp>
      <p:sp>
        <p:nvSpPr>
          <p:cNvPr id="6"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en-US" sz="2400" dirty="0">
                <a:solidFill>
                  <a:schemeClr val="bg1"/>
                </a:solidFill>
                <a:ea typeface="+mj-ea"/>
                <a:cs typeface="Arial" pitchFamily="34" charset="0"/>
              </a:rPr>
              <a:t>CTPA </a:t>
            </a:r>
            <a:r>
              <a:rPr lang="en-US" sz="2400" dirty="0" err="1">
                <a:solidFill>
                  <a:schemeClr val="bg1"/>
                </a:solidFill>
                <a:ea typeface="+mj-ea"/>
                <a:cs typeface="Arial" pitchFamily="34" charset="0"/>
              </a:rPr>
              <a:t>vs</a:t>
            </a:r>
            <a:r>
              <a:rPr lang="en-US" sz="2400" dirty="0">
                <a:solidFill>
                  <a:schemeClr val="bg1"/>
                </a:solidFill>
                <a:ea typeface="+mj-ea"/>
                <a:cs typeface="Arial" pitchFamily="34" charset="0"/>
              </a:rPr>
              <a:t> planar V/Q scan?</a:t>
            </a:r>
          </a:p>
        </p:txBody>
      </p:sp>
      <p:sp>
        <p:nvSpPr>
          <p:cNvPr id="7" name="Espace réservé du numéro de diapositive 6"/>
          <p:cNvSpPr>
            <a:spLocks noGrp="1"/>
          </p:cNvSpPr>
          <p:nvPr>
            <p:ph type="sldNum" sz="quarter" idx="12"/>
          </p:nvPr>
        </p:nvSpPr>
        <p:spPr/>
        <p:txBody>
          <a:bodyPr/>
          <a:lstStyle/>
          <a:p>
            <a:fld id="{A3A688DE-845D-4DD4-B031-0F479F0931BE}" type="slidenum">
              <a:rPr lang="fr-BE" smtClean="0"/>
              <a:pPr/>
              <a:t>13</a:t>
            </a:fld>
            <a:endParaRPr lang="fr-BE"/>
          </a:p>
        </p:txBody>
      </p:sp>
      <p:sp>
        <p:nvSpPr>
          <p:cNvPr id="8" name="Rectangle 7"/>
          <p:cNvSpPr/>
          <p:nvPr/>
        </p:nvSpPr>
        <p:spPr>
          <a:xfrm>
            <a:off x="5360189" y="3003798"/>
            <a:ext cx="3491880" cy="923330"/>
          </a:xfrm>
          <a:prstGeom prst="rect">
            <a:avLst/>
          </a:prstGeom>
        </p:spPr>
        <p:txBody>
          <a:bodyPr wrap="square">
            <a:spAutoFit/>
          </a:bodyPr>
          <a:lstStyle/>
          <a:p>
            <a:r>
              <a:rPr lang="en-US" dirty="0">
                <a:ea typeface="ＭＳ Ｐゴシック" charset="0"/>
              </a:rPr>
              <a:t>V/Q scan is about 30% of the dose of a CTPA and only 3% of the dose to the </a:t>
            </a:r>
            <a:r>
              <a:rPr lang="en-US" dirty="0" smtClean="0">
                <a:ea typeface="ＭＳ Ｐゴシック" charset="0"/>
              </a:rPr>
              <a:t>breast</a:t>
            </a:r>
            <a:endParaRPr lang="fr-FR" dirty="0"/>
          </a:p>
        </p:txBody>
      </p:sp>
    </p:spTree>
    <p:extLst>
      <p:ext uri="{BB962C8B-B14F-4D97-AF65-F5344CB8AC3E}">
        <p14:creationId xmlns:p14="http://schemas.microsoft.com/office/powerpoint/2010/main" val="24842960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1"/>
          <p:cNvSpPr>
            <a:spLocks noChangeArrowheads="1"/>
          </p:cNvSpPr>
          <p:nvPr/>
        </p:nvSpPr>
        <p:spPr bwMode="auto">
          <a:xfrm>
            <a:off x="7164288" y="4743023"/>
            <a:ext cx="1800200" cy="276999"/>
          </a:xfrm>
          <a:prstGeom prst="rect">
            <a:avLst/>
          </a:prstGeom>
          <a:noFill/>
          <a:ln w="9525">
            <a:noFill/>
            <a:miter lim="800000"/>
            <a:headEnd/>
            <a:tailEnd/>
          </a:ln>
        </p:spPr>
        <p:txBody>
          <a:bodyPr wrap="square">
            <a:spAutoFit/>
          </a:bodyPr>
          <a:lstStyle/>
          <a:p>
            <a:r>
              <a:rPr lang="en-GB" sz="1200" i="1" dirty="0">
                <a:latin typeface="Arial Narrow" pitchFamily="34" charset="0"/>
              </a:rPr>
              <a:t>Lim W, Blood Adv 2018</a:t>
            </a:r>
          </a:p>
        </p:txBody>
      </p:sp>
      <p:pic>
        <p:nvPicPr>
          <p:cNvPr id="2050" name="Picture 2"/>
          <p:cNvPicPr>
            <a:picLocks noChangeAspect="1" noChangeArrowheads="1"/>
          </p:cNvPicPr>
          <p:nvPr/>
        </p:nvPicPr>
        <p:blipFill>
          <a:blip r:embed="rId3" cstate="print"/>
          <a:srcRect/>
          <a:stretch>
            <a:fillRect/>
          </a:stretch>
        </p:blipFill>
        <p:spPr bwMode="auto">
          <a:xfrm>
            <a:off x="891591" y="2859782"/>
            <a:ext cx="6704745" cy="1728192"/>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467544" y="1131590"/>
            <a:ext cx="8058150" cy="676275"/>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467544" y="2067694"/>
            <a:ext cx="1924050" cy="228600"/>
          </a:xfrm>
          <a:prstGeom prst="rect">
            <a:avLst/>
          </a:prstGeom>
          <a:noFill/>
          <a:ln w="9525">
            <a:noFill/>
            <a:miter lim="800000"/>
            <a:headEnd/>
            <a:tailEnd/>
          </a:ln>
        </p:spPr>
      </p:pic>
      <p:pic>
        <p:nvPicPr>
          <p:cNvPr id="2053" name="Picture 5"/>
          <p:cNvPicPr>
            <a:picLocks noChangeAspect="1" noChangeArrowheads="1"/>
          </p:cNvPicPr>
          <p:nvPr/>
        </p:nvPicPr>
        <p:blipFill>
          <a:blip r:embed="rId6" cstate="print"/>
          <a:srcRect/>
          <a:stretch>
            <a:fillRect/>
          </a:stretch>
        </p:blipFill>
        <p:spPr bwMode="auto">
          <a:xfrm>
            <a:off x="467544" y="2427734"/>
            <a:ext cx="3009900" cy="238125"/>
          </a:xfrm>
          <a:prstGeom prst="rect">
            <a:avLst/>
          </a:prstGeom>
          <a:noFill/>
          <a:ln w="9525">
            <a:noFill/>
            <a:miter lim="800000"/>
            <a:headEnd/>
            <a:tailEnd/>
          </a:ln>
        </p:spPr>
      </p:pic>
      <p:cxnSp>
        <p:nvCxnSpPr>
          <p:cNvPr id="12" name="Connecteur droit 11"/>
          <p:cNvCxnSpPr/>
          <p:nvPr/>
        </p:nvCxnSpPr>
        <p:spPr>
          <a:xfrm>
            <a:off x="6804248" y="3231111"/>
            <a:ext cx="7200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1012074" y="3530432"/>
            <a:ext cx="18811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en-US" sz="2400" dirty="0">
                <a:solidFill>
                  <a:schemeClr val="bg1"/>
                </a:solidFill>
                <a:ea typeface="+mj-ea"/>
                <a:cs typeface="Arial" pitchFamily="34" charset="0"/>
              </a:rPr>
              <a:t>CTPA </a:t>
            </a:r>
            <a:r>
              <a:rPr lang="en-US" sz="2400" dirty="0" err="1">
                <a:solidFill>
                  <a:schemeClr val="bg1"/>
                </a:solidFill>
                <a:ea typeface="+mj-ea"/>
                <a:cs typeface="Arial" pitchFamily="34" charset="0"/>
              </a:rPr>
              <a:t>vs</a:t>
            </a:r>
            <a:r>
              <a:rPr lang="en-US" sz="2400" dirty="0">
                <a:solidFill>
                  <a:schemeClr val="bg1"/>
                </a:solidFill>
                <a:ea typeface="+mj-ea"/>
                <a:cs typeface="Arial" pitchFamily="34" charset="0"/>
              </a:rPr>
              <a:t> planar V/Q scan?</a:t>
            </a:r>
          </a:p>
        </p:txBody>
      </p:sp>
      <p:sp>
        <p:nvSpPr>
          <p:cNvPr id="10" name="Espace réservé du numéro de diapositive 9"/>
          <p:cNvSpPr>
            <a:spLocks noGrp="1"/>
          </p:cNvSpPr>
          <p:nvPr>
            <p:ph type="sldNum" sz="quarter" idx="12"/>
          </p:nvPr>
        </p:nvSpPr>
        <p:spPr/>
        <p:txBody>
          <a:bodyPr/>
          <a:lstStyle/>
          <a:p>
            <a:fld id="{A3A688DE-845D-4DD4-B031-0F479F0931BE}" type="slidenum">
              <a:rPr lang="fr-BE" smtClean="0"/>
              <a:pPr/>
              <a:t>14</a:t>
            </a:fld>
            <a:endParaRPr lang="fr-BE"/>
          </a:p>
        </p:txBody>
      </p:sp>
    </p:spTree>
    <p:extLst>
      <p:ext uri="{BB962C8B-B14F-4D97-AF65-F5344CB8AC3E}">
        <p14:creationId xmlns:p14="http://schemas.microsoft.com/office/powerpoint/2010/main" val="24842960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2"/>
          <p:cNvSpPr txBox="1">
            <a:spLocks noChangeArrowheads="1"/>
          </p:cNvSpPr>
          <p:nvPr/>
        </p:nvSpPr>
        <p:spPr bwMode="auto">
          <a:xfrm>
            <a:off x="4924944" y="1131590"/>
            <a:ext cx="3744416" cy="2308324"/>
          </a:xfrm>
          <a:prstGeom prst="rect">
            <a:avLst/>
          </a:prstGeom>
          <a:noFill/>
          <a:ln>
            <a:solidFill>
              <a:srgbClr val="FF000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buFont typeface="Wingdings 3" charset="0"/>
              <a:buNone/>
            </a:pPr>
            <a:r>
              <a:rPr lang="en-AU" sz="1600" b="1" dirty="0">
                <a:solidFill>
                  <a:srgbClr val="FF0000"/>
                </a:solidFill>
                <a:latin typeface="Arial"/>
                <a:cs typeface="Arial"/>
              </a:rPr>
              <a:t>Limitations</a:t>
            </a:r>
          </a:p>
          <a:p>
            <a:pPr eaLnBrk="1" hangingPunct="1"/>
            <a:endParaRPr lang="fr-FR" sz="1600" dirty="0">
              <a:solidFill>
                <a:srgbClr val="000000"/>
              </a:solidFill>
              <a:latin typeface="Arial"/>
              <a:cs typeface="Arial"/>
            </a:endParaRPr>
          </a:p>
          <a:p>
            <a:pPr eaLnBrk="1" hangingPunct="1">
              <a:buFontTx/>
              <a:buChar char="-"/>
            </a:pPr>
            <a:r>
              <a:rPr lang="fr-FR" sz="1600" dirty="0">
                <a:solidFill>
                  <a:srgbClr val="000000"/>
                </a:solidFill>
                <a:latin typeface="Arial"/>
                <a:cs typeface="Arial"/>
              </a:rPr>
              <a:t> High </a:t>
            </a:r>
            <a:r>
              <a:rPr lang="en-US" sz="1600" dirty="0">
                <a:solidFill>
                  <a:srgbClr val="000000"/>
                </a:solidFill>
                <a:latin typeface="Arial"/>
                <a:cs typeface="Arial"/>
              </a:rPr>
              <a:t>rate of inconclusive results</a:t>
            </a:r>
          </a:p>
          <a:p>
            <a:pPr eaLnBrk="1" hangingPunct="1">
              <a:buFontTx/>
              <a:buChar char="-"/>
            </a:pPr>
            <a:endParaRPr lang="en-US" sz="1600" dirty="0">
              <a:solidFill>
                <a:srgbClr val="000000"/>
              </a:solidFill>
              <a:latin typeface="Arial"/>
              <a:cs typeface="Arial"/>
            </a:endParaRPr>
          </a:p>
          <a:p>
            <a:pPr eaLnBrk="1" hangingPunct="1">
              <a:buFontTx/>
              <a:buChar char="-"/>
            </a:pPr>
            <a:r>
              <a:rPr lang="en-US" sz="1600" dirty="0">
                <a:solidFill>
                  <a:srgbClr val="000000"/>
                </a:solidFill>
                <a:latin typeface="Arial"/>
                <a:cs typeface="Arial"/>
              </a:rPr>
              <a:t> Complex diagnostic algorithms</a:t>
            </a:r>
          </a:p>
          <a:p>
            <a:pPr eaLnBrk="1" hangingPunct="1">
              <a:buFontTx/>
              <a:buChar char="-"/>
            </a:pPr>
            <a:endParaRPr lang="en-US" sz="1600" dirty="0">
              <a:solidFill>
                <a:srgbClr val="000000"/>
              </a:solidFill>
              <a:latin typeface="Arial"/>
              <a:cs typeface="Arial"/>
            </a:endParaRPr>
          </a:p>
          <a:p>
            <a:pPr eaLnBrk="1" hangingPunct="1">
              <a:buFontTx/>
              <a:buChar char="-"/>
            </a:pPr>
            <a:r>
              <a:rPr lang="fr-FR" sz="1600" dirty="0">
                <a:solidFill>
                  <a:srgbClr val="000000"/>
                </a:solidFill>
                <a:latin typeface="Arial"/>
                <a:cs typeface="Arial"/>
              </a:rPr>
              <a:t> No alternative diagnoses</a:t>
            </a:r>
          </a:p>
          <a:p>
            <a:pPr eaLnBrk="1" hangingPunct="1">
              <a:buFontTx/>
              <a:buChar char="-"/>
            </a:pPr>
            <a:endParaRPr lang="fr-FR" sz="1600" dirty="0">
              <a:solidFill>
                <a:srgbClr val="000000"/>
              </a:solidFill>
              <a:latin typeface="Arial"/>
              <a:cs typeface="Arial"/>
            </a:endParaRPr>
          </a:p>
          <a:p>
            <a:pPr eaLnBrk="1" hangingPunct="1">
              <a:buFontTx/>
              <a:buChar char="-"/>
            </a:pPr>
            <a:r>
              <a:rPr lang="en-US" sz="1600" dirty="0">
                <a:solidFill>
                  <a:srgbClr val="000000"/>
                </a:solidFill>
                <a:latin typeface="Arial"/>
                <a:cs typeface="Arial"/>
              </a:rPr>
              <a:t> Availability</a:t>
            </a:r>
          </a:p>
        </p:txBody>
      </p:sp>
      <p:sp>
        <p:nvSpPr>
          <p:cNvPr id="5" name="ZoneTexte 2"/>
          <p:cNvSpPr txBox="1">
            <a:spLocks noChangeArrowheads="1"/>
          </p:cNvSpPr>
          <p:nvPr/>
        </p:nvSpPr>
        <p:spPr bwMode="auto">
          <a:xfrm>
            <a:off x="539552" y="1052493"/>
            <a:ext cx="3600400" cy="2554545"/>
          </a:xfrm>
          <a:prstGeom prst="rect">
            <a:avLst/>
          </a:prstGeom>
          <a:noFill/>
          <a:ln>
            <a:solidFill>
              <a:srgbClr val="0003B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AU" sz="1600" b="1" dirty="0">
                <a:solidFill>
                  <a:srgbClr val="0003B1"/>
                </a:solidFill>
                <a:latin typeface="Arial"/>
                <a:cs typeface="Arial"/>
              </a:rPr>
              <a:t>Strengths</a:t>
            </a:r>
          </a:p>
          <a:p>
            <a:pPr eaLnBrk="1" hangingPunct="1">
              <a:buFont typeface="Wingdings 3" charset="0"/>
              <a:buNone/>
            </a:pPr>
            <a:endParaRPr lang="en-AU" sz="1600" dirty="0">
              <a:solidFill>
                <a:srgbClr val="000000"/>
              </a:solidFill>
              <a:latin typeface="Arial"/>
              <a:cs typeface="Arial"/>
            </a:endParaRPr>
          </a:p>
          <a:p>
            <a:pPr eaLnBrk="1" hangingPunct="1">
              <a:buFontTx/>
              <a:buChar char="-"/>
            </a:pPr>
            <a:r>
              <a:rPr lang="en-US" sz="1600" dirty="0">
                <a:solidFill>
                  <a:srgbClr val="000000"/>
                </a:solidFill>
                <a:latin typeface="Arial"/>
                <a:cs typeface="Arial"/>
              </a:rPr>
              <a:t>  Strongly validated in prospective management outcome studies</a:t>
            </a:r>
          </a:p>
          <a:p>
            <a:pPr eaLnBrk="1" hangingPunct="1">
              <a:buFontTx/>
              <a:buChar char="-"/>
            </a:pPr>
            <a:endParaRPr lang="en-US" sz="1600" dirty="0">
              <a:solidFill>
                <a:srgbClr val="000000"/>
              </a:solidFill>
              <a:latin typeface="Arial"/>
              <a:cs typeface="Arial"/>
            </a:endParaRPr>
          </a:p>
          <a:p>
            <a:pPr eaLnBrk="1" hangingPunct="1">
              <a:buFontTx/>
              <a:buChar char="-"/>
            </a:pPr>
            <a:r>
              <a:rPr lang="en-US" sz="1600" dirty="0">
                <a:solidFill>
                  <a:srgbClr val="000000"/>
                </a:solidFill>
                <a:latin typeface="Arial"/>
                <a:cs typeface="Arial"/>
              </a:rPr>
              <a:t> No contraindication (allergy, renal failure)</a:t>
            </a:r>
          </a:p>
          <a:p>
            <a:pPr eaLnBrk="1" hangingPunct="1"/>
            <a:endParaRPr lang="en-US" sz="1600" dirty="0">
              <a:solidFill>
                <a:srgbClr val="000000"/>
              </a:solidFill>
              <a:latin typeface="Arial"/>
              <a:cs typeface="Arial"/>
            </a:endParaRPr>
          </a:p>
          <a:p>
            <a:pPr eaLnBrk="1" hangingPunct="1">
              <a:buFontTx/>
              <a:buChar char="-"/>
            </a:pPr>
            <a:r>
              <a:rPr lang="en-US" sz="1600" dirty="0">
                <a:solidFill>
                  <a:srgbClr val="000000"/>
                </a:solidFill>
                <a:latin typeface="Arial"/>
                <a:cs typeface="Arial"/>
              </a:rPr>
              <a:t> Low radiation dose, especially to the female breast</a:t>
            </a:r>
          </a:p>
        </p:txBody>
      </p:sp>
      <p:sp>
        <p:nvSpPr>
          <p:cNvPr id="6"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en-US" sz="2400" dirty="0">
                <a:solidFill>
                  <a:schemeClr val="bg1"/>
                </a:solidFill>
                <a:ea typeface="+mj-ea"/>
                <a:cs typeface="Arial" pitchFamily="34" charset="0"/>
              </a:rPr>
              <a:t>Planar V/Q scintigraphy for acute PE</a:t>
            </a:r>
            <a:endParaRPr lang="fr-FR" sz="2400" dirty="0">
              <a:solidFill>
                <a:schemeClr val="bg1"/>
              </a:solidFill>
              <a:ea typeface="+mj-ea"/>
              <a:cs typeface="Arial" pitchFamily="34" charset="0"/>
            </a:endParaRPr>
          </a:p>
        </p:txBody>
      </p:sp>
      <p:sp>
        <p:nvSpPr>
          <p:cNvPr id="7" name="Espace réservé du numéro de diapositive 6"/>
          <p:cNvSpPr>
            <a:spLocks noGrp="1"/>
          </p:cNvSpPr>
          <p:nvPr>
            <p:ph type="sldNum" sz="quarter" idx="12"/>
          </p:nvPr>
        </p:nvSpPr>
        <p:spPr/>
        <p:txBody>
          <a:bodyPr/>
          <a:lstStyle/>
          <a:p>
            <a:fld id="{A3A688DE-845D-4DD4-B031-0F479F0931BE}" type="slidenum">
              <a:rPr lang="fr-BE" smtClean="0"/>
              <a:pPr/>
              <a:t>15</a:t>
            </a:fld>
            <a:endParaRPr lang="fr-BE"/>
          </a:p>
        </p:txBody>
      </p:sp>
    </p:spTree>
    <p:extLst>
      <p:ext uri="{BB962C8B-B14F-4D97-AF65-F5344CB8AC3E}">
        <p14:creationId xmlns:p14="http://schemas.microsoft.com/office/powerpoint/2010/main" val="646953844"/>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ZoneTexte 29"/>
          <p:cNvSpPr txBox="1"/>
          <p:nvPr/>
        </p:nvSpPr>
        <p:spPr>
          <a:xfrm>
            <a:off x="1475656" y="2571750"/>
            <a:ext cx="1725582" cy="461665"/>
          </a:xfrm>
          <a:prstGeom prst="rect">
            <a:avLst/>
          </a:prstGeom>
          <a:noFill/>
        </p:spPr>
        <p:txBody>
          <a:bodyPr wrap="square" rtlCol="0">
            <a:spAutoFit/>
          </a:bodyPr>
          <a:lstStyle/>
          <a:p>
            <a:pPr algn="ctr"/>
            <a:r>
              <a:rPr lang="fr-FR" sz="1200" b="1" dirty="0" err="1">
                <a:solidFill>
                  <a:srgbClr val="FF0000"/>
                </a:solidFill>
              </a:rPr>
              <a:t>Different</a:t>
            </a:r>
            <a:r>
              <a:rPr lang="fr-FR" sz="1200" b="1" dirty="0">
                <a:solidFill>
                  <a:srgbClr val="FF0000"/>
                </a:solidFill>
              </a:rPr>
              <a:t> </a:t>
            </a:r>
          </a:p>
          <a:p>
            <a:pPr algn="ctr"/>
            <a:r>
              <a:rPr lang="fr-FR" sz="1200" b="1" dirty="0">
                <a:solidFill>
                  <a:srgbClr val="FF0000"/>
                </a:solidFill>
              </a:rPr>
              <a:t>acquisition </a:t>
            </a:r>
            <a:r>
              <a:rPr lang="fr-FR" sz="1200" b="1" dirty="0" err="1">
                <a:solidFill>
                  <a:srgbClr val="FF0000"/>
                </a:solidFill>
              </a:rPr>
              <a:t>protocol</a:t>
            </a:r>
            <a:endParaRPr lang="fr-FR" sz="1200" b="1" dirty="0">
              <a:solidFill>
                <a:srgbClr val="FF0000"/>
              </a:solidFill>
            </a:endParaRPr>
          </a:p>
        </p:txBody>
      </p:sp>
      <p:cxnSp>
        <p:nvCxnSpPr>
          <p:cNvPr id="31" name="Straight Arrow Connector 57"/>
          <p:cNvCxnSpPr>
            <a:stCxn id="30" idx="0"/>
          </p:cNvCxnSpPr>
          <p:nvPr/>
        </p:nvCxnSpPr>
        <p:spPr>
          <a:xfrm flipV="1">
            <a:off x="2338447" y="1563638"/>
            <a:ext cx="574759" cy="1008112"/>
          </a:xfrm>
          <a:prstGeom prst="straightConnector1">
            <a:avLst/>
          </a:prstGeom>
          <a:ln cap="flat">
            <a:solidFill>
              <a:schemeClr val="tx1"/>
            </a:solidFill>
            <a:round/>
            <a:tailEnd type="triangle"/>
          </a:ln>
          <a:effectLst>
            <a:outerShdw dist="12700" dir="5400000" sx="0" sy="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34" name="Straight Arrow Connector 57"/>
          <p:cNvCxnSpPr>
            <a:stCxn id="30" idx="2"/>
          </p:cNvCxnSpPr>
          <p:nvPr/>
        </p:nvCxnSpPr>
        <p:spPr>
          <a:xfrm>
            <a:off x="2338447" y="3033415"/>
            <a:ext cx="502751" cy="1194519"/>
          </a:xfrm>
          <a:prstGeom prst="straightConnector1">
            <a:avLst/>
          </a:prstGeom>
          <a:ln cap="flat">
            <a:solidFill>
              <a:schemeClr val="tx1"/>
            </a:solidFill>
            <a:round/>
            <a:tailEnd type="triangle"/>
          </a:ln>
          <a:effectLst>
            <a:outerShdw dist="12700" dir="5400000" sx="0" sy="0" algn="tl" rotWithShape="0">
              <a:srgbClr val="000000"/>
            </a:outerShdw>
          </a:effectLst>
        </p:spPr>
        <p:style>
          <a:lnRef idx="2">
            <a:schemeClr val="accent1"/>
          </a:lnRef>
          <a:fillRef idx="0">
            <a:schemeClr val="accent1"/>
          </a:fillRef>
          <a:effectRef idx="1">
            <a:schemeClr val="accent1"/>
          </a:effectRef>
          <a:fontRef idx="minor">
            <a:schemeClr val="tx1"/>
          </a:fontRef>
        </p:style>
      </p:cxnSp>
      <p:pic>
        <p:nvPicPr>
          <p:cNvPr id="4102" name="Picture 6"/>
          <p:cNvPicPr>
            <a:picLocks noChangeAspect="1" noChangeArrowheads="1"/>
          </p:cNvPicPr>
          <p:nvPr/>
        </p:nvPicPr>
        <p:blipFill>
          <a:blip r:embed="rId3" cstate="print"/>
          <a:srcRect b="18466"/>
          <a:stretch>
            <a:fillRect/>
          </a:stretch>
        </p:blipFill>
        <p:spPr bwMode="auto">
          <a:xfrm>
            <a:off x="395536" y="2139702"/>
            <a:ext cx="1069455" cy="1080120"/>
          </a:xfrm>
          <a:prstGeom prst="rect">
            <a:avLst/>
          </a:prstGeom>
          <a:noFill/>
          <a:ln w="9525">
            <a:noFill/>
            <a:miter lim="800000"/>
            <a:headEnd/>
            <a:tailEnd/>
          </a:ln>
          <a:effectLst/>
        </p:spPr>
      </p:pic>
      <p:sp>
        <p:nvSpPr>
          <p:cNvPr id="38" name="ZoneTexte 37"/>
          <p:cNvSpPr txBox="1"/>
          <p:nvPr/>
        </p:nvSpPr>
        <p:spPr>
          <a:xfrm>
            <a:off x="107504" y="987574"/>
            <a:ext cx="1768433" cy="400110"/>
          </a:xfrm>
          <a:prstGeom prst="rect">
            <a:avLst/>
          </a:prstGeom>
          <a:solidFill>
            <a:schemeClr val="accent1">
              <a:lumMod val="20000"/>
              <a:lumOff val="80000"/>
            </a:schemeClr>
          </a:solidFill>
          <a:ln>
            <a:solidFill>
              <a:srgbClr val="0003B1"/>
            </a:solidFill>
          </a:ln>
        </p:spPr>
        <p:txBody>
          <a:bodyPr wrap="none" rtlCol="0">
            <a:spAutoFit/>
          </a:bodyPr>
          <a:lstStyle/>
          <a:p>
            <a:r>
              <a:rPr lang="fr-FR" sz="2000" b="1" dirty="0">
                <a:solidFill>
                  <a:srgbClr val="0003B1"/>
                </a:solidFill>
              </a:rPr>
              <a:t>V/Q PLANAR</a:t>
            </a:r>
          </a:p>
        </p:txBody>
      </p:sp>
      <p:sp>
        <p:nvSpPr>
          <p:cNvPr id="39" name="ZoneTexte 38"/>
          <p:cNvSpPr txBox="1"/>
          <p:nvPr/>
        </p:nvSpPr>
        <p:spPr>
          <a:xfrm>
            <a:off x="4492320" y="1399877"/>
            <a:ext cx="1447832" cy="307777"/>
          </a:xfrm>
          <a:prstGeom prst="rect">
            <a:avLst/>
          </a:prstGeom>
          <a:noFill/>
        </p:spPr>
        <p:txBody>
          <a:bodyPr wrap="none" rtlCol="0">
            <a:spAutoFit/>
          </a:bodyPr>
          <a:lstStyle/>
          <a:p>
            <a:r>
              <a:rPr lang="fr-FR" sz="1400" b="1" dirty="0">
                <a:solidFill>
                  <a:srgbClr val="0003B1"/>
                </a:solidFill>
              </a:rPr>
              <a:t>« 2D » </a:t>
            </a:r>
            <a:r>
              <a:rPr lang="fr-FR" sz="1400" b="1" dirty="0" err="1">
                <a:solidFill>
                  <a:srgbClr val="0003B1"/>
                </a:solidFill>
              </a:rPr>
              <a:t>imaging</a:t>
            </a:r>
            <a:endParaRPr lang="fr-FR" sz="1400" b="1" dirty="0">
              <a:solidFill>
                <a:srgbClr val="0003B1"/>
              </a:solidFill>
            </a:endParaRPr>
          </a:p>
        </p:txBody>
      </p:sp>
      <p:sp>
        <p:nvSpPr>
          <p:cNvPr id="40" name="ZoneTexte 39"/>
          <p:cNvSpPr txBox="1"/>
          <p:nvPr/>
        </p:nvSpPr>
        <p:spPr>
          <a:xfrm>
            <a:off x="179512" y="4011910"/>
            <a:ext cx="1553630" cy="400110"/>
          </a:xfrm>
          <a:prstGeom prst="rect">
            <a:avLst/>
          </a:prstGeom>
          <a:solidFill>
            <a:srgbClr val="FF0000">
              <a:alpha val="18039"/>
            </a:srgbClr>
          </a:solidFill>
          <a:ln>
            <a:solidFill>
              <a:srgbClr val="C00000"/>
            </a:solidFill>
          </a:ln>
        </p:spPr>
        <p:txBody>
          <a:bodyPr wrap="none" rtlCol="0">
            <a:spAutoFit/>
          </a:bodyPr>
          <a:lstStyle/>
          <a:p>
            <a:r>
              <a:rPr lang="fr-FR" sz="2000" b="1" dirty="0">
                <a:solidFill>
                  <a:srgbClr val="FF0000"/>
                </a:solidFill>
              </a:rPr>
              <a:t>V/Q SPECT</a:t>
            </a:r>
          </a:p>
        </p:txBody>
      </p:sp>
      <p:sp>
        <p:nvSpPr>
          <p:cNvPr id="41" name="ZoneTexte 40"/>
          <p:cNvSpPr txBox="1"/>
          <p:nvPr/>
        </p:nvSpPr>
        <p:spPr>
          <a:xfrm>
            <a:off x="4420312" y="4011910"/>
            <a:ext cx="1447832" cy="307777"/>
          </a:xfrm>
          <a:prstGeom prst="rect">
            <a:avLst/>
          </a:prstGeom>
          <a:noFill/>
        </p:spPr>
        <p:txBody>
          <a:bodyPr wrap="none" rtlCol="0">
            <a:spAutoFit/>
          </a:bodyPr>
          <a:lstStyle/>
          <a:p>
            <a:r>
              <a:rPr lang="fr-FR" sz="1400" b="1" dirty="0">
                <a:solidFill>
                  <a:srgbClr val="FF0000"/>
                </a:solidFill>
              </a:rPr>
              <a:t>« 3D » </a:t>
            </a:r>
            <a:r>
              <a:rPr lang="fr-FR" sz="1400" b="1" dirty="0" err="1">
                <a:solidFill>
                  <a:srgbClr val="FF0000"/>
                </a:solidFill>
              </a:rPr>
              <a:t>imaging</a:t>
            </a:r>
            <a:endParaRPr lang="fr-FR" sz="1400" b="1" dirty="0">
              <a:solidFill>
                <a:srgbClr val="FF0000"/>
              </a:solidFill>
            </a:endParaRPr>
          </a:p>
        </p:txBody>
      </p:sp>
      <p:pic>
        <p:nvPicPr>
          <p:cNvPr id="4103" name="Picture 7"/>
          <p:cNvPicPr>
            <a:picLocks noChangeAspect="1" noChangeArrowheads="1"/>
          </p:cNvPicPr>
          <p:nvPr/>
        </p:nvPicPr>
        <p:blipFill>
          <a:blip r:embed="rId4" cstate="print"/>
          <a:srcRect/>
          <a:stretch>
            <a:fillRect/>
          </a:stretch>
        </p:blipFill>
        <p:spPr bwMode="auto">
          <a:xfrm>
            <a:off x="3059832" y="1131590"/>
            <a:ext cx="1227677" cy="936104"/>
          </a:xfrm>
          <a:prstGeom prst="rect">
            <a:avLst/>
          </a:prstGeom>
          <a:noFill/>
          <a:ln w="9525">
            <a:noFill/>
            <a:miter lim="800000"/>
            <a:headEnd/>
            <a:tailEnd/>
          </a:ln>
          <a:effectLst/>
        </p:spPr>
      </p:pic>
      <p:pic>
        <p:nvPicPr>
          <p:cNvPr id="4104" name="Picture 8"/>
          <p:cNvPicPr>
            <a:picLocks noChangeAspect="1" noChangeArrowheads="1"/>
          </p:cNvPicPr>
          <p:nvPr/>
        </p:nvPicPr>
        <p:blipFill>
          <a:blip r:embed="rId5" cstate="print"/>
          <a:srcRect/>
          <a:stretch>
            <a:fillRect/>
          </a:stretch>
        </p:blipFill>
        <p:spPr bwMode="auto">
          <a:xfrm>
            <a:off x="2987824" y="3613696"/>
            <a:ext cx="1190302" cy="1190302"/>
          </a:xfrm>
          <a:prstGeom prst="rect">
            <a:avLst/>
          </a:prstGeom>
          <a:noFill/>
          <a:ln w="9525">
            <a:noFill/>
            <a:miter lim="800000"/>
            <a:headEnd/>
            <a:tailEnd/>
          </a:ln>
          <a:effectLst/>
        </p:spPr>
      </p:pic>
      <p:pic>
        <p:nvPicPr>
          <p:cNvPr id="44" name="Picture 4"/>
          <p:cNvPicPr>
            <a:picLocks noChangeAspect="1" noChangeArrowheads="1"/>
          </p:cNvPicPr>
          <p:nvPr/>
        </p:nvPicPr>
        <p:blipFill>
          <a:blip r:embed="rId6" cstate="print"/>
          <a:srcRect/>
          <a:stretch>
            <a:fillRect/>
          </a:stretch>
        </p:blipFill>
        <p:spPr bwMode="auto">
          <a:xfrm>
            <a:off x="6156176" y="762650"/>
            <a:ext cx="2490668" cy="1809100"/>
          </a:xfrm>
          <a:prstGeom prst="rect">
            <a:avLst/>
          </a:prstGeom>
          <a:noFill/>
          <a:ln w="9525">
            <a:noFill/>
            <a:miter lim="800000"/>
            <a:headEnd/>
            <a:tailEnd/>
          </a:ln>
        </p:spPr>
      </p:pic>
      <p:pic>
        <p:nvPicPr>
          <p:cNvPr id="45" name="Picture 5" descr="TcMIP-1"/>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4208" y="3147814"/>
            <a:ext cx="2232248" cy="2232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15"/>
          <p:cNvSpPr/>
          <p:nvPr/>
        </p:nvSpPr>
        <p:spPr>
          <a:xfrm>
            <a:off x="1907704" y="3003798"/>
            <a:ext cx="7056784" cy="1800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en-US" sz="2400" dirty="0">
                <a:solidFill>
                  <a:schemeClr val="bg1"/>
                </a:solidFill>
                <a:ea typeface="+mj-ea"/>
                <a:cs typeface="Arial" pitchFamily="34" charset="0"/>
              </a:rPr>
              <a:t>Ventilation/Perfusion Scintigraphy</a:t>
            </a:r>
            <a:endParaRPr lang="fr-FR" sz="2400" dirty="0">
              <a:solidFill>
                <a:schemeClr val="bg1"/>
              </a:solidFill>
              <a:ea typeface="+mj-ea"/>
              <a:cs typeface="Arial" pitchFamily="34" charset="0"/>
            </a:endParaRPr>
          </a:p>
        </p:txBody>
      </p:sp>
      <p:sp>
        <p:nvSpPr>
          <p:cNvPr id="18" name="Espace réservé du numéro de diapositive 17"/>
          <p:cNvSpPr>
            <a:spLocks noGrp="1"/>
          </p:cNvSpPr>
          <p:nvPr>
            <p:ph type="sldNum" sz="quarter" idx="12"/>
          </p:nvPr>
        </p:nvSpPr>
        <p:spPr/>
        <p:txBody>
          <a:bodyPr/>
          <a:lstStyle/>
          <a:p>
            <a:fld id="{A3A688DE-845D-4DD4-B031-0F479F0931BE}" type="slidenum">
              <a:rPr lang="fr-BE" smtClean="0"/>
              <a:pPr/>
              <a:t>16</a:t>
            </a:fld>
            <a:endParaRPr lang="fr-BE"/>
          </a:p>
        </p:txBody>
      </p:sp>
    </p:spTree>
    <p:extLst>
      <p:ext uri="{BB962C8B-B14F-4D97-AF65-F5344CB8AC3E}">
        <p14:creationId xmlns:p14="http://schemas.microsoft.com/office/powerpoint/2010/main" val="73441180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en-US" sz="2400" dirty="0">
                <a:solidFill>
                  <a:schemeClr val="bg1"/>
                </a:solidFill>
                <a:ea typeface="+mj-ea"/>
                <a:cs typeface="Arial" pitchFamily="34" charset="0"/>
              </a:rPr>
              <a:t>V/Q SPECT/CT for acute PE</a:t>
            </a:r>
            <a:endParaRPr lang="fr-FR" sz="2400" dirty="0">
              <a:solidFill>
                <a:schemeClr val="bg1"/>
              </a:solidFill>
              <a:ea typeface="+mj-ea"/>
              <a:cs typeface="Arial" pitchFamily="34" charset="0"/>
            </a:endParaRPr>
          </a:p>
        </p:txBody>
      </p:sp>
      <p:sp>
        <p:nvSpPr>
          <p:cNvPr id="9" name="ZoneTexte 2"/>
          <p:cNvSpPr txBox="1">
            <a:spLocks noChangeArrowheads="1"/>
          </p:cNvSpPr>
          <p:nvPr/>
        </p:nvSpPr>
        <p:spPr bwMode="auto">
          <a:xfrm>
            <a:off x="4355406" y="843558"/>
            <a:ext cx="4681090" cy="1431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150000"/>
              </a:lnSpc>
              <a:buFont typeface="Wingdings 3" charset="0"/>
              <a:buNone/>
            </a:pPr>
            <a:r>
              <a:rPr lang="en-AU" sz="1600" b="1" u="sng" dirty="0">
                <a:solidFill>
                  <a:srgbClr val="FF0000"/>
                </a:solidFill>
                <a:latin typeface="Arial" pitchFamily="34" charset="0"/>
                <a:cs typeface="Arial" pitchFamily="34" charset="0"/>
              </a:rPr>
              <a:t>Technical advantages of SPECT :</a:t>
            </a:r>
            <a:endParaRPr lang="en-AU" sz="1600" u="sng" dirty="0">
              <a:solidFill>
                <a:srgbClr val="FF0000"/>
              </a:solidFill>
              <a:latin typeface="Arial" pitchFamily="34" charset="0"/>
              <a:cs typeface="Arial" pitchFamily="34" charset="0"/>
            </a:endParaRPr>
          </a:p>
          <a:p>
            <a:pPr eaLnBrk="1" hangingPunct="1">
              <a:lnSpc>
                <a:spcPct val="150000"/>
              </a:lnSpc>
              <a:buFontTx/>
              <a:buChar char="-"/>
            </a:pPr>
            <a:r>
              <a:rPr lang="en-AU" sz="1400" dirty="0">
                <a:latin typeface="Arial" pitchFamily="34" charset="0"/>
                <a:cs typeface="Arial" pitchFamily="34" charset="0"/>
              </a:rPr>
              <a:t> Eliminate overlap of activities</a:t>
            </a:r>
          </a:p>
          <a:p>
            <a:pPr eaLnBrk="1" hangingPunct="1">
              <a:lnSpc>
                <a:spcPct val="150000"/>
              </a:lnSpc>
              <a:buFontTx/>
              <a:buChar char="-"/>
            </a:pPr>
            <a:r>
              <a:rPr lang="en-AU" sz="1400" dirty="0">
                <a:latin typeface="Arial" pitchFamily="34" charset="0"/>
                <a:cs typeface="Arial" pitchFamily="34" charset="0"/>
              </a:rPr>
              <a:t> Better characterization of defects : location, size, shape</a:t>
            </a:r>
          </a:p>
          <a:p>
            <a:pPr eaLnBrk="1" hangingPunct="1">
              <a:lnSpc>
                <a:spcPct val="150000"/>
              </a:lnSpc>
              <a:buFontTx/>
              <a:buChar char="-"/>
            </a:pPr>
            <a:r>
              <a:rPr lang="en-AU" sz="1400" dirty="0">
                <a:latin typeface="Arial" pitchFamily="34" charset="0"/>
                <a:cs typeface="Arial" pitchFamily="34" charset="0"/>
              </a:rPr>
              <a:t> Medial-basal segment</a:t>
            </a:r>
          </a:p>
        </p:txBody>
      </p:sp>
      <p:sp>
        <p:nvSpPr>
          <p:cNvPr id="10" name="ZoneTexte 2"/>
          <p:cNvSpPr txBox="1">
            <a:spLocks noChangeArrowheads="1"/>
          </p:cNvSpPr>
          <p:nvPr/>
        </p:nvSpPr>
        <p:spPr bwMode="auto">
          <a:xfrm>
            <a:off x="4355976" y="3191946"/>
            <a:ext cx="3794629"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nSpc>
                <a:spcPct val="150000"/>
              </a:lnSpc>
            </a:pPr>
            <a:r>
              <a:rPr lang="en-AU" sz="1600" b="1" u="sng" dirty="0">
                <a:solidFill>
                  <a:srgbClr val="FF0000"/>
                </a:solidFill>
                <a:latin typeface="Arial"/>
                <a:cs typeface="Arial"/>
              </a:rPr>
              <a:t>Co-registration with a low dose CT</a:t>
            </a:r>
          </a:p>
          <a:p>
            <a:pPr eaLnBrk="1" hangingPunct="1">
              <a:lnSpc>
                <a:spcPct val="150000"/>
              </a:lnSpc>
              <a:buFontTx/>
              <a:buChar char="-"/>
            </a:pPr>
            <a:r>
              <a:rPr lang="en-AU" sz="1400" dirty="0">
                <a:latin typeface="Arial" pitchFamily="34" charset="0"/>
                <a:cs typeface="Arial" pitchFamily="34" charset="0"/>
              </a:rPr>
              <a:t> Correlation with morphologic features on CT</a:t>
            </a:r>
          </a:p>
          <a:p>
            <a:pPr eaLnBrk="1" hangingPunct="1">
              <a:lnSpc>
                <a:spcPct val="150000"/>
              </a:lnSpc>
              <a:buFontTx/>
              <a:buChar char="-"/>
            </a:pPr>
            <a:r>
              <a:rPr lang="en-AU" sz="1400" dirty="0">
                <a:latin typeface="Arial" pitchFamily="34" charset="0"/>
                <a:cs typeface="Arial" pitchFamily="34" charset="0"/>
              </a:rPr>
              <a:t> Differential diagnosis</a:t>
            </a:r>
          </a:p>
        </p:txBody>
      </p:sp>
      <p:pic>
        <p:nvPicPr>
          <p:cNvPr id="11" name="Picture 5" descr="TcMIP-1"/>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915566"/>
            <a:ext cx="2376264" cy="2376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
          <p:cNvPicPr>
            <a:picLocks noChangeAspect="1"/>
          </p:cNvPicPr>
          <p:nvPr/>
        </p:nvPicPr>
        <p:blipFill>
          <a:blip r:embed="rId4" cstate="print"/>
          <a:stretch>
            <a:fillRect/>
          </a:stretch>
        </p:blipFill>
        <p:spPr>
          <a:xfrm>
            <a:off x="323528" y="3003798"/>
            <a:ext cx="3613847" cy="1944000"/>
          </a:xfrm>
          <a:prstGeom prst="rect">
            <a:avLst/>
          </a:prstGeom>
        </p:spPr>
      </p:pic>
      <p:sp>
        <p:nvSpPr>
          <p:cNvPr id="8" name="Espace réservé du numéro de diapositive 7"/>
          <p:cNvSpPr>
            <a:spLocks noGrp="1"/>
          </p:cNvSpPr>
          <p:nvPr>
            <p:ph type="sldNum" sz="quarter" idx="12"/>
          </p:nvPr>
        </p:nvSpPr>
        <p:spPr/>
        <p:txBody>
          <a:bodyPr/>
          <a:lstStyle/>
          <a:p>
            <a:fld id="{A3A688DE-845D-4DD4-B031-0F479F0931BE}" type="slidenum">
              <a:rPr lang="fr-BE" smtClean="0"/>
              <a:pPr/>
              <a:t>17</a:t>
            </a:fld>
            <a:endParaRPr lang="fr-BE"/>
          </a:p>
        </p:txBody>
      </p:sp>
    </p:spTree>
    <p:extLst>
      <p:ext uri="{BB962C8B-B14F-4D97-AF65-F5344CB8AC3E}">
        <p14:creationId xmlns:p14="http://schemas.microsoft.com/office/powerpoint/2010/main" val="734411801"/>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ChangeArrowheads="1"/>
          </p:cNvSpPr>
          <p:nvPr/>
        </p:nvSpPr>
        <p:spPr bwMode="auto">
          <a:xfrm>
            <a:off x="6876256" y="4803998"/>
            <a:ext cx="2267744" cy="276999"/>
          </a:xfrm>
          <a:prstGeom prst="rect">
            <a:avLst/>
          </a:prstGeom>
          <a:noFill/>
          <a:ln w="9525">
            <a:noFill/>
            <a:miter lim="800000"/>
            <a:headEnd/>
            <a:tailEnd/>
          </a:ln>
        </p:spPr>
        <p:txBody>
          <a:bodyPr wrap="square">
            <a:spAutoFit/>
          </a:bodyPr>
          <a:lstStyle/>
          <a:p>
            <a:r>
              <a:rPr lang="en-AU" sz="1200" i="1" dirty="0">
                <a:latin typeface="Arial Narrow" pitchFamily="34" charset="0"/>
              </a:rPr>
              <a:t>Le Roux PY . J </a:t>
            </a:r>
            <a:r>
              <a:rPr lang="en-AU" sz="1200" i="1" dirty="0" err="1">
                <a:latin typeface="Arial Narrow" pitchFamily="34" charset="0"/>
              </a:rPr>
              <a:t>Nucl</a:t>
            </a:r>
            <a:r>
              <a:rPr lang="en-AU" sz="1200" i="1" dirty="0">
                <a:latin typeface="Arial Narrow" pitchFamily="34" charset="0"/>
              </a:rPr>
              <a:t> Med 2015</a:t>
            </a:r>
          </a:p>
        </p:txBody>
      </p:sp>
      <p:sp>
        <p:nvSpPr>
          <p:cNvPr id="15"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en-US" sz="2400" dirty="0">
                <a:solidFill>
                  <a:schemeClr val="bg1"/>
                </a:solidFill>
                <a:ea typeface="+mj-ea"/>
                <a:cs typeface="Arial" pitchFamily="34" charset="0"/>
              </a:rPr>
              <a:t>V/Q SPECT/CT</a:t>
            </a:r>
            <a:endParaRPr lang="fr-FR" sz="2400" dirty="0">
              <a:solidFill>
                <a:schemeClr val="bg1"/>
              </a:solidFill>
              <a:ea typeface="+mj-ea"/>
              <a:cs typeface="Arial" pitchFamily="34" charset="0"/>
            </a:endParaRPr>
          </a:p>
        </p:txBody>
      </p:sp>
      <p:pic>
        <p:nvPicPr>
          <p:cNvPr id="7" name="Picture 4"/>
          <p:cNvPicPr>
            <a:picLocks noChangeAspect="1"/>
          </p:cNvPicPr>
          <p:nvPr/>
        </p:nvPicPr>
        <p:blipFill>
          <a:blip r:embed="rId3" cstate="print"/>
          <a:srcRect/>
          <a:stretch>
            <a:fillRect/>
          </a:stretch>
        </p:blipFill>
        <p:spPr bwMode="auto">
          <a:xfrm>
            <a:off x="545935" y="1563638"/>
            <a:ext cx="5610241" cy="2088232"/>
          </a:xfrm>
          <a:prstGeom prst="rect">
            <a:avLst/>
          </a:prstGeom>
          <a:noFill/>
          <a:ln w="9525">
            <a:noFill/>
            <a:miter lim="800000"/>
            <a:headEnd/>
            <a:tailEnd/>
          </a:ln>
        </p:spPr>
      </p:pic>
      <p:sp>
        <p:nvSpPr>
          <p:cNvPr id="8" name="ZoneTexte 7"/>
          <p:cNvSpPr txBox="1">
            <a:spLocks noChangeArrowheads="1"/>
          </p:cNvSpPr>
          <p:nvPr/>
        </p:nvSpPr>
        <p:spPr bwMode="auto">
          <a:xfrm>
            <a:off x="467544" y="706287"/>
            <a:ext cx="6888296" cy="416011"/>
          </a:xfrm>
          <a:prstGeom prst="rect">
            <a:avLst/>
          </a:prstGeom>
          <a:noFill/>
          <a:ln w="9525">
            <a:noFill/>
            <a:miter lim="800000"/>
            <a:headEnd/>
            <a:tailEnd/>
          </a:ln>
        </p:spPr>
        <p:txBody>
          <a:bodyPr wrap="none">
            <a:spAutoFit/>
          </a:bodyPr>
          <a:lstStyle/>
          <a:p>
            <a:pPr>
              <a:lnSpc>
                <a:spcPct val="150000"/>
              </a:lnSpc>
            </a:pPr>
            <a:r>
              <a:rPr lang="en-US" sz="1600">
                <a:cs typeface="Arial" pitchFamily="34" charset="0"/>
              </a:rPr>
              <a:t>331 nuclear medicine departments in Australia, France and Canada, 2014</a:t>
            </a:r>
          </a:p>
        </p:txBody>
      </p:sp>
      <p:sp>
        <p:nvSpPr>
          <p:cNvPr id="9" name="Rectangle 52"/>
          <p:cNvSpPr>
            <a:spLocks noChangeArrowheads="1"/>
          </p:cNvSpPr>
          <p:nvPr/>
        </p:nvSpPr>
        <p:spPr bwMode="auto">
          <a:xfrm>
            <a:off x="1043608" y="4011910"/>
            <a:ext cx="3918396" cy="923330"/>
          </a:xfrm>
          <a:prstGeom prst="rect">
            <a:avLst/>
          </a:prstGeom>
          <a:noFill/>
          <a:ln w="9525">
            <a:solidFill>
              <a:srgbClr val="FF3300"/>
            </a:solidFill>
            <a:miter lim="800000"/>
            <a:headEnd/>
            <a:tailEnd/>
          </a:ln>
        </p:spPr>
        <p:txBody>
          <a:bodyPr wrap="square">
            <a:spAutoFit/>
          </a:bodyPr>
          <a:lstStyle/>
          <a:p>
            <a:pPr>
              <a:defRPr/>
            </a:pPr>
            <a:r>
              <a:rPr lang="en-US" sz="1800" b="1">
                <a:solidFill>
                  <a:srgbClr val="FF0000"/>
                </a:solidFill>
                <a:latin typeface="+mn-lt"/>
              </a:rPr>
              <a:t>&gt; 2/3 departments: SPECT imaging</a:t>
            </a:r>
          </a:p>
          <a:p>
            <a:pPr>
              <a:defRPr/>
            </a:pPr>
            <a:endParaRPr lang="en-US" sz="1800" b="1">
              <a:solidFill>
                <a:srgbClr val="FF0000"/>
              </a:solidFill>
              <a:latin typeface="+mn-lt"/>
            </a:endParaRPr>
          </a:p>
          <a:p>
            <a:pPr>
              <a:defRPr/>
            </a:pPr>
            <a:r>
              <a:rPr lang="en-US" sz="1800" b="1">
                <a:solidFill>
                  <a:srgbClr val="FF0000"/>
                </a:solidFill>
                <a:latin typeface="+mn-lt"/>
              </a:rPr>
              <a:t>&lt; 10% departments: Planar/PIOPED</a:t>
            </a:r>
          </a:p>
        </p:txBody>
      </p:sp>
      <p:sp>
        <p:nvSpPr>
          <p:cNvPr id="10" name="Espace réservé du numéro de diapositive 9"/>
          <p:cNvSpPr>
            <a:spLocks noGrp="1"/>
          </p:cNvSpPr>
          <p:nvPr>
            <p:ph type="sldNum" sz="quarter" idx="12"/>
          </p:nvPr>
        </p:nvSpPr>
        <p:spPr/>
        <p:txBody>
          <a:bodyPr/>
          <a:lstStyle/>
          <a:p>
            <a:fld id="{A3A688DE-845D-4DD4-B031-0F479F0931BE}" type="slidenum">
              <a:rPr lang="fr-BE" smtClean="0"/>
              <a:pPr/>
              <a:t>18</a:t>
            </a:fld>
            <a:endParaRPr lang="fr-BE"/>
          </a:p>
        </p:txBody>
      </p:sp>
    </p:spTree>
    <p:extLst>
      <p:ext uri="{BB962C8B-B14F-4D97-AF65-F5344CB8AC3E}">
        <p14:creationId xmlns:p14="http://schemas.microsoft.com/office/powerpoint/2010/main" val="3058557710"/>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en-US" sz="2400" dirty="0">
                <a:solidFill>
                  <a:schemeClr val="bg1"/>
                </a:solidFill>
                <a:ea typeface="+mj-ea"/>
                <a:cs typeface="Arial" pitchFamily="34" charset="0"/>
              </a:rPr>
              <a:t>V/Q SPECT/CT</a:t>
            </a:r>
            <a:endParaRPr lang="fr-FR" sz="2400" dirty="0">
              <a:solidFill>
                <a:schemeClr val="bg1"/>
              </a:solidFill>
              <a:ea typeface="+mj-ea"/>
              <a:cs typeface="Arial" pitchFamily="34" charset="0"/>
            </a:endParaRPr>
          </a:p>
        </p:txBody>
      </p:sp>
      <p:sp>
        <p:nvSpPr>
          <p:cNvPr id="8" name="ZoneTexte 7"/>
          <p:cNvSpPr txBox="1">
            <a:spLocks noChangeArrowheads="1"/>
          </p:cNvSpPr>
          <p:nvPr/>
        </p:nvSpPr>
        <p:spPr bwMode="auto">
          <a:xfrm>
            <a:off x="467544" y="706287"/>
            <a:ext cx="8383898" cy="461665"/>
          </a:xfrm>
          <a:prstGeom prst="rect">
            <a:avLst/>
          </a:prstGeom>
          <a:noFill/>
          <a:ln w="9525">
            <a:noFill/>
            <a:miter lim="800000"/>
            <a:headEnd/>
            <a:tailEnd/>
          </a:ln>
        </p:spPr>
        <p:txBody>
          <a:bodyPr wrap="none">
            <a:spAutoFit/>
          </a:bodyPr>
          <a:lstStyle/>
          <a:p>
            <a:pPr>
              <a:lnSpc>
                <a:spcPct val="150000"/>
              </a:lnSpc>
            </a:pPr>
            <a:r>
              <a:rPr lang="en-US" sz="1600" dirty="0" smtClean="0">
                <a:cs typeface="Arial" pitchFamily="34" charset="0"/>
              </a:rPr>
              <a:t>465 </a:t>
            </a:r>
            <a:r>
              <a:rPr lang="en-US" sz="1600" dirty="0">
                <a:cs typeface="Arial" pitchFamily="34" charset="0"/>
              </a:rPr>
              <a:t>nuclear medicine departments in Australia, </a:t>
            </a:r>
            <a:r>
              <a:rPr lang="en-US" sz="1600" dirty="0" smtClean="0">
                <a:cs typeface="Arial" pitchFamily="34" charset="0"/>
              </a:rPr>
              <a:t>Canada, France, Germany and USA, 2023</a:t>
            </a:r>
            <a:endParaRPr lang="en-US" sz="1600" dirty="0">
              <a:cs typeface="Arial" pitchFamily="34" charset="0"/>
            </a:endParaRPr>
          </a:p>
        </p:txBody>
      </p:sp>
      <p:sp>
        <p:nvSpPr>
          <p:cNvPr id="10" name="Espace réservé du numéro de diapositive 9"/>
          <p:cNvSpPr>
            <a:spLocks noGrp="1"/>
          </p:cNvSpPr>
          <p:nvPr>
            <p:ph type="sldNum" sz="quarter" idx="12"/>
          </p:nvPr>
        </p:nvSpPr>
        <p:spPr/>
        <p:txBody>
          <a:bodyPr/>
          <a:lstStyle/>
          <a:p>
            <a:fld id="{A3A688DE-845D-4DD4-B031-0F479F0931BE}" type="slidenum">
              <a:rPr lang="fr-BE" smtClean="0"/>
              <a:pPr/>
              <a:t>19</a:t>
            </a:fld>
            <a:endParaRPr lang="fr-BE"/>
          </a:p>
        </p:txBody>
      </p:sp>
      <p:pic>
        <p:nvPicPr>
          <p:cNvPr id="2" name="Image 1"/>
          <p:cNvPicPr>
            <a:picLocks noChangeAspect="1"/>
          </p:cNvPicPr>
          <p:nvPr/>
        </p:nvPicPr>
        <p:blipFill>
          <a:blip r:embed="rId3"/>
          <a:stretch>
            <a:fillRect/>
          </a:stretch>
        </p:blipFill>
        <p:spPr>
          <a:xfrm>
            <a:off x="467543" y="1173813"/>
            <a:ext cx="7996269" cy="4134241"/>
          </a:xfrm>
          <a:prstGeom prst="rect">
            <a:avLst/>
          </a:prstGeom>
        </p:spPr>
      </p:pic>
      <p:sp>
        <p:nvSpPr>
          <p:cNvPr id="50178" name="Rectangle 1"/>
          <p:cNvSpPr>
            <a:spLocks noChangeArrowheads="1"/>
          </p:cNvSpPr>
          <p:nvPr/>
        </p:nvSpPr>
        <p:spPr bwMode="auto">
          <a:xfrm>
            <a:off x="6876256" y="4803998"/>
            <a:ext cx="2267744" cy="276999"/>
          </a:xfrm>
          <a:prstGeom prst="rect">
            <a:avLst/>
          </a:prstGeom>
          <a:noFill/>
          <a:ln w="9525">
            <a:noFill/>
            <a:miter lim="800000"/>
            <a:headEnd/>
            <a:tailEnd/>
          </a:ln>
        </p:spPr>
        <p:txBody>
          <a:bodyPr wrap="square">
            <a:spAutoFit/>
          </a:bodyPr>
          <a:lstStyle/>
          <a:p>
            <a:r>
              <a:rPr lang="en-AU" sz="1200" i="1" dirty="0">
                <a:latin typeface="Arial Narrow" pitchFamily="34" charset="0"/>
              </a:rPr>
              <a:t>Le </a:t>
            </a:r>
            <a:r>
              <a:rPr lang="en-AU" sz="1200" i="1" dirty="0" smtClean="0">
                <a:latin typeface="Arial Narrow" pitchFamily="34" charset="0"/>
              </a:rPr>
              <a:t>Pennec R </a:t>
            </a:r>
            <a:r>
              <a:rPr lang="en-AU" sz="1200" i="1" dirty="0">
                <a:latin typeface="Arial Narrow" pitchFamily="34" charset="0"/>
              </a:rPr>
              <a:t>. </a:t>
            </a:r>
            <a:r>
              <a:rPr lang="en-AU" sz="1200" i="1" dirty="0" err="1" smtClean="0">
                <a:latin typeface="Arial Narrow" pitchFamily="34" charset="0"/>
              </a:rPr>
              <a:t>Clin</a:t>
            </a:r>
            <a:r>
              <a:rPr lang="en-AU" sz="1200" i="1" dirty="0" smtClean="0">
                <a:latin typeface="Arial Narrow" pitchFamily="34" charset="0"/>
              </a:rPr>
              <a:t> </a:t>
            </a:r>
            <a:r>
              <a:rPr lang="en-AU" sz="1200" i="1" dirty="0" err="1">
                <a:latin typeface="Arial Narrow" pitchFamily="34" charset="0"/>
              </a:rPr>
              <a:t>Nucl</a:t>
            </a:r>
            <a:r>
              <a:rPr lang="en-AU" sz="1200" i="1" dirty="0">
                <a:latin typeface="Arial Narrow" pitchFamily="34" charset="0"/>
              </a:rPr>
              <a:t> Med </a:t>
            </a:r>
            <a:r>
              <a:rPr lang="en-AU" sz="1200" i="1" dirty="0" smtClean="0">
                <a:latin typeface="Arial Narrow" pitchFamily="34" charset="0"/>
              </a:rPr>
              <a:t>2024</a:t>
            </a:r>
            <a:endParaRPr lang="en-AU" sz="1200" i="1" dirty="0">
              <a:latin typeface="Arial Narrow" pitchFamily="34" charset="0"/>
            </a:endParaRPr>
          </a:p>
        </p:txBody>
      </p:sp>
    </p:spTree>
    <p:extLst>
      <p:ext uri="{BB962C8B-B14F-4D97-AF65-F5344CB8AC3E}">
        <p14:creationId xmlns:p14="http://schemas.microsoft.com/office/powerpoint/2010/main" val="747224603"/>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en-US" sz="2400" dirty="0">
                <a:solidFill>
                  <a:schemeClr val="bg1"/>
                </a:solidFill>
                <a:ea typeface="+mj-ea"/>
                <a:cs typeface="Arial" pitchFamily="34" charset="0"/>
              </a:rPr>
              <a:t>Lung scan and PE</a:t>
            </a:r>
          </a:p>
        </p:txBody>
      </p:sp>
      <p:sp>
        <p:nvSpPr>
          <p:cNvPr id="32" name="Espace réservé du numéro de diapositive 31"/>
          <p:cNvSpPr>
            <a:spLocks noGrp="1"/>
          </p:cNvSpPr>
          <p:nvPr>
            <p:ph type="sldNum" sz="quarter" idx="12"/>
          </p:nvPr>
        </p:nvSpPr>
        <p:spPr/>
        <p:txBody>
          <a:bodyPr/>
          <a:lstStyle/>
          <a:p>
            <a:fld id="{A3A688DE-845D-4DD4-B031-0F479F0931BE}" type="slidenum">
              <a:rPr lang="en-US" smtClean="0"/>
              <a:pPr/>
              <a:t>2</a:t>
            </a:fld>
            <a:endParaRPr lang="en-US"/>
          </a:p>
        </p:txBody>
      </p:sp>
      <p:sp>
        <p:nvSpPr>
          <p:cNvPr id="7" name="ZoneTexte 6"/>
          <p:cNvSpPr txBox="1"/>
          <p:nvPr/>
        </p:nvSpPr>
        <p:spPr>
          <a:xfrm>
            <a:off x="179512" y="1651683"/>
            <a:ext cx="1377300" cy="784248"/>
          </a:xfrm>
          <a:prstGeom prst="rect">
            <a:avLst/>
          </a:prstGeom>
          <a:solidFill>
            <a:schemeClr val="accent1">
              <a:lumMod val="20000"/>
              <a:lumOff val="80000"/>
            </a:schemeClr>
          </a:solidFill>
          <a:ln>
            <a:solidFill>
              <a:schemeClr val="tx1"/>
            </a:solidFill>
          </a:ln>
        </p:spPr>
        <p:txBody>
          <a:bodyPr wrap="none" rtlCol="0" anchor="ctr" anchorCtr="0">
            <a:noAutofit/>
          </a:bodyPr>
          <a:lstStyle/>
          <a:p>
            <a:pPr algn="ctr"/>
            <a:r>
              <a:rPr lang="en-US" dirty="0"/>
              <a:t>Diagnosis </a:t>
            </a:r>
          </a:p>
          <a:p>
            <a:pPr algn="ctr"/>
            <a:r>
              <a:rPr lang="en-US" dirty="0"/>
              <a:t>of acute PE</a:t>
            </a:r>
          </a:p>
        </p:txBody>
      </p:sp>
      <p:sp>
        <p:nvSpPr>
          <p:cNvPr id="11" name="ZoneTexte 10"/>
          <p:cNvSpPr txBox="1"/>
          <p:nvPr/>
        </p:nvSpPr>
        <p:spPr>
          <a:xfrm>
            <a:off x="1691680" y="1651683"/>
            <a:ext cx="2880320" cy="784247"/>
          </a:xfrm>
          <a:prstGeom prst="rect">
            <a:avLst/>
          </a:prstGeom>
          <a:solidFill>
            <a:schemeClr val="accent2">
              <a:lumMod val="20000"/>
              <a:lumOff val="80000"/>
            </a:schemeClr>
          </a:solidFill>
          <a:ln>
            <a:solidFill>
              <a:schemeClr val="tx1"/>
            </a:solidFill>
          </a:ln>
        </p:spPr>
        <p:txBody>
          <a:bodyPr wrap="square" rtlCol="0" anchor="ctr" anchorCtr="0">
            <a:noAutofit/>
          </a:bodyPr>
          <a:lstStyle/>
          <a:p>
            <a:pPr algn="ctr"/>
            <a:r>
              <a:rPr lang="en-US" dirty="0"/>
              <a:t>Initial </a:t>
            </a:r>
          </a:p>
          <a:p>
            <a:pPr algn="ctr"/>
            <a:r>
              <a:rPr lang="en-US" dirty="0"/>
              <a:t>management</a:t>
            </a:r>
          </a:p>
        </p:txBody>
      </p:sp>
      <p:sp>
        <p:nvSpPr>
          <p:cNvPr id="12" name="ZoneTexte 11"/>
          <p:cNvSpPr txBox="1"/>
          <p:nvPr/>
        </p:nvSpPr>
        <p:spPr>
          <a:xfrm>
            <a:off x="1403648" y="1291643"/>
            <a:ext cx="393056" cy="307777"/>
          </a:xfrm>
          <a:prstGeom prst="rect">
            <a:avLst/>
          </a:prstGeom>
          <a:noFill/>
        </p:spPr>
        <p:txBody>
          <a:bodyPr wrap="none" rtlCol="0">
            <a:spAutoFit/>
          </a:bodyPr>
          <a:lstStyle/>
          <a:p>
            <a:pPr algn="ctr"/>
            <a:r>
              <a:rPr lang="en-US" sz="1400" dirty="0"/>
              <a:t>T0</a:t>
            </a:r>
          </a:p>
        </p:txBody>
      </p:sp>
      <p:sp>
        <p:nvSpPr>
          <p:cNvPr id="13" name="ZoneTexte 12"/>
          <p:cNvSpPr txBox="1"/>
          <p:nvPr/>
        </p:nvSpPr>
        <p:spPr>
          <a:xfrm>
            <a:off x="4191132" y="1291643"/>
            <a:ext cx="740908" cy="307777"/>
          </a:xfrm>
          <a:prstGeom prst="rect">
            <a:avLst/>
          </a:prstGeom>
          <a:noFill/>
        </p:spPr>
        <p:txBody>
          <a:bodyPr wrap="none" rtlCol="0">
            <a:spAutoFit/>
          </a:bodyPr>
          <a:lstStyle/>
          <a:p>
            <a:pPr algn="ctr"/>
            <a:r>
              <a:rPr lang="en-US" sz="1400" dirty="0"/>
              <a:t>3-6 Mo</a:t>
            </a:r>
          </a:p>
        </p:txBody>
      </p:sp>
      <p:sp>
        <p:nvSpPr>
          <p:cNvPr id="14" name="ZoneTexte 13"/>
          <p:cNvSpPr txBox="1"/>
          <p:nvPr/>
        </p:nvSpPr>
        <p:spPr>
          <a:xfrm>
            <a:off x="4716016" y="1651682"/>
            <a:ext cx="4427984" cy="784245"/>
          </a:xfrm>
          <a:prstGeom prst="rect">
            <a:avLst/>
          </a:prstGeom>
          <a:solidFill>
            <a:schemeClr val="accent2">
              <a:lumMod val="20000"/>
              <a:lumOff val="80000"/>
            </a:schemeClr>
          </a:solidFill>
          <a:ln>
            <a:solidFill>
              <a:schemeClr val="tx1"/>
            </a:solidFill>
          </a:ln>
        </p:spPr>
        <p:txBody>
          <a:bodyPr wrap="square" rtlCol="0" anchor="ctr" anchorCtr="0">
            <a:noAutofit/>
          </a:bodyPr>
          <a:lstStyle/>
          <a:p>
            <a:pPr algn="ctr"/>
            <a:r>
              <a:rPr lang="en-US" dirty="0"/>
              <a:t>Follow up</a:t>
            </a:r>
          </a:p>
        </p:txBody>
      </p:sp>
      <p:cxnSp>
        <p:nvCxnSpPr>
          <p:cNvPr id="15" name="Connecteur droit avec flèche 14"/>
          <p:cNvCxnSpPr/>
          <p:nvPr/>
        </p:nvCxnSpPr>
        <p:spPr>
          <a:xfrm>
            <a:off x="1691680" y="2787774"/>
            <a:ext cx="2952328" cy="0"/>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a:off x="4716016" y="2787774"/>
            <a:ext cx="4427984" cy="0"/>
          </a:xfrm>
          <a:prstGeom prst="straightConnector1">
            <a:avLst/>
          </a:prstGeom>
          <a:ln w="889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9" name="TextBox 11"/>
          <p:cNvSpPr txBox="1">
            <a:spLocks noChangeArrowheads="1"/>
          </p:cNvSpPr>
          <p:nvPr/>
        </p:nvSpPr>
        <p:spPr bwMode="auto">
          <a:xfrm>
            <a:off x="251520" y="3579862"/>
            <a:ext cx="1224136" cy="568224"/>
          </a:xfrm>
          <a:prstGeom prst="rect">
            <a:avLst/>
          </a:prstGeom>
          <a:noFill/>
          <a:ln w="9525">
            <a:noFill/>
            <a:miter lim="800000"/>
            <a:headEnd/>
            <a:tailEnd/>
          </a:ln>
        </p:spPr>
        <p:txBody>
          <a:bodyPr wrap="square" tIns="36000" bIns="36000" anchor="ctr" anchorCtr="1">
            <a:noAutofit/>
          </a:bodyPr>
          <a:lstStyle/>
          <a:p>
            <a:pPr algn="ctr">
              <a:lnSpc>
                <a:spcPct val="150000"/>
              </a:lnSpc>
            </a:pPr>
            <a:r>
              <a:rPr lang="en-US" b="1" dirty="0">
                <a:cs typeface="Arial" pitchFamily="34" charset="0"/>
              </a:rPr>
              <a:t>V/Q scan</a:t>
            </a:r>
          </a:p>
        </p:txBody>
      </p:sp>
      <p:sp>
        <p:nvSpPr>
          <p:cNvPr id="16" name="TextBox 11">
            <a:extLst>
              <a:ext uri="{FF2B5EF4-FFF2-40B4-BE49-F238E27FC236}">
                <a16:creationId xmlns:a16="http://schemas.microsoft.com/office/drawing/2014/main" id="{B12F8BEB-4F32-7A0A-5AEB-6845DB38B997}"/>
              </a:ext>
            </a:extLst>
          </p:cNvPr>
          <p:cNvSpPr txBox="1">
            <a:spLocks noChangeArrowheads="1"/>
          </p:cNvSpPr>
          <p:nvPr/>
        </p:nvSpPr>
        <p:spPr bwMode="auto">
          <a:xfrm>
            <a:off x="2267744" y="2787774"/>
            <a:ext cx="1728192" cy="416011"/>
          </a:xfrm>
          <a:prstGeom prst="rect">
            <a:avLst/>
          </a:prstGeom>
          <a:noFill/>
          <a:ln w="9525">
            <a:noFill/>
            <a:miter lim="800000"/>
            <a:headEnd/>
            <a:tailEnd/>
          </a:ln>
        </p:spPr>
        <p:txBody>
          <a:bodyPr wrap="square">
            <a:spAutoFit/>
          </a:bodyPr>
          <a:lstStyle/>
          <a:p>
            <a:pPr algn="ctr">
              <a:lnSpc>
                <a:spcPct val="150000"/>
              </a:lnSpc>
            </a:pPr>
            <a:r>
              <a:rPr lang="en-US" sz="1600" b="1" dirty="0">
                <a:solidFill>
                  <a:srgbClr val="FF0000"/>
                </a:solidFill>
                <a:cs typeface="Arial" pitchFamily="34" charset="0"/>
              </a:rPr>
              <a:t>Anticoagulation</a:t>
            </a:r>
            <a:endParaRPr lang="en-US" sz="1600" dirty="0">
              <a:solidFill>
                <a:srgbClr val="FF0000"/>
              </a:solidFill>
            </a:endParaRPr>
          </a:p>
        </p:txBody>
      </p:sp>
      <p:cxnSp>
        <p:nvCxnSpPr>
          <p:cNvPr id="5" name="Connecteur droit avec flèche 4">
            <a:extLst>
              <a:ext uri="{FF2B5EF4-FFF2-40B4-BE49-F238E27FC236}">
                <a16:creationId xmlns:a16="http://schemas.microsoft.com/office/drawing/2014/main" id="{1FD3B46D-77CC-A1A0-FBB3-123283554BDA}"/>
              </a:ext>
            </a:extLst>
          </p:cNvPr>
          <p:cNvCxnSpPr>
            <a:stCxn id="19" idx="0"/>
            <a:endCxn id="7" idx="2"/>
          </p:cNvCxnSpPr>
          <p:nvPr/>
        </p:nvCxnSpPr>
        <p:spPr>
          <a:xfrm flipV="1">
            <a:off x="863588" y="2435931"/>
            <a:ext cx="4574" cy="1143931"/>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1520082517"/>
      </p:ext>
    </p:extLst>
  </p:cSld>
  <p:clrMapOvr>
    <a:masterClrMapping/>
  </p:clrMapOvr>
  <p:transition advTm="3069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fr-FR" sz="2400" dirty="0">
                <a:solidFill>
                  <a:schemeClr val="bg1"/>
                </a:solidFill>
                <a:cs typeface="Arial" pitchFamily="34" charset="0"/>
              </a:rPr>
              <a:t>V/Q SPECT/CT interpretation</a:t>
            </a:r>
            <a:endParaRPr lang="fr-FR" sz="2400" dirty="0">
              <a:solidFill>
                <a:schemeClr val="bg1"/>
              </a:solidFill>
              <a:ea typeface="+mj-ea"/>
              <a:cs typeface="Arial" pitchFamily="34" charset="0"/>
            </a:endParaRPr>
          </a:p>
        </p:txBody>
      </p:sp>
      <p:sp>
        <p:nvSpPr>
          <p:cNvPr id="12" name="TextBox 4"/>
          <p:cNvSpPr txBox="1"/>
          <p:nvPr/>
        </p:nvSpPr>
        <p:spPr>
          <a:xfrm>
            <a:off x="467544" y="923692"/>
            <a:ext cx="8208912" cy="346249"/>
          </a:xfrm>
          <a:prstGeom prst="rect">
            <a:avLst/>
          </a:prstGeom>
          <a:noFill/>
        </p:spPr>
        <p:txBody>
          <a:bodyPr wrap="square" lIns="68580" tIns="34290" rIns="68580" bIns="34290" rtlCol="0">
            <a:spAutoFit/>
          </a:bodyPr>
          <a:lstStyle/>
          <a:p>
            <a:r>
              <a:rPr lang="en-US" b="1" dirty="0">
                <a:latin typeface="Arial"/>
                <a:cs typeface="Arial"/>
              </a:rPr>
              <a:t>Binary interpretation: </a:t>
            </a:r>
            <a:r>
              <a:rPr lang="en-US" b="1" dirty="0">
                <a:solidFill>
                  <a:srgbClr val="223BCC"/>
                </a:solidFill>
                <a:latin typeface="Arial"/>
                <a:cs typeface="Arial"/>
              </a:rPr>
              <a:t>“POSITIVE” </a:t>
            </a:r>
            <a:r>
              <a:rPr lang="en-US" dirty="0">
                <a:latin typeface="Arial"/>
                <a:cs typeface="Arial"/>
              </a:rPr>
              <a:t>or</a:t>
            </a:r>
            <a:r>
              <a:rPr lang="en-US" b="1" dirty="0">
                <a:latin typeface="Arial"/>
                <a:cs typeface="Arial"/>
              </a:rPr>
              <a:t> </a:t>
            </a:r>
            <a:r>
              <a:rPr lang="en-US" b="1" dirty="0">
                <a:solidFill>
                  <a:srgbClr val="223BCC"/>
                </a:solidFill>
                <a:latin typeface="Arial"/>
                <a:cs typeface="Arial"/>
              </a:rPr>
              <a:t>“NEGATIVE” </a:t>
            </a:r>
            <a:r>
              <a:rPr lang="en-US" dirty="0">
                <a:solidFill>
                  <a:srgbClr val="000000"/>
                </a:solidFill>
                <a:latin typeface="Arial"/>
                <a:cs typeface="Arial"/>
              </a:rPr>
              <a:t>for PE</a:t>
            </a:r>
          </a:p>
        </p:txBody>
      </p:sp>
      <p:sp>
        <p:nvSpPr>
          <p:cNvPr id="13" name="TextBox 4"/>
          <p:cNvSpPr txBox="1"/>
          <p:nvPr/>
        </p:nvSpPr>
        <p:spPr>
          <a:xfrm>
            <a:off x="467544" y="1665694"/>
            <a:ext cx="4958089" cy="2285241"/>
          </a:xfrm>
          <a:prstGeom prst="rect">
            <a:avLst/>
          </a:prstGeom>
          <a:noFill/>
        </p:spPr>
        <p:txBody>
          <a:bodyPr wrap="none" lIns="68580" tIns="34290" rIns="68580" bIns="34290" rtlCol="0">
            <a:spAutoFit/>
          </a:bodyPr>
          <a:lstStyle/>
          <a:p>
            <a:r>
              <a:rPr lang="en-US" sz="1600" b="1" u="sng" dirty="0">
                <a:solidFill>
                  <a:srgbClr val="000000"/>
                </a:solidFill>
                <a:latin typeface="Arial"/>
                <a:cs typeface="Arial"/>
              </a:rPr>
              <a:t>Rational:</a:t>
            </a:r>
          </a:p>
          <a:p>
            <a:endParaRPr lang="en-US" sz="1600" dirty="0">
              <a:solidFill>
                <a:srgbClr val="000000"/>
              </a:solidFill>
              <a:latin typeface="Arial"/>
              <a:cs typeface="Arial"/>
            </a:endParaRPr>
          </a:p>
          <a:p>
            <a:r>
              <a:rPr lang="en-US" sz="1600" dirty="0">
                <a:solidFill>
                  <a:srgbClr val="000000"/>
                </a:solidFill>
                <a:latin typeface="Arial"/>
                <a:cs typeface="Arial"/>
              </a:rPr>
              <a:t>- Higher diagnostic performance of SPECT </a:t>
            </a:r>
            <a:r>
              <a:rPr lang="en-US" sz="1600" dirty="0" err="1">
                <a:solidFill>
                  <a:srgbClr val="000000"/>
                </a:solidFill>
                <a:latin typeface="Arial"/>
                <a:cs typeface="Arial"/>
              </a:rPr>
              <a:t>vs</a:t>
            </a:r>
            <a:r>
              <a:rPr lang="en-US" sz="1600" dirty="0">
                <a:solidFill>
                  <a:srgbClr val="000000"/>
                </a:solidFill>
                <a:latin typeface="Arial"/>
                <a:cs typeface="Arial"/>
              </a:rPr>
              <a:t> planar.</a:t>
            </a:r>
          </a:p>
          <a:p>
            <a:endParaRPr lang="en-US" sz="1600" dirty="0">
              <a:solidFill>
                <a:srgbClr val="000000"/>
              </a:solidFill>
              <a:latin typeface="Arial"/>
              <a:cs typeface="Arial"/>
            </a:endParaRPr>
          </a:p>
          <a:p>
            <a:r>
              <a:rPr lang="en-US" sz="1600" dirty="0">
                <a:solidFill>
                  <a:srgbClr val="000000"/>
                </a:solidFill>
                <a:latin typeface="Arial"/>
                <a:cs typeface="Arial"/>
              </a:rPr>
              <a:t>- Ease of use for nuclear medicine physicians.</a:t>
            </a:r>
          </a:p>
          <a:p>
            <a:endParaRPr lang="en-US" sz="1600" dirty="0">
              <a:solidFill>
                <a:srgbClr val="000000"/>
              </a:solidFill>
              <a:latin typeface="Arial"/>
              <a:cs typeface="Arial"/>
            </a:endParaRPr>
          </a:p>
          <a:p>
            <a:r>
              <a:rPr lang="en-US" sz="1600" dirty="0">
                <a:solidFill>
                  <a:srgbClr val="000000"/>
                </a:solidFill>
                <a:latin typeface="Arial"/>
                <a:cs typeface="Arial"/>
              </a:rPr>
              <a:t>- Greater understanding of clinicians.</a:t>
            </a:r>
          </a:p>
          <a:p>
            <a:endParaRPr lang="en-US" sz="1600" dirty="0">
              <a:solidFill>
                <a:srgbClr val="000000"/>
              </a:solidFill>
              <a:latin typeface="Arial"/>
              <a:cs typeface="Arial"/>
            </a:endParaRPr>
          </a:p>
          <a:p>
            <a:r>
              <a:rPr lang="en-US" sz="1600" dirty="0">
                <a:solidFill>
                  <a:srgbClr val="000000"/>
                </a:solidFill>
                <a:latin typeface="Arial"/>
                <a:cs typeface="Arial"/>
              </a:rPr>
              <a:t>- Simplification of diagnostic strategies.</a:t>
            </a:r>
          </a:p>
        </p:txBody>
      </p:sp>
      <p:sp>
        <p:nvSpPr>
          <p:cNvPr id="5" name="Espace réservé du numéro de diapositive 4"/>
          <p:cNvSpPr>
            <a:spLocks noGrp="1"/>
          </p:cNvSpPr>
          <p:nvPr>
            <p:ph type="sldNum" sz="quarter" idx="12"/>
          </p:nvPr>
        </p:nvSpPr>
        <p:spPr/>
        <p:txBody>
          <a:bodyPr/>
          <a:lstStyle/>
          <a:p>
            <a:fld id="{A3A688DE-845D-4DD4-B031-0F479F0931BE}" type="slidenum">
              <a:rPr lang="fr-BE" smtClean="0"/>
              <a:pPr/>
              <a:t>20</a:t>
            </a:fld>
            <a:endParaRPr lang="fr-BE"/>
          </a:p>
        </p:txBody>
      </p:sp>
    </p:spTree>
    <p:extLst>
      <p:ext uri="{BB962C8B-B14F-4D97-AF65-F5344CB8AC3E}">
        <p14:creationId xmlns:p14="http://schemas.microsoft.com/office/powerpoint/2010/main" val="3170083152"/>
      </p:ext>
    </p:extLst>
  </p:cSld>
  <p:clrMapOvr>
    <a:masterClrMapping/>
  </p:clrMapOvr>
  <mc:AlternateContent xmlns:mc="http://schemas.openxmlformats.org/markup-compatibility/2006" xmlns:p14="http://schemas.microsoft.com/office/powerpoint/2010/main">
    <mc:Choice Requires="p14">
      <p:transition spd="slow" p14:dur="2000" advTm="46481"/>
    </mc:Choice>
    <mc:Fallback xmlns="">
      <p:transition spd="slow" advTm="46481"/>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A3A688DE-845D-4DD4-B031-0F479F0931BE}" type="slidenum">
              <a:rPr lang="fr-BE" smtClean="0"/>
              <a:pPr/>
              <a:t>21</a:t>
            </a:fld>
            <a:endParaRPr lang="fr-BE"/>
          </a:p>
        </p:txBody>
      </p:sp>
      <p:sp>
        <p:nvSpPr>
          <p:cNvPr id="7" name="Rectangle 6"/>
          <p:cNvSpPr/>
          <p:nvPr/>
        </p:nvSpPr>
        <p:spPr>
          <a:xfrm>
            <a:off x="323528" y="3219822"/>
            <a:ext cx="3563888" cy="1038746"/>
          </a:xfrm>
          <a:prstGeom prst="rect">
            <a:avLst/>
          </a:prstGeom>
          <a:ln>
            <a:solidFill>
              <a:srgbClr val="FF0000"/>
            </a:solidFill>
          </a:ln>
        </p:spPr>
        <p:txBody>
          <a:bodyPr wrap="square" lIns="68580" tIns="34290" rIns="68580" bIns="34290">
            <a:spAutoFit/>
          </a:bodyPr>
          <a:lstStyle/>
          <a:p>
            <a:pPr algn="ctr"/>
            <a:r>
              <a:rPr lang="en-US" sz="2100" b="1" dirty="0">
                <a:solidFill>
                  <a:srgbClr val="FF0000"/>
                </a:solidFill>
              </a:rPr>
              <a:t>1 segmental or 2 sub-segmental mismatched perfusion defects</a:t>
            </a:r>
          </a:p>
        </p:txBody>
      </p:sp>
      <p:pic>
        <p:nvPicPr>
          <p:cNvPr id="10" name="Imag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347614"/>
            <a:ext cx="3997842" cy="1454664"/>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11"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fr-FR" sz="2400" dirty="0">
                <a:solidFill>
                  <a:schemeClr val="bg1"/>
                </a:solidFill>
                <a:cs typeface="Arial" pitchFamily="34" charset="0"/>
              </a:rPr>
              <a:t>V/Q SPECT/CT interpretation</a:t>
            </a:r>
            <a:endParaRPr lang="fr-FR" sz="2400" dirty="0">
              <a:solidFill>
                <a:schemeClr val="bg1"/>
              </a:solidFill>
              <a:ea typeface="+mj-ea"/>
              <a:cs typeface="Arial" pitchFamily="34" charset="0"/>
            </a:endParaRPr>
          </a:p>
        </p:txBody>
      </p:sp>
      <p:sp>
        <p:nvSpPr>
          <p:cNvPr id="12" name="TextBox 4"/>
          <p:cNvSpPr txBox="1"/>
          <p:nvPr/>
        </p:nvSpPr>
        <p:spPr>
          <a:xfrm>
            <a:off x="467544" y="771550"/>
            <a:ext cx="8208912" cy="346249"/>
          </a:xfrm>
          <a:prstGeom prst="rect">
            <a:avLst/>
          </a:prstGeom>
          <a:noFill/>
        </p:spPr>
        <p:txBody>
          <a:bodyPr wrap="square" lIns="68580" tIns="34290" rIns="68580" bIns="34290" rtlCol="0">
            <a:spAutoFit/>
          </a:bodyPr>
          <a:lstStyle/>
          <a:p>
            <a:r>
              <a:rPr lang="en-US" b="1" dirty="0">
                <a:latin typeface="Arial"/>
                <a:cs typeface="Arial"/>
              </a:rPr>
              <a:t>Binary interpretation: </a:t>
            </a:r>
            <a:r>
              <a:rPr lang="en-US" b="1" dirty="0">
                <a:solidFill>
                  <a:srgbClr val="223BCC"/>
                </a:solidFill>
                <a:latin typeface="Arial"/>
                <a:cs typeface="Arial"/>
              </a:rPr>
              <a:t>“POSITIVE” </a:t>
            </a:r>
            <a:r>
              <a:rPr lang="en-US" dirty="0">
                <a:latin typeface="Arial"/>
                <a:cs typeface="Arial"/>
              </a:rPr>
              <a:t>or</a:t>
            </a:r>
            <a:r>
              <a:rPr lang="en-US" b="1" dirty="0">
                <a:latin typeface="Arial"/>
                <a:cs typeface="Arial"/>
              </a:rPr>
              <a:t> </a:t>
            </a:r>
            <a:r>
              <a:rPr lang="en-US" b="1" dirty="0">
                <a:solidFill>
                  <a:srgbClr val="223BCC"/>
                </a:solidFill>
                <a:latin typeface="Arial"/>
                <a:cs typeface="Arial"/>
              </a:rPr>
              <a:t>“NEGATIVE” </a:t>
            </a:r>
            <a:r>
              <a:rPr lang="en-US" dirty="0">
                <a:solidFill>
                  <a:srgbClr val="000000"/>
                </a:solidFill>
                <a:latin typeface="Arial"/>
                <a:cs typeface="Arial"/>
              </a:rPr>
              <a:t>for PE</a:t>
            </a:r>
          </a:p>
        </p:txBody>
      </p:sp>
      <p:pic>
        <p:nvPicPr>
          <p:cNvPr id="3074" name="Picture 2"/>
          <p:cNvPicPr>
            <a:picLocks noChangeAspect="1" noChangeArrowheads="1"/>
          </p:cNvPicPr>
          <p:nvPr/>
        </p:nvPicPr>
        <p:blipFill>
          <a:blip r:embed="rId4" cstate="print"/>
          <a:srcRect/>
          <a:stretch>
            <a:fillRect/>
          </a:stretch>
        </p:blipFill>
        <p:spPr bwMode="auto">
          <a:xfrm>
            <a:off x="5220072" y="1272079"/>
            <a:ext cx="3096344" cy="579592"/>
          </a:xfrm>
          <a:prstGeom prst="rect">
            <a:avLst/>
          </a:prstGeom>
          <a:noFill/>
          <a:ln w="9525">
            <a:noFill/>
            <a:miter lim="800000"/>
            <a:headEnd/>
            <a:tailEnd/>
          </a:ln>
        </p:spPr>
      </p:pic>
      <p:pic>
        <p:nvPicPr>
          <p:cNvPr id="8" name="Picture 15"/>
          <p:cNvPicPr>
            <a:picLocks noChangeAspect="1"/>
          </p:cNvPicPr>
          <p:nvPr/>
        </p:nvPicPr>
        <p:blipFill>
          <a:blip r:embed="rId5" cstate="print"/>
          <a:stretch>
            <a:fillRect/>
          </a:stretch>
        </p:blipFill>
        <p:spPr>
          <a:xfrm>
            <a:off x="5534170" y="1970466"/>
            <a:ext cx="2494214" cy="1849158"/>
          </a:xfrm>
          <a:prstGeom prst="rect">
            <a:avLst/>
          </a:prstGeom>
        </p:spPr>
      </p:pic>
      <p:sp>
        <p:nvSpPr>
          <p:cNvPr id="9" name="Rectangle 8"/>
          <p:cNvSpPr/>
          <p:nvPr/>
        </p:nvSpPr>
        <p:spPr>
          <a:xfrm>
            <a:off x="5580112" y="4227934"/>
            <a:ext cx="1224136"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5" name="Picture 3"/>
          <p:cNvPicPr>
            <a:picLocks noChangeAspect="1" noChangeArrowheads="1"/>
          </p:cNvPicPr>
          <p:nvPr/>
        </p:nvPicPr>
        <p:blipFill>
          <a:blip r:embed="rId6" cstate="print"/>
          <a:srcRect/>
          <a:stretch>
            <a:fillRect/>
          </a:stretch>
        </p:blipFill>
        <p:spPr bwMode="auto">
          <a:xfrm>
            <a:off x="6972408" y="1527646"/>
            <a:ext cx="1272000" cy="108000"/>
          </a:xfrm>
          <a:prstGeom prst="rect">
            <a:avLst/>
          </a:prstGeom>
          <a:noFill/>
          <a:ln w="9525">
            <a:noFill/>
            <a:miter lim="800000"/>
            <a:headEnd/>
            <a:tailEnd/>
          </a:ln>
        </p:spPr>
      </p:pic>
      <p:pic>
        <p:nvPicPr>
          <p:cNvPr id="2" name="Image 1"/>
          <p:cNvPicPr>
            <a:picLocks noChangeAspect="1"/>
          </p:cNvPicPr>
          <p:nvPr/>
        </p:nvPicPr>
        <p:blipFill>
          <a:blip r:embed="rId7"/>
          <a:stretch>
            <a:fillRect/>
          </a:stretch>
        </p:blipFill>
        <p:spPr>
          <a:xfrm>
            <a:off x="5580112" y="3938419"/>
            <a:ext cx="2400681" cy="1132438"/>
          </a:xfrm>
          <a:prstGeom prst="rect">
            <a:avLst/>
          </a:prstGeom>
        </p:spPr>
      </p:pic>
    </p:spTree>
    <p:extLst>
      <p:ext uri="{BB962C8B-B14F-4D97-AF65-F5344CB8AC3E}">
        <p14:creationId xmlns:p14="http://schemas.microsoft.com/office/powerpoint/2010/main" val="11083855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544" y="1203598"/>
            <a:ext cx="8219256" cy="3500958"/>
          </a:xfrm>
          <a:prstGeom prst="rect">
            <a:avLst/>
          </a:prstGeom>
        </p:spPr>
        <p:txBody>
          <a:bodyPr wrap="square" lIns="68580" tIns="34290" rIns="68580" bIns="34290">
            <a:spAutoFit/>
          </a:bodyPr>
          <a:lstStyle/>
          <a:p>
            <a:pPr marL="214313" indent="-214313">
              <a:buFontTx/>
              <a:buChar char="-"/>
            </a:pPr>
            <a:r>
              <a:rPr lang="en-US" sz="1600" dirty="0">
                <a:latin typeface="Arial"/>
                <a:cs typeface="Arial"/>
              </a:rPr>
              <a:t>V/Q SPECT :</a:t>
            </a:r>
          </a:p>
          <a:p>
            <a:pPr marL="557213" lvl="1" indent="-214313">
              <a:buFontTx/>
              <a:buChar char="-"/>
            </a:pPr>
            <a:r>
              <a:rPr lang="en-US" sz="1400" dirty="0">
                <a:latin typeface="Arial"/>
                <a:cs typeface="Arial"/>
              </a:rPr>
              <a:t>More sensitive to regional lung function heterogeneities</a:t>
            </a:r>
            <a:r>
              <a:rPr lang="en-US" sz="1400" dirty="0" smtClean="0">
                <a:latin typeface="Arial"/>
                <a:cs typeface="Arial"/>
              </a:rPr>
              <a:t>.°</a:t>
            </a:r>
            <a:endParaRPr lang="en-US" sz="1400" dirty="0">
              <a:latin typeface="Arial"/>
              <a:cs typeface="Arial"/>
            </a:endParaRPr>
          </a:p>
          <a:p>
            <a:pPr marL="557213" lvl="1" indent="-214313">
              <a:buFontTx/>
              <a:buChar char="-"/>
            </a:pPr>
            <a:r>
              <a:rPr lang="en-US" sz="1400" dirty="0">
                <a:latin typeface="Arial"/>
                <a:cs typeface="Arial"/>
              </a:rPr>
              <a:t>Lower threshold (</a:t>
            </a:r>
            <a:r>
              <a:rPr lang="en-US" sz="1400" dirty="0" smtClean="0">
                <a:latin typeface="Arial"/>
                <a:cs typeface="Arial"/>
              </a:rPr>
              <a:t>1segt in comparison vs 2 </a:t>
            </a:r>
            <a:r>
              <a:rPr lang="en-US" sz="1400" dirty="0" err="1" smtClean="0">
                <a:latin typeface="Arial"/>
                <a:cs typeface="Arial"/>
              </a:rPr>
              <a:t>segts</a:t>
            </a:r>
            <a:r>
              <a:rPr lang="en-US" sz="1400" dirty="0" smtClean="0">
                <a:latin typeface="Arial"/>
                <a:cs typeface="Arial"/>
              </a:rPr>
              <a:t> for a planar high probability) </a:t>
            </a:r>
            <a:r>
              <a:rPr lang="en-US" sz="1400" dirty="0" smtClean="0">
                <a:latin typeface="Arial"/>
                <a:cs typeface="Arial"/>
                <a:sym typeface="Wingdings" panose="05000000000000000000" pitchFamily="2" charset="2"/>
              </a:rPr>
              <a:t> ↑ Sensitivity</a:t>
            </a:r>
            <a:endParaRPr lang="en-US" sz="1400" dirty="0">
              <a:latin typeface="Arial"/>
              <a:cs typeface="Arial"/>
            </a:endParaRPr>
          </a:p>
          <a:p>
            <a:pPr marL="214313" indent="-214313"/>
            <a:endParaRPr lang="en-US" sz="1600" dirty="0">
              <a:latin typeface="Arial"/>
              <a:cs typeface="Arial"/>
            </a:endParaRPr>
          </a:p>
          <a:p>
            <a:pPr marL="214313" indent="-214313">
              <a:buFontTx/>
              <a:buChar char="-"/>
            </a:pPr>
            <a:r>
              <a:rPr lang="en-US" sz="1600" dirty="0" smtClean="0">
                <a:latin typeface="Arial"/>
                <a:cs typeface="Arial"/>
              </a:rPr>
              <a:t>Literature </a:t>
            </a:r>
            <a:endParaRPr lang="en-US" sz="1600" dirty="0">
              <a:latin typeface="Arial"/>
              <a:cs typeface="Arial"/>
            </a:endParaRPr>
          </a:p>
          <a:p>
            <a:pPr marL="557213" lvl="1" indent="-214313">
              <a:buFontTx/>
              <a:buChar char="-"/>
            </a:pPr>
            <a:r>
              <a:rPr lang="en-US" sz="1400" dirty="0">
                <a:latin typeface="Arial"/>
                <a:cs typeface="Arial"/>
              </a:rPr>
              <a:t>Observational studies : VTE event at 3 Mo &lt; 3%    </a:t>
            </a:r>
          </a:p>
          <a:p>
            <a:pPr marL="1014413" lvl="2" indent="-214313">
              <a:buFontTx/>
              <a:buChar char="-"/>
            </a:pPr>
            <a:r>
              <a:rPr lang="en-US" sz="1000" dirty="0" err="1">
                <a:latin typeface="Arial"/>
                <a:cs typeface="Arial"/>
              </a:rPr>
              <a:t>Bajc</a:t>
            </a:r>
            <a:r>
              <a:rPr lang="en-US" sz="1000" dirty="0">
                <a:latin typeface="Arial"/>
                <a:cs typeface="Arial"/>
              </a:rPr>
              <a:t> M J Intern Med 2008</a:t>
            </a:r>
          </a:p>
          <a:p>
            <a:pPr marL="1014413" lvl="2" indent="-214313">
              <a:buFontTx/>
              <a:buChar char="-"/>
            </a:pPr>
            <a:r>
              <a:rPr lang="en-US" sz="1000" dirty="0">
                <a:latin typeface="Arial"/>
                <a:cs typeface="Arial"/>
              </a:rPr>
              <a:t>Le Roux PY </a:t>
            </a:r>
            <a:r>
              <a:rPr lang="en-US" sz="1000" dirty="0" err="1">
                <a:latin typeface="Arial"/>
                <a:cs typeface="Arial"/>
              </a:rPr>
              <a:t>Eur</a:t>
            </a:r>
            <a:r>
              <a:rPr lang="en-US" sz="1000" dirty="0">
                <a:latin typeface="Arial"/>
                <a:cs typeface="Arial"/>
              </a:rPr>
              <a:t> J </a:t>
            </a:r>
            <a:r>
              <a:rPr lang="en-US" sz="1000" dirty="0" err="1">
                <a:latin typeface="Arial"/>
                <a:cs typeface="Arial"/>
              </a:rPr>
              <a:t>Nuc</a:t>
            </a:r>
            <a:r>
              <a:rPr lang="en-US" sz="1000" dirty="0">
                <a:latin typeface="Arial"/>
                <a:cs typeface="Arial"/>
              </a:rPr>
              <a:t> Med imaging 2014</a:t>
            </a:r>
          </a:p>
          <a:p>
            <a:pPr marL="1014413" lvl="2" indent="-214313">
              <a:buFontTx/>
              <a:buChar char="-"/>
            </a:pPr>
            <a:r>
              <a:rPr lang="en-US" sz="1000" dirty="0" err="1">
                <a:latin typeface="Arial"/>
                <a:cs typeface="Arial"/>
              </a:rPr>
              <a:t>Truffault</a:t>
            </a:r>
            <a:r>
              <a:rPr lang="en-US" sz="1000" dirty="0">
                <a:latin typeface="Arial"/>
                <a:cs typeface="Arial"/>
              </a:rPr>
              <a:t> B </a:t>
            </a:r>
            <a:r>
              <a:rPr lang="en-US" sz="1000" dirty="0" err="1">
                <a:latin typeface="Arial"/>
                <a:cs typeface="Arial"/>
              </a:rPr>
              <a:t>Nucl</a:t>
            </a:r>
            <a:r>
              <a:rPr lang="en-US" sz="1000" dirty="0">
                <a:latin typeface="Arial"/>
                <a:cs typeface="Arial"/>
              </a:rPr>
              <a:t> Med Comm 2019</a:t>
            </a:r>
          </a:p>
          <a:p>
            <a:pPr marL="342900" lvl="1"/>
            <a:endParaRPr lang="en-US" sz="1600" dirty="0">
              <a:latin typeface="Arial"/>
              <a:cs typeface="Arial"/>
            </a:endParaRPr>
          </a:p>
          <a:p>
            <a:pPr marL="557213" lvl="1" indent="-214313">
              <a:buFontTx/>
              <a:buChar char="-"/>
            </a:pPr>
            <a:r>
              <a:rPr lang="en-US" sz="1400" b="1" dirty="0">
                <a:solidFill>
                  <a:srgbClr val="223BCC"/>
                </a:solidFill>
                <a:latin typeface="Arial"/>
                <a:cs typeface="Arial"/>
              </a:rPr>
              <a:t>But (too?) high prevalence of PE</a:t>
            </a:r>
            <a:endParaRPr lang="en-US" sz="1100" dirty="0">
              <a:latin typeface="Arial"/>
              <a:cs typeface="Arial"/>
            </a:endParaRPr>
          </a:p>
          <a:p>
            <a:pPr marL="900113" lvl="2" indent="-214313">
              <a:buFontTx/>
              <a:buChar char="-"/>
            </a:pPr>
            <a:r>
              <a:rPr lang="en-US" sz="1000" dirty="0" err="1">
                <a:latin typeface="Arial"/>
                <a:cs typeface="Arial"/>
              </a:rPr>
              <a:t>Gutte</a:t>
            </a:r>
            <a:r>
              <a:rPr lang="en-US" sz="1000" dirty="0">
                <a:latin typeface="Arial"/>
                <a:cs typeface="Arial"/>
              </a:rPr>
              <a:t>. J </a:t>
            </a:r>
            <a:r>
              <a:rPr lang="en-US" sz="1000" dirty="0" err="1">
                <a:latin typeface="Arial"/>
                <a:cs typeface="Arial"/>
              </a:rPr>
              <a:t>Nucl</a:t>
            </a:r>
            <a:r>
              <a:rPr lang="en-US" sz="1000" dirty="0">
                <a:latin typeface="Arial"/>
                <a:cs typeface="Arial"/>
              </a:rPr>
              <a:t> Med 2009, 81 pts, PE prevalence : </a:t>
            </a:r>
            <a:r>
              <a:rPr lang="en-US" sz="1000" b="1" dirty="0">
                <a:latin typeface="Arial"/>
                <a:cs typeface="Arial"/>
              </a:rPr>
              <a:t>38%</a:t>
            </a:r>
            <a:endParaRPr lang="en-US" sz="1000" dirty="0">
              <a:latin typeface="Arial"/>
              <a:cs typeface="Arial"/>
            </a:endParaRPr>
          </a:p>
          <a:p>
            <a:pPr marL="900113" lvl="2" indent="-214313">
              <a:buFontTx/>
              <a:buChar char="-"/>
            </a:pPr>
            <a:r>
              <a:rPr lang="en-US" sz="1000" dirty="0">
                <a:latin typeface="Arial"/>
                <a:cs typeface="Arial"/>
              </a:rPr>
              <a:t>Bajc. J Intern Med 2008 :  1785 pts, PE prevalence, </a:t>
            </a:r>
            <a:r>
              <a:rPr lang="en-US" sz="1000" b="1" dirty="0">
                <a:latin typeface="Arial"/>
                <a:cs typeface="Arial"/>
              </a:rPr>
              <a:t>34%</a:t>
            </a:r>
            <a:endParaRPr lang="en-US" sz="1000" dirty="0">
              <a:latin typeface="Arial"/>
              <a:cs typeface="Arial"/>
            </a:endParaRPr>
          </a:p>
          <a:p>
            <a:pPr marL="900113" lvl="2" indent="-214313">
              <a:buFontTx/>
              <a:buChar char="-"/>
            </a:pPr>
            <a:r>
              <a:rPr lang="en-US" sz="1000" dirty="0">
                <a:latin typeface="Arial"/>
                <a:cs typeface="Arial"/>
              </a:rPr>
              <a:t>Le Roux. </a:t>
            </a:r>
            <a:r>
              <a:rPr lang="en-US" sz="1000" dirty="0" err="1">
                <a:latin typeface="Arial"/>
                <a:cs typeface="Arial"/>
              </a:rPr>
              <a:t>Eur</a:t>
            </a:r>
            <a:r>
              <a:rPr lang="en-US" sz="1000" dirty="0">
                <a:latin typeface="Arial"/>
                <a:cs typeface="Arial"/>
              </a:rPr>
              <a:t> J </a:t>
            </a:r>
            <a:r>
              <a:rPr lang="en-US" sz="1000" dirty="0" err="1">
                <a:latin typeface="Arial"/>
                <a:cs typeface="Arial"/>
              </a:rPr>
              <a:t>Nucl</a:t>
            </a:r>
            <a:r>
              <a:rPr lang="en-US" sz="1000" dirty="0">
                <a:latin typeface="Arial"/>
                <a:cs typeface="Arial"/>
              </a:rPr>
              <a:t> Med 2014 : 393 pts, PE prevalence : </a:t>
            </a:r>
            <a:r>
              <a:rPr lang="en-US" sz="1000" b="1" dirty="0">
                <a:latin typeface="Arial"/>
                <a:cs typeface="Arial"/>
              </a:rPr>
              <a:t>28%</a:t>
            </a:r>
            <a:endParaRPr lang="en-US" sz="1000" dirty="0">
              <a:latin typeface="Arial"/>
              <a:cs typeface="Arial"/>
            </a:endParaRPr>
          </a:p>
          <a:p>
            <a:pPr marL="900113" lvl="2" indent="-214313">
              <a:buFontTx/>
              <a:buChar char="-"/>
            </a:pPr>
            <a:r>
              <a:rPr lang="en-US" sz="1000" dirty="0" err="1">
                <a:latin typeface="Arial"/>
                <a:cs typeface="Arial"/>
              </a:rPr>
              <a:t>Grüning</a:t>
            </a:r>
            <a:r>
              <a:rPr lang="en-US" sz="1000" dirty="0">
                <a:latin typeface="Arial"/>
                <a:cs typeface="Arial"/>
              </a:rPr>
              <a:t>. </a:t>
            </a:r>
            <a:r>
              <a:rPr lang="en-US" sz="1000" dirty="0" err="1">
                <a:latin typeface="Arial"/>
                <a:cs typeface="Arial"/>
              </a:rPr>
              <a:t>Clin</a:t>
            </a:r>
            <a:r>
              <a:rPr lang="en-US" sz="1000" dirty="0">
                <a:latin typeface="Arial"/>
                <a:cs typeface="Arial"/>
              </a:rPr>
              <a:t> Imaging 2014 : 1406 pts : PE prevalence : </a:t>
            </a:r>
            <a:r>
              <a:rPr lang="en-US" sz="1000" b="1" dirty="0">
                <a:latin typeface="Arial"/>
                <a:cs typeface="Arial"/>
              </a:rPr>
              <a:t>24%</a:t>
            </a:r>
          </a:p>
          <a:p>
            <a:pPr marL="900113" lvl="2" indent="-214313">
              <a:buFontTx/>
              <a:buChar char="-"/>
            </a:pPr>
            <a:endParaRPr lang="en-US" sz="1100" b="1" dirty="0">
              <a:latin typeface="Arial"/>
              <a:cs typeface="Arial"/>
            </a:endParaRPr>
          </a:p>
          <a:p>
            <a:pPr marL="900113" lvl="2" indent="-214313">
              <a:buFontTx/>
              <a:buChar char="-"/>
            </a:pPr>
            <a:r>
              <a:rPr lang="en-US" sz="1100" dirty="0" err="1">
                <a:latin typeface="Arial"/>
                <a:cs typeface="Arial"/>
              </a:rPr>
              <a:t>Dronkers</a:t>
            </a:r>
            <a:r>
              <a:rPr lang="en-US" sz="1100" dirty="0">
                <a:latin typeface="Arial"/>
                <a:cs typeface="Arial"/>
              </a:rPr>
              <a:t>. J </a:t>
            </a:r>
            <a:r>
              <a:rPr lang="en-US" sz="1100" dirty="0" err="1">
                <a:latin typeface="Arial"/>
                <a:cs typeface="Arial"/>
              </a:rPr>
              <a:t>Thromb</a:t>
            </a:r>
            <a:r>
              <a:rPr lang="en-US" sz="1100" dirty="0">
                <a:latin typeface="Arial"/>
                <a:cs typeface="Arial"/>
              </a:rPr>
              <a:t> </a:t>
            </a:r>
            <a:r>
              <a:rPr lang="en-US" sz="1100" dirty="0" err="1">
                <a:latin typeface="Arial"/>
                <a:cs typeface="Arial"/>
              </a:rPr>
              <a:t>Hamost</a:t>
            </a:r>
            <a:r>
              <a:rPr lang="en-US" sz="1100" dirty="0">
                <a:latin typeface="Arial"/>
                <a:cs typeface="Arial"/>
              </a:rPr>
              <a:t> : 49 included studies contained 29 684 patients</a:t>
            </a:r>
          </a:p>
          <a:p>
            <a:pPr marL="900113" lvl="2" indent="-214313"/>
            <a:r>
              <a:rPr lang="en-US" sz="1100" dirty="0">
                <a:latin typeface="Arial"/>
                <a:cs typeface="Arial"/>
              </a:rPr>
              <a:t>				</a:t>
            </a:r>
            <a:r>
              <a:rPr lang="en-US" sz="1100" b="1" dirty="0">
                <a:solidFill>
                  <a:srgbClr val="FF0000"/>
                </a:solidFill>
                <a:latin typeface="Arial"/>
                <a:cs typeface="Arial"/>
              </a:rPr>
              <a:t>Pooled PE prevalence 22.6% (95%CI 22.5–22.7</a:t>
            </a:r>
            <a:r>
              <a:rPr lang="en-US" sz="1100" dirty="0">
                <a:latin typeface="Arial"/>
                <a:cs typeface="Arial"/>
              </a:rPr>
              <a:t>)</a:t>
            </a:r>
            <a:endParaRPr lang="en-US" dirty="0">
              <a:latin typeface="Arial"/>
              <a:cs typeface="Arial"/>
            </a:endParaRPr>
          </a:p>
        </p:txBody>
      </p:sp>
      <p:sp>
        <p:nvSpPr>
          <p:cNvPr id="4" name="Rectangle 3"/>
          <p:cNvSpPr/>
          <p:nvPr/>
        </p:nvSpPr>
        <p:spPr>
          <a:xfrm>
            <a:off x="467544" y="771550"/>
            <a:ext cx="4113947" cy="346249"/>
          </a:xfrm>
          <a:prstGeom prst="rect">
            <a:avLst/>
          </a:prstGeom>
          <a:noFill/>
          <a:ln>
            <a:solidFill>
              <a:srgbClr val="FF0000"/>
            </a:solidFill>
          </a:ln>
        </p:spPr>
        <p:txBody>
          <a:bodyPr wrap="none" lIns="68580" tIns="34290" rIns="68580" bIns="34290">
            <a:spAutoFit/>
          </a:bodyPr>
          <a:lstStyle/>
          <a:p>
            <a:r>
              <a:rPr lang="en-US" b="1" dirty="0">
                <a:solidFill>
                  <a:srgbClr val="FF0000"/>
                </a:solidFill>
                <a:latin typeface="Arial"/>
                <a:cs typeface="Arial"/>
              </a:rPr>
              <a:t>Caution to the risk of false positive!</a:t>
            </a:r>
          </a:p>
        </p:txBody>
      </p:sp>
      <p:sp>
        <p:nvSpPr>
          <p:cNvPr id="7" name="Espace réservé du numéro de diapositive 6"/>
          <p:cNvSpPr>
            <a:spLocks noGrp="1"/>
          </p:cNvSpPr>
          <p:nvPr>
            <p:ph type="sldNum" sz="quarter" idx="12"/>
          </p:nvPr>
        </p:nvSpPr>
        <p:spPr/>
        <p:txBody>
          <a:bodyPr/>
          <a:lstStyle/>
          <a:p>
            <a:fld id="{A3A688DE-845D-4DD4-B031-0F479F0931BE}" type="slidenum">
              <a:rPr lang="fr-BE" smtClean="0"/>
              <a:pPr/>
              <a:t>22</a:t>
            </a:fld>
            <a:endParaRPr lang="fr-BE" dirty="0"/>
          </a:p>
        </p:txBody>
      </p:sp>
      <p:sp>
        <p:nvSpPr>
          <p:cNvPr id="6"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fr-FR" sz="2400" dirty="0">
                <a:solidFill>
                  <a:schemeClr val="bg1"/>
                </a:solidFill>
                <a:cs typeface="Arial" pitchFamily="34" charset="0"/>
              </a:rPr>
              <a:t>V/Q SPECT/CT interpretation</a:t>
            </a:r>
            <a:endParaRPr lang="fr-FR" sz="2400" dirty="0">
              <a:solidFill>
                <a:schemeClr val="bg1"/>
              </a:solidFill>
              <a:ea typeface="+mj-ea"/>
              <a:cs typeface="Arial" pitchFamily="34" charset="0"/>
            </a:endParaRPr>
          </a:p>
        </p:txBody>
      </p:sp>
    </p:spTree>
    <p:extLst>
      <p:ext uri="{BB962C8B-B14F-4D97-AF65-F5344CB8AC3E}">
        <p14:creationId xmlns:p14="http://schemas.microsoft.com/office/powerpoint/2010/main" val="18852727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fr-FR" sz="2400" dirty="0">
                <a:solidFill>
                  <a:schemeClr val="bg1"/>
                </a:solidFill>
                <a:cs typeface="Arial" pitchFamily="34" charset="0"/>
              </a:rPr>
              <a:t>V/Q SPECT/CT</a:t>
            </a:r>
            <a:endParaRPr lang="fr-FR" sz="2400" dirty="0">
              <a:solidFill>
                <a:schemeClr val="bg1"/>
              </a:solidFill>
              <a:ea typeface="+mj-ea"/>
              <a:cs typeface="Arial" pitchFamily="34" charset="0"/>
            </a:endParaRPr>
          </a:p>
        </p:txBody>
      </p:sp>
      <p:pic>
        <p:nvPicPr>
          <p:cNvPr id="28" name="Picture 11"/>
          <p:cNvPicPr preferRelativeResize="0">
            <a:picLocks noChangeAspect="1" noChangeArrowheads="1"/>
          </p:cNvPicPr>
          <p:nvPr/>
        </p:nvPicPr>
        <p:blipFill>
          <a:blip r:embed="rId3" cstate="print"/>
          <a:srcRect/>
          <a:stretch>
            <a:fillRect/>
          </a:stretch>
        </p:blipFill>
        <p:spPr bwMode="auto">
          <a:xfrm>
            <a:off x="731037" y="1500311"/>
            <a:ext cx="1754437" cy="1503487"/>
          </a:xfrm>
          <a:prstGeom prst="rect">
            <a:avLst/>
          </a:prstGeom>
          <a:noFill/>
          <a:ln w="9525">
            <a:noFill/>
            <a:miter lim="800000"/>
            <a:headEnd/>
            <a:tailEnd/>
          </a:ln>
        </p:spPr>
      </p:pic>
      <p:pic>
        <p:nvPicPr>
          <p:cNvPr id="29" name="Picture 12"/>
          <p:cNvPicPr preferRelativeResize="0">
            <a:picLocks noChangeAspect="1" noChangeArrowheads="1"/>
          </p:cNvPicPr>
          <p:nvPr/>
        </p:nvPicPr>
        <p:blipFill>
          <a:blip r:embed="rId4" cstate="print"/>
          <a:srcRect/>
          <a:stretch>
            <a:fillRect/>
          </a:stretch>
        </p:blipFill>
        <p:spPr bwMode="auto">
          <a:xfrm>
            <a:off x="4690907" y="1500311"/>
            <a:ext cx="1754436" cy="1503487"/>
          </a:xfrm>
          <a:prstGeom prst="rect">
            <a:avLst/>
          </a:prstGeom>
          <a:noFill/>
          <a:ln w="9525">
            <a:noFill/>
            <a:miter lim="800000"/>
            <a:headEnd/>
            <a:tailEnd/>
          </a:ln>
        </p:spPr>
      </p:pic>
      <p:pic>
        <p:nvPicPr>
          <p:cNvPr id="30" name="Picture 13"/>
          <p:cNvPicPr preferRelativeResize="0">
            <a:picLocks noChangeAspect="1" noChangeArrowheads="1"/>
          </p:cNvPicPr>
          <p:nvPr/>
        </p:nvPicPr>
        <p:blipFill>
          <a:blip r:embed="rId5" cstate="print"/>
          <a:srcRect/>
          <a:stretch>
            <a:fillRect/>
          </a:stretch>
        </p:blipFill>
        <p:spPr bwMode="auto">
          <a:xfrm>
            <a:off x="2747235" y="1500311"/>
            <a:ext cx="1754436" cy="1503487"/>
          </a:xfrm>
          <a:prstGeom prst="rect">
            <a:avLst/>
          </a:prstGeom>
          <a:noFill/>
          <a:ln w="9525">
            <a:noFill/>
            <a:miter lim="800000"/>
            <a:headEnd/>
            <a:tailEnd/>
          </a:ln>
        </p:spPr>
      </p:pic>
      <p:pic>
        <p:nvPicPr>
          <p:cNvPr id="31" name="Picture 14"/>
          <p:cNvPicPr preferRelativeResize="0">
            <a:picLocks noChangeAspect="1" noChangeArrowheads="1"/>
          </p:cNvPicPr>
          <p:nvPr/>
        </p:nvPicPr>
        <p:blipFill>
          <a:blip r:embed="rId6" cstate="print"/>
          <a:srcRect/>
          <a:stretch>
            <a:fillRect/>
          </a:stretch>
        </p:blipFill>
        <p:spPr bwMode="auto">
          <a:xfrm>
            <a:off x="729827" y="3147814"/>
            <a:ext cx="1754436" cy="1503487"/>
          </a:xfrm>
          <a:prstGeom prst="rect">
            <a:avLst/>
          </a:prstGeom>
          <a:noFill/>
          <a:ln w="9525">
            <a:noFill/>
            <a:miter lim="800000"/>
            <a:headEnd/>
            <a:tailEnd/>
          </a:ln>
        </p:spPr>
      </p:pic>
      <p:pic>
        <p:nvPicPr>
          <p:cNvPr id="32" name="Picture 15"/>
          <p:cNvPicPr preferRelativeResize="0">
            <a:picLocks noChangeAspect="1" noChangeArrowheads="1"/>
          </p:cNvPicPr>
          <p:nvPr/>
        </p:nvPicPr>
        <p:blipFill>
          <a:blip r:embed="rId7" cstate="print"/>
          <a:srcRect/>
          <a:stretch>
            <a:fillRect/>
          </a:stretch>
        </p:blipFill>
        <p:spPr bwMode="auto">
          <a:xfrm>
            <a:off x="2674587" y="3147814"/>
            <a:ext cx="1754436" cy="1503487"/>
          </a:xfrm>
          <a:prstGeom prst="rect">
            <a:avLst/>
          </a:prstGeom>
          <a:noFill/>
          <a:ln w="9525">
            <a:noFill/>
            <a:miter lim="800000"/>
            <a:headEnd/>
            <a:tailEnd/>
          </a:ln>
        </p:spPr>
      </p:pic>
      <p:pic>
        <p:nvPicPr>
          <p:cNvPr id="33" name="Picture 16"/>
          <p:cNvPicPr preferRelativeResize="0">
            <a:picLocks noChangeAspect="1" noChangeArrowheads="1"/>
          </p:cNvPicPr>
          <p:nvPr/>
        </p:nvPicPr>
        <p:blipFill>
          <a:blip r:embed="rId8" cstate="print"/>
          <a:srcRect/>
          <a:stretch>
            <a:fillRect/>
          </a:stretch>
        </p:blipFill>
        <p:spPr bwMode="auto">
          <a:xfrm>
            <a:off x="4689696" y="3147814"/>
            <a:ext cx="1754437" cy="1503487"/>
          </a:xfrm>
          <a:prstGeom prst="rect">
            <a:avLst/>
          </a:prstGeom>
          <a:noFill/>
          <a:ln w="9525">
            <a:noFill/>
            <a:miter lim="800000"/>
            <a:headEnd/>
            <a:tailEnd/>
          </a:ln>
        </p:spPr>
      </p:pic>
      <p:sp>
        <p:nvSpPr>
          <p:cNvPr id="34" name="Flèche vers la droite 12"/>
          <p:cNvSpPr>
            <a:spLocks noChangeAspect="1" noChangeArrowheads="1"/>
          </p:cNvSpPr>
          <p:nvPr/>
        </p:nvSpPr>
        <p:spPr bwMode="auto">
          <a:xfrm rot="19895195">
            <a:off x="608338" y="2562953"/>
            <a:ext cx="350444" cy="75174"/>
          </a:xfrm>
          <a:prstGeom prst="rightArrow">
            <a:avLst>
              <a:gd name="adj1" fmla="val 50000"/>
              <a:gd name="adj2" fmla="val 88617"/>
            </a:avLst>
          </a:prstGeom>
          <a:solidFill>
            <a:srgbClr val="FF0000"/>
          </a:solidFill>
          <a:ln w="9525">
            <a:solidFill>
              <a:srgbClr val="FF3300"/>
            </a:solidFill>
            <a:miter lim="800000"/>
            <a:headEnd/>
            <a:tailEnd/>
          </a:ln>
          <a:effectLst>
            <a:outerShdw dist="23000" dir="5400000" rotWithShape="0">
              <a:srgbClr val="808080">
                <a:alpha val="34998"/>
              </a:srgbClr>
            </a:outerShdw>
          </a:effectLst>
        </p:spPr>
        <p:txBody>
          <a:bodyPr anchor="ctr"/>
          <a:lstStyle/>
          <a:p>
            <a:pPr algn="ctr" eaLnBrk="1" hangingPunct="1">
              <a:buFont typeface="Wingdings 3" charset="0"/>
              <a:buNone/>
              <a:defRPr/>
            </a:pPr>
            <a:endParaRPr lang="fr-FR" sz="2000">
              <a:solidFill>
                <a:schemeClr val="lt1"/>
              </a:solidFill>
              <a:latin typeface="+mn-lt"/>
              <a:ea typeface="+mn-ea"/>
            </a:endParaRPr>
          </a:p>
        </p:txBody>
      </p:sp>
      <p:sp>
        <p:nvSpPr>
          <p:cNvPr id="35" name="Flèche vers la droite 13"/>
          <p:cNvSpPr>
            <a:spLocks noChangeAspect="1" noChangeArrowheads="1"/>
          </p:cNvSpPr>
          <p:nvPr/>
        </p:nvSpPr>
        <p:spPr bwMode="auto">
          <a:xfrm rot="19895195">
            <a:off x="535690" y="4137431"/>
            <a:ext cx="350444" cy="75174"/>
          </a:xfrm>
          <a:prstGeom prst="rightArrow">
            <a:avLst>
              <a:gd name="adj1" fmla="val 50000"/>
              <a:gd name="adj2" fmla="val 88617"/>
            </a:avLst>
          </a:prstGeom>
          <a:solidFill>
            <a:srgbClr val="FF0000"/>
          </a:solidFill>
          <a:ln w="9525">
            <a:solidFill>
              <a:srgbClr val="FF3300"/>
            </a:solidFill>
            <a:miter lim="800000"/>
            <a:headEnd/>
            <a:tailEnd/>
          </a:ln>
          <a:effectLst>
            <a:outerShdw dist="23000" dir="5400000" rotWithShape="0">
              <a:srgbClr val="808080">
                <a:alpha val="34998"/>
              </a:srgbClr>
            </a:outerShdw>
          </a:effectLst>
        </p:spPr>
        <p:txBody>
          <a:bodyPr anchor="ctr"/>
          <a:lstStyle/>
          <a:p>
            <a:pPr algn="ctr" eaLnBrk="1" hangingPunct="1">
              <a:buFont typeface="Wingdings 3" charset="0"/>
              <a:buNone/>
              <a:defRPr/>
            </a:pPr>
            <a:endParaRPr lang="fr-FR" sz="2000">
              <a:solidFill>
                <a:schemeClr val="lt1"/>
              </a:solidFill>
              <a:latin typeface="+mn-lt"/>
              <a:ea typeface="+mn-ea"/>
            </a:endParaRPr>
          </a:p>
        </p:txBody>
      </p:sp>
      <p:sp>
        <p:nvSpPr>
          <p:cNvPr id="36" name="Flèche vers la droite 14"/>
          <p:cNvSpPr>
            <a:spLocks noChangeAspect="1" noChangeArrowheads="1"/>
          </p:cNvSpPr>
          <p:nvPr/>
        </p:nvSpPr>
        <p:spPr bwMode="auto">
          <a:xfrm rot="19895195">
            <a:off x="2553127" y="2778968"/>
            <a:ext cx="351549" cy="75174"/>
          </a:xfrm>
          <a:prstGeom prst="rightArrow">
            <a:avLst>
              <a:gd name="adj1" fmla="val 50000"/>
              <a:gd name="adj2" fmla="val 88615"/>
            </a:avLst>
          </a:prstGeom>
          <a:solidFill>
            <a:srgbClr val="FF0000"/>
          </a:solidFill>
          <a:ln w="9525">
            <a:solidFill>
              <a:srgbClr val="FF3300"/>
            </a:solidFill>
            <a:miter lim="800000"/>
            <a:headEnd/>
            <a:tailEnd/>
          </a:ln>
          <a:effectLst>
            <a:outerShdw dist="23000" dir="5400000" rotWithShape="0">
              <a:srgbClr val="808080">
                <a:alpha val="34998"/>
              </a:srgbClr>
            </a:outerShdw>
          </a:effectLst>
        </p:spPr>
        <p:txBody>
          <a:bodyPr anchor="ctr"/>
          <a:lstStyle/>
          <a:p>
            <a:pPr algn="ctr" eaLnBrk="1" hangingPunct="1">
              <a:buFont typeface="Wingdings 3" charset="0"/>
              <a:buNone/>
              <a:defRPr/>
            </a:pPr>
            <a:endParaRPr lang="fr-FR" sz="2000">
              <a:solidFill>
                <a:schemeClr val="lt1"/>
              </a:solidFill>
              <a:latin typeface="+mn-lt"/>
              <a:ea typeface="+mn-ea"/>
            </a:endParaRPr>
          </a:p>
        </p:txBody>
      </p:sp>
      <p:sp>
        <p:nvSpPr>
          <p:cNvPr id="37" name="Flèche vers la droite 15"/>
          <p:cNvSpPr>
            <a:spLocks noChangeAspect="1" noChangeArrowheads="1"/>
          </p:cNvSpPr>
          <p:nvPr/>
        </p:nvSpPr>
        <p:spPr bwMode="auto">
          <a:xfrm rot="19895195">
            <a:off x="2480479" y="4353446"/>
            <a:ext cx="351549" cy="75174"/>
          </a:xfrm>
          <a:prstGeom prst="rightArrow">
            <a:avLst>
              <a:gd name="adj1" fmla="val 50000"/>
              <a:gd name="adj2" fmla="val 88615"/>
            </a:avLst>
          </a:prstGeom>
          <a:solidFill>
            <a:srgbClr val="FF0000"/>
          </a:solidFill>
          <a:ln w="9525">
            <a:solidFill>
              <a:srgbClr val="FF3300"/>
            </a:solidFill>
            <a:miter lim="800000"/>
            <a:headEnd/>
            <a:tailEnd/>
          </a:ln>
          <a:effectLst>
            <a:outerShdw dist="23000" dir="5400000" rotWithShape="0">
              <a:srgbClr val="808080">
                <a:alpha val="34998"/>
              </a:srgbClr>
            </a:outerShdw>
          </a:effectLst>
        </p:spPr>
        <p:txBody>
          <a:bodyPr anchor="ctr"/>
          <a:lstStyle/>
          <a:p>
            <a:pPr algn="ctr" eaLnBrk="1" hangingPunct="1">
              <a:buFont typeface="Wingdings 3" charset="0"/>
              <a:buNone/>
              <a:defRPr/>
            </a:pPr>
            <a:endParaRPr lang="fr-FR" sz="2000">
              <a:solidFill>
                <a:schemeClr val="lt1"/>
              </a:solidFill>
              <a:latin typeface="+mn-lt"/>
              <a:ea typeface="+mn-ea"/>
            </a:endParaRPr>
          </a:p>
        </p:txBody>
      </p:sp>
      <p:sp>
        <p:nvSpPr>
          <p:cNvPr id="38" name="Flèche vers la droite 16"/>
          <p:cNvSpPr>
            <a:spLocks noChangeAspect="1" noChangeArrowheads="1"/>
          </p:cNvSpPr>
          <p:nvPr/>
        </p:nvSpPr>
        <p:spPr bwMode="auto">
          <a:xfrm rot="19895195">
            <a:off x="4496770" y="2680428"/>
            <a:ext cx="350444" cy="75174"/>
          </a:xfrm>
          <a:prstGeom prst="rightArrow">
            <a:avLst>
              <a:gd name="adj1" fmla="val 50000"/>
              <a:gd name="adj2" fmla="val 88617"/>
            </a:avLst>
          </a:prstGeom>
          <a:solidFill>
            <a:srgbClr val="FF0000"/>
          </a:solidFill>
          <a:ln w="9525">
            <a:solidFill>
              <a:srgbClr val="FF3300"/>
            </a:solidFill>
            <a:miter lim="800000"/>
            <a:headEnd/>
            <a:tailEnd/>
          </a:ln>
          <a:effectLst>
            <a:outerShdw dist="23000" dir="5400000" rotWithShape="0">
              <a:srgbClr val="808080">
                <a:alpha val="34998"/>
              </a:srgbClr>
            </a:outerShdw>
          </a:effectLst>
        </p:spPr>
        <p:txBody>
          <a:bodyPr anchor="ctr"/>
          <a:lstStyle/>
          <a:p>
            <a:pPr algn="ctr" eaLnBrk="1" hangingPunct="1">
              <a:buFont typeface="Wingdings 3" charset="0"/>
              <a:buNone/>
              <a:defRPr/>
            </a:pPr>
            <a:endParaRPr lang="fr-FR" sz="2000">
              <a:solidFill>
                <a:schemeClr val="lt1"/>
              </a:solidFill>
              <a:latin typeface="+mn-lt"/>
              <a:ea typeface="+mn-ea"/>
            </a:endParaRPr>
          </a:p>
        </p:txBody>
      </p:sp>
      <p:sp>
        <p:nvSpPr>
          <p:cNvPr id="39" name="Flèche vers la droite 17"/>
          <p:cNvSpPr>
            <a:spLocks noChangeAspect="1" noChangeArrowheads="1"/>
          </p:cNvSpPr>
          <p:nvPr/>
        </p:nvSpPr>
        <p:spPr bwMode="auto">
          <a:xfrm rot="19895195">
            <a:off x="4568585" y="4256494"/>
            <a:ext cx="350443" cy="75174"/>
          </a:xfrm>
          <a:prstGeom prst="rightArrow">
            <a:avLst>
              <a:gd name="adj1" fmla="val 50000"/>
              <a:gd name="adj2" fmla="val 88617"/>
            </a:avLst>
          </a:prstGeom>
          <a:solidFill>
            <a:srgbClr val="FF0000"/>
          </a:solidFill>
          <a:ln w="9525">
            <a:solidFill>
              <a:srgbClr val="FF3300"/>
            </a:solidFill>
            <a:miter lim="800000"/>
            <a:headEnd/>
            <a:tailEnd/>
          </a:ln>
          <a:effectLst>
            <a:outerShdw dist="23000" dir="5400000" rotWithShape="0">
              <a:srgbClr val="808080">
                <a:alpha val="34998"/>
              </a:srgbClr>
            </a:outerShdw>
          </a:effectLst>
        </p:spPr>
        <p:txBody>
          <a:bodyPr anchor="ctr"/>
          <a:lstStyle/>
          <a:p>
            <a:pPr algn="ctr" eaLnBrk="1" hangingPunct="1">
              <a:buFont typeface="Wingdings 3" charset="0"/>
              <a:buNone/>
              <a:defRPr/>
            </a:pPr>
            <a:endParaRPr lang="fr-FR" sz="2000">
              <a:solidFill>
                <a:schemeClr val="lt1"/>
              </a:solidFill>
              <a:latin typeface="+mn-lt"/>
              <a:ea typeface="+mn-ea"/>
            </a:endParaRPr>
          </a:p>
        </p:txBody>
      </p:sp>
      <p:sp>
        <p:nvSpPr>
          <p:cNvPr id="16" name="Espace réservé du numéro de diapositive 15"/>
          <p:cNvSpPr>
            <a:spLocks noGrp="1"/>
          </p:cNvSpPr>
          <p:nvPr>
            <p:ph type="sldNum" sz="quarter" idx="12"/>
          </p:nvPr>
        </p:nvSpPr>
        <p:spPr/>
        <p:txBody>
          <a:bodyPr/>
          <a:lstStyle/>
          <a:p>
            <a:fld id="{A3A688DE-845D-4DD4-B031-0F479F0931BE}" type="slidenum">
              <a:rPr lang="fr-BE" smtClean="0"/>
              <a:pPr/>
              <a:t>23</a:t>
            </a:fld>
            <a:endParaRPr lang="fr-BE"/>
          </a:p>
        </p:txBody>
      </p:sp>
      <p:sp>
        <p:nvSpPr>
          <p:cNvPr id="17" name="Espace réservé du contenu 2">
            <a:extLst>
              <a:ext uri="{FF2B5EF4-FFF2-40B4-BE49-F238E27FC236}">
                <a16:creationId xmlns:a16="http://schemas.microsoft.com/office/drawing/2014/main" id="{E6C9B579-9FF4-4531-426D-0A4A0927515D}"/>
              </a:ext>
            </a:extLst>
          </p:cNvPr>
          <p:cNvSpPr>
            <a:spLocks noGrp="1"/>
          </p:cNvSpPr>
          <p:nvPr>
            <p:ph idx="1"/>
          </p:nvPr>
        </p:nvSpPr>
        <p:spPr>
          <a:xfrm>
            <a:off x="468313" y="844377"/>
            <a:ext cx="8424167" cy="503237"/>
          </a:xfrm>
        </p:spPr>
        <p:txBody>
          <a:bodyPr/>
          <a:lstStyle/>
          <a:p>
            <a:pPr eaLnBrk="1" hangingPunct="1">
              <a:buNone/>
            </a:pPr>
            <a:r>
              <a:rPr lang="en-US" sz="2400" b="1" dirty="0">
                <a:solidFill>
                  <a:srgbClr val="0003B1"/>
                </a:solidFill>
                <a:ea typeface="ＭＳ Ｐゴシック" pitchFamily="34" charset="-128"/>
              </a:rPr>
              <a:t>Co-registration with a low dose CT to increase the specificity</a:t>
            </a:r>
          </a:p>
        </p:txBody>
      </p:sp>
    </p:spTree>
    <p:extLst>
      <p:ext uri="{BB962C8B-B14F-4D97-AF65-F5344CB8AC3E}">
        <p14:creationId xmlns:p14="http://schemas.microsoft.com/office/powerpoint/2010/main" val="2187230159"/>
      </p:ext>
    </p:extLst>
  </p:cSld>
  <p:clrMapOvr>
    <a:masterClrMapping/>
  </p:clrMapOvr>
  <mc:AlternateContent xmlns:mc="http://schemas.openxmlformats.org/markup-compatibility/2006" xmlns:p14="http://schemas.microsoft.com/office/powerpoint/2010/main">
    <mc:Choice Requires="p14">
      <p:transition spd="slow" p14:dur="2000" advTm="46481"/>
    </mc:Choice>
    <mc:Fallback xmlns="">
      <p:transition spd="slow" advTm="464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043608" y="1361193"/>
            <a:ext cx="6528048" cy="3442805"/>
          </a:xfrm>
          <a:prstGeom prst="rect">
            <a:avLst/>
          </a:prstGeom>
        </p:spPr>
      </p:pic>
      <p:cxnSp>
        <p:nvCxnSpPr>
          <p:cNvPr id="11" name="Straight Arrow Connector 10"/>
          <p:cNvCxnSpPr/>
          <p:nvPr/>
        </p:nvCxnSpPr>
        <p:spPr>
          <a:xfrm flipV="1">
            <a:off x="3313505" y="4207368"/>
            <a:ext cx="224125" cy="23659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fr-FR" sz="2400" dirty="0">
                <a:solidFill>
                  <a:schemeClr val="bg1"/>
                </a:solidFill>
                <a:cs typeface="Arial" pitchFamily="34" charset="0"/>
              </a:rPr>
              <a:t>V/Q SPECT/CT</a:t>
            </a:r>
            <a:endParaRPr lang="fr-FR" sz="2400" dirty="0">
              <a:solidFill>
                <a:schemeClr val="bg1"/>
              </a:solidFill>
              <a:ea typeface="+mj-ea"/>
              <a:cs typeface="Arial" pitchFamily="34" charset="0"/>
            </a:endParaRPr>
          </a:p>
        </p:txBody>
      </p:sp>
      <p:sp>
        <p:nvSpPr>
          <p:cNvPr id="9" name="Espace réservé du numéro de diapositive 8"/>
          <p:cNvSpPr>
            <a:spLocks noGrp="1"/>
          </p:cNvSpPr>
          <p:nvPr>
            <p:ph type="sldNum" sz="quarter" idx="12"/>
          </p:nvPr>
        </p:nvSpPr>
        <p:spPr/>
        <p:txBody>
          <a:bodyPr/>
          <a:lstStyle/>
          <a:p>
            <a:fld id="{A3A688DE-845D-4DD4-B031-0F479F0931BE}" type="slidenum">
              <a:rPr lang="fr-BE" smtClean="0"/>
              <a:pPr/>
              <a:t>24</a:t>
            </a:fld>
            <a:endParaRPr lang="fr-BE"/>
          </a:p>
        </p:txBody>
      </p:sp>
      <p:cxnSp>
        <p:nvCxnSpPr>
          <p:cNvPr id="10" name="Straight Arrow Connector 10"/>
          <p:cNvCxnSpPr/>
          <p:nvPr/>
        </p:nvCxnSpPr>
        <p:spPr>
          <a:xfrm flipV="1">
            <a:off x="3267755" y="2263152"/>
            <a:ext cx="224125" cy="23659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1"/>
          <p:cNvCxnSpPr/>
          <p:nvPr/>
        </p:nvCxnSpPr>
        <p:spPr>
          <a:xfrm flipV="1">
            <a:off x="1043608" y="4227934"/>
            <a:ext cx="224125" cy="23659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Espace réservé du contenu 2">
            <a:extLst>
              <a:ext uri="{FF2B5EF4-FFF2-40B4-BE49-F238E27FC236}">
                <a16:creationId xmlns:a16="http://schemas.microsoft.com/office/drawing/2014/main" id="{E6C9B579-9FF4-4531-426D-0A4A0927515D}"/>
              </a:ext>
            </a:extLst>
          </p:cNvPr>
          <p:cNvSpPr>
            <a:spLocks noGrp="1"/>
          </p:cNvSpPr>
          <p:nvPr>
            <p:ph idx="1"/>
          </p:nvPr>
        </p:nvSpPr>
        <p:spPr>
          <a:xfrm>
            <a:off x="468313" y="844377"/>
            <a:ext cx="8424167" cy="503237"/>
          </a:xfrm>
        </p:spPr>
        <p:txBody>
          <a:bodyPr/>
          <a:lstStyle/>
          <a:p>
            <a:pPr eaLnBrk="1" hangingPunct="1">
              <a:buNone/>
            </a:pPr>
            <a:r>
              <a:rPr lang="en-US" sz="2400" b="1" dirty="0">
                <a:solidFill>
                  <a:srgbClr val="0003B1"/>
                </a:solidFill>
                <a:ea typeface="ＭＳ Ｐゴシック" pitchFamily="34" charset="-128"/>
              </a:rPr>
              <a:t>Co-registration with a low dose CT to increase the specificity</a:t>
            </a:r>
          </a:p>
        </p:txBody>
      </p:sp>
    </p:spTree>
    <p:extLst>
      <p:ext uri="{BB962C8B-B14F-4D97-AF65-F5344CB8AC3E}">
        <p14:creationId xmlns:p14="http://schemas.microsoft.com/office/powerpoint/2010/main" val="2187230159"/>
      </p:ext>
    </p:extLst>
  </p:cSld>
  <p:clrMapOvr>
    <a:masterClrMapping/>
  </p:clrMapOvr>
  <mc:AlternateContent xmlns:mc="http://schemas.openxmlformats.org/markup-compatibility/2006" xmlns:p14="http://schemas.microsoft.com/office/powerpoint/2010/main">
    <mc:Choice Requires="p14">
      <p:transition spd="slow" p14:dur="2000" advTm="46481"/>
    </mc:Choice>
    <mc:Fallback xmlns="">
      <p:transition spd="slow" advTm="46481"/>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323528" y="915566"/>
            <a:ext cx="5262874" cy="3451992"/>
          </a:xfrm>
          <a:prstGeom prst="rect">
            <a:avLst/>
          </a:prstGeom>
        </p:spPr>
      </p:pic>
      <p:cxnSp>
        <p:nvCxnSpPr>
          <p:cNvPr id="11" name="Straight Arrow Connector 10"/>
          <p:cNvCxnSpPr/>
          <p:nvPr/>
        </p:nvCxnSpPr>
        <p:spPr>
          <a:xfrm flipV="1">
            <a:off x="2987824" y="3651870"/>
            <a:ext cx="144016" cy="18757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788024" y="3651870"/>
            <a:ext cx="144016" cy="16458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115616" y="3651870"/>
            <a:ext cx="150306" cy="16458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fr-FR" sz="2400" dirty="0">
                <a:solidFill>
                  <a:schemeClr val="bg1"/>
                </a:solidFill>
                <a:cs typeface="Arial" pitchFamily="34" charset="0"/>
              </a:rPr>
              <a:t>V/Q SPECT/CT</a:t>
            </a:r>
            <a:endParaRPr lang="fr-FR" sz="2400" dirty="0">
              <a:solidFill>
                <a:schemeClr val="bg1"/>
              </a:solidFill>
              <a:ea typeface="+mj-ea"/>
              <a:cs typeface="Arial" pitchFamily="34" charset="0"/>
            </a:endParaRPr>
          </a:p>
        </p:txBody>
      </p:sp>
      <p:sp>
        <p:nvSpPr>
          <p:cNvPr id="8" name="Espace réservé du numéro de diapositive 7"/>
          <p:cNvSpPr>
            <a:spLocks noGrp="1"/>
          </p:cNvSpPr>
          <p:nvPr>
            <p:ph type="sldNum" sz="quarter" idx="12"/>
          </p:nvPr>
        </p:nvSpPr>
        <p:spPr/>
        <p:txBody>
          <a:bodyPr/>
          <a:lstStyle/>
          <a:p>
            <a:fld id="{A3A688DE-845D-4DD4-B031-0F479F0931BE}" type="slidenum">
              <a:rPr lang="fr-BE" smtClean="0"/>
              <a:pPr/>
              <a:t>25</a:t>
            </a:fld>
            <a:endParaRPr lang="fr-BE"/>
          </a:p>
        </p:txBody>
      </p:sp>
      <p:pic>
        <p:nvPicPr>
          <p:cNvPr id="9" name="Picture 2"/>
          <p:cNvPicPr>
            <a:picLocks noChangeAspect="1" noChangeArrowheads="1"/>
          </p:cNvPicPr>
          <p:nvPr/>
        </p:nvPicPr>
        <p:blipFill>
          <a:blip r:embed="rId4" cstate="print"/>
          <a:srcRect/>
          <a:stretch>
            <a:fillRect/>
          </a:stretch>
        </p:blipFill>
        <p:spPr bwMode="auto">
          <a:xfrm>
            <a:off x="5832648" y="2355726"/>
            <a:ext cx="1765255" cy="1664296"/>
          </a:xfrm>
          <a:prstGeom prst="rect">
            <a:avLst/>
          </a:prstGeom>
          <a:noFill/>
          <a:ln w="9525">
            <a:noFill/>
            <a:miter lim="800000"/>
            <a:headEnd/>
            <a:tailEnd/>
          </a:ln>
        </p:spPr>
      </p:pic>
      <p:pic>
        <p:nvPicPr>
          <p:cNvPr id="21" name="Picture 3"/>
          <p:cNvPicPr>
            <a:picLocks noChangeAspect="1" noChangeArrowheads="1"/>
          </p:cNvPicPr>
          <p:nvPr/>
        </p:nvPicPr>
        <p:blipFill>
          <a:blip r:embed="rId5" cstate="print"/>
          <a:srcRect/>
          <a:stretch>
            <a:fillRect/>
          </a:stretch>
        </p:blipFill>
        <p:spPr bwMode="auto">
          <a:xfrm>
            <a:off x="7601296" y="2427734"/>
            <a:ext cx="1579216" cy="1461885"/>
          </a:xfrm>
          <a:prstGeom prst="rect">
            <a:avLst/>
          </a:prstGeom>
          <a:noFill/>
          <a:ln w="9525">
            <a:noFill/>
            <a:miter lim="800000"/>
            <a:headEnd/>
            <a:tailEnd/>
          </a:ln>
        </p:spPr>
      </p:pic>
      <p:sp>
        <p:nvSpPr>
          <p:cNvPr id="22" name="Rectangle 1"/>
          <p:cNvSpPr>
            <a:spLocks noChangeArrowheads="1"/>
          </p:cNvSpPr>
          <p:nvPr/>
        </p:nvSpPr>
        <p:spPr bwMode="auto">
          <a:xfrm>
            <a:off x="6300192" y="4756704"/>
            <a:ext cx="2376264" cy="276999"/>
          </a:xfrm>
          <a:prstGeom prst="rect">
            <a:avLst/>
          </a:prstGeom>
          <a:noFill/>
          <a:ln w="9525">
            <a:noFill/>
            <a:miter lim="800000"/>
            <a:headEnd/>
            <a:tailEnd/>
          </a:ln>
        </p:spPr>
        <p:txBody>
          <a:bodyPr wrap="square">
            <a:spAutoFit/>
          </a:bodyPr>
          <a:lstStyle/>
          <a:p>
            <a:r>
              <a:rPr lang="en-AU" sz="1200" i="1" dirty="0" err="1">
                <a:latin typeface="Arial Narrow" pitchFamily="34" charset="0"/>
              </a:rPr>
              <a:t>Schembri</a:t>
            </a:r>
            <a:r>
              <a:rPr lang="en-AU" sz="1200" i="1" dirty="0">
                <a:latin typeface="Arial Narrow" pitchFamily="34" charset="0"/>
              </a:rPr>
              <a:t>  GP </a:t>
            </a:r>
            <a:r>
              <a:rPr lang="en-AU" sz="1200" i="1" dirty="0" err="1">
                <a:latin typeface="Arial Narrow" pitchFamily="34" charset="0"/>
              </a:rPr>
              <a:t>Semin</a:t>
            </a:r>
            <a:r>
              <a:rPr lang="en-AU" sz="1200" i="1" dirty="0">
                <a:latin typeface="Arial Narrow" pitchFamily="34" charset="0"/>
              </a:rPr>
              <a:t> </a:t>
            </a:r>
            <a:r>
              <a:rPr lang="en-AU" sz="1200" i="1" dirty="0" err="1">
                <a:latin typeface="Arial Narrow" pitchFamily="34" charset="0"/>
              </a:rPr>
              <a:t>Nucl</a:t>
            </a:r>
            <a:r>
              <a:rPr lang="en-AU" sz="1200" i="1" dirty="0">
                <a:latin typeface="Arial Narrow" pitchFamily="34" charset="0"/>
              </a:rPr>
              <a:t> Med 2015</a:t>
            </a:r>
          </a:p>
        </p:txBody>
      </p:sp>
      <p:sp>
        <p:nvSpPr>
          <p:cNvPr id="23" name="Rectangle 22"/>
          <p:cNvSpPr/>
          <p:nvPr/>
        </p:nvSpPr>
        <p:spPr>
          <a:xfrm>
            <a:off x="6660232" y="1203598"/>
            <a:ext cx="1541128" cy="346249"/>
          </a:xfrm>
          <a:prstGeom prst="rect">
            <a:avLst/>
          </a:prstGeom>
          <a:noFill/>
          <a:ln>
            <a:solidFill>
              <a:schemeClr val="tx1"/>
            </a:solidFill>
          </a:ln>
        </p:spPr>
        <p:txBody>
          <a:bodyPr wrap="none" lIns="68580" tIns="34290" rIns="68580" bIns="34290">
            <a:spAutoFit/>
          </a:bodyPr>
          <a:lstStyle/>
          <a:p>
            <a:r>
              <a:rPr lang="en-US" dirty="0">
                <a:latin typeface="Arial"/>
                <a:cs typeface="Arial"/>
              </a:rPr>
              <a:t>“Fissure sign”</a:t>
            </a:r>
          </a:p>
        </p:txBody>
      </p:sp>
    </p:spTree>
    <p:extLst>
      <p:ext uri="{BB962C8B-B14F-4D97-AF65-F5344CB8AC3E}">
        <p14:creationId xmlns:p14="http://schemas.microsoft.com/office/powerpoint/2010/main" val="2813783945"/>
      </p:ext>
    </p:extLst>
  </p:cSld>
  <p:clrMapOvr>
    <a:masterClrMapping/>
  </p:clrMapOvr>
  <mc:AlternateContent xmlns:mc="http://schemas.openxmlformats.org/markup-compatibility/2006" xmlns:p14="http://schemas.microsoft.com/office/powerpoint/2010/main">
    <mc:Choice Requires="p14">
      <p:transition spd="slow" p14:dur="2000" advTm="46481"/>
    </mc:Choice>
    <mc:Fallback xmlns="">
      <p:transition spd="slow" advTm="46481"/>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fr-FR" sz="2400" dirty="0">
                <a:solidFill>
                  <a:schemeClr val="bg1"/>
                </a:solidFill>
                <a:cs typeface="Arial" pitchFamily="34" charset="0"/>
              </a:rPr>
              <a:t>V/Q SPECT/CT interpretation</a:t>
            </a:r>
            <a:endParaRPr lang="fr-FR" sz="2400" dirty="0">
              <a:solidFill>
                <a:schemeClr val="bg1"/>
              </a:solidFill>
              <a:ea typeface="+mj-ea"/>
              <a:cs typeface="Arial" pitchFamily="34" charset="0"/>
            </a:endParaRPr>
          </a:p>
        </p:txBody>
      </p:sp>
      <p:pic>
        <p:nvPicPr>
          <p:cNvPr id="28" name="Picture 7"/>
          <p:cNvPicPr preferRelativeResize="0">
            <a:picLocks noChangeAspect="1" noChangeArrowheads="1"/>
          </p:cNvPicPr>
          <p:nvPr/>
        </p:nvPicPr>
        <p:blipFill>
          <a:blip r:embed="rId3" cstate="print"/>
          <a:srcRect/>
          <a:stretch>
            <a:fillRect/>
          </a:stretch>
        </p:blipFill>
        <p:spPr bwMode="auto">
          <a:xfrm>
            <a:off x="539552" y="1347614"/>
            <a:ext cx="1921969" cy="1647056"/>
          </a:xfrm>
          <a:prstGeom prst="rect">
            <a:avLst/>
          </a:prstGeom>
          <a:noFill/>
          <a:ln w="9525">
            <a:noFill/>
            <a:miter lim="800000"/>
            <a:headEnd/>
            <a:tailEnd/>
          </a:ln>
        </p:spPr>
      </p:pic>
      <p:pic>
        <p:nvPicPr>
          <p:cNvPr id="29" name="Picture 8"/>
          <p:cNvPicPr preferRelativeResize="0">
            <a:picLocks noChangeAspect="1" noChangeArrowheads="1"/>
          </p:cNvPicPr>
          <p:nvPr/>
        </p:nvPicPr>
        <p:blipFill>
          <a:blip r:embed="rId4" cstate="print"/>
          <a:srcRect/>
          <a:stretch>
            <a:fillRect/>
          </a:stretch>
        </p:blipFill>
        <p:spPr bwMode="auto">
          <a:xfrm>
            <a:off x="5045812" y="1347614"/>
            <a:ext cx="1921969" cy="1647056"/>
          </a:xfrm>
          <a:prstGeom prst="rect">
            <a:avLst/>
          </a:prstGeom>
          <a:noFill/>
          <a:ln w="9525">
            <a:noFill/>
            <a:miter lim="800000"/>
            <a:headEnd/>
            <a:tailEnd/>
          </a:ln>
        </p:spPr>
      </p:pic>
      <p:pic>
        <p:nvPicPr>
          <p:cNvPr id="30" name="Picture 9"/>
          <p:cNvPicPr preferRelativeResize="0">
            <a:picLocks noChangeAspect="1" noChangeArrowheads="1"/>
          </p:cNvPicPr>
          <p:nvPr/>
        </p:nvPicPr>
        <p:blipFill>
          <a:blip r:embed="rId5" cstate="print"/>
          <a:srcRect/>
          <a:stretch>
            <a:fillRect/>
          </a:stretch>
        </p:blipFill>
        <p:spPr bwMode="auto">
          <a:xfrm>
            <a:off x="2741010" y="1347614"/>
            <a:ext cx="1921969" cy="1647056"/>
          </a:xfrm>
          <a:prstGeom prst="rect">
            <a:avLst/>
          </a:prstGeom>
          <a:noFill/>
          <a:ln w="9525">
            <a:noFill/>
            <a:miter lim="800000"/>
            <a:headEnd/>
            <a:tailEnd/>
          </a:ln>
        </p:spPr>
      </p:pic>
      <p:pic>
        <p:nvPicPr>
          <p:cNvPr id="31" name="Picture 10"/>
          <p:cNvPicPr preferRelativeResize="0">
            <a:picLocks noChangeAspect="1" noChangeArrowheads="1"/>
          </p:cNvPicPr>
          <p:nvPr/>
        </p:nvPicPr>
        <p:blipFill>
          <a:blip r:embed="rId6" cstate="print"/>
          <a:srcRect/>
          <a:stretch>
            <a:fillRect/>
          </a:stretch>
        </p:blipFill>
        <p:spPr bwMode="auto">
          <a:xfrm>
            <a:off x="610989" y="3228950"/>
            <a:ext cx="1921969" cy="1647056"/>
          </a:xfrm>
          <a:prstGeom prst="rect">
            <a:avLst/>
          </a:prstGeom>
          <a:noFill/>
          <a:ln w="9525">
            <a:noFill/>
            <a:miter lim="800000"/>
            <a:headEnd/>
            <a:tailEnd/>
          </a:ln>
        </p:spPr>
      </p:pic>
      <p:pic>
        <p:nvPicPr>
          <p:cNvPr id="32" name="Picture 11"/>
          <p:cNvPicPr preferRelativeResize="0">
            <a:picLocks noChangeAspect="1" noChangeArrowheads="1"/>
          </p:cNvPicPr>
          <p:nvPr/>
        </p:nvPicPr>
        <p:blipFill>
          <a:blip r:embed="rId7" cstate="print"/>
          <a:srcRect/>
          <a:stretch>
            <a:fillRect/>
          </a:stretch>
        </p:blipFill>
        <p:spPr bwMode="auto">
          <a:xfrm>
            <a:off x="2741010" y="3157513"/>
            <a:ext cx="1921969" cy="1647056"/>
          </a:xfrm>
          <a:prstGeom prst="rect">
            <a:avLst/>
          </a:prstGeom>
          <a:noFill/>
          <a:ln w="9525">
            <a:noFill/>
            <a:miter lim="800000"/>
            <a:headEnd/>
            <a:tailEnd/>
          </a:ln>
        </p:spPr>
      </p:pic>
      <p:pic>
        <p:nvPicPr>
          <p:cNvPr id="33" name="Picture 12"/>
          <p:cNvPicPr preferRelativeResize="0">
            <a:picLocks noChangeAspect="1" noChangeArrowheads="1"/>
          </p:cNvPicPr>
          <p:nvPr/>
        </p:nvPicPr>
        <p:blipFill>
          <a:blip r:embed="rId8" cstate="print"/>
          <a:srcRect/>
          <a:stretch>
            <a:fillRect/>
          </a:stretch>
        </p:blipFill>
        <p:spPr bwMode="auto">
          <a:xfrm>
            <a:off x="5045812" y="3157513"/>
            <a:ext cx="1921969" cy="1647056"/>
          </a:xfrm>
          <a:prstGeom prst="rect">
            <a:avLst/>
          </a:prstGeom>
          <a:noFill/>
          <a:ln w="9525">
            <a:noFill/>
            <a:miter lim="800000"/>
            <a:headEnd/>
            <a:tailEnd/>
          </a:ln>
        </p:spPr>
      </p:pic>
      <p:sp>
        <p:nvSpPr>
          <p:cNvPr id="34" name="Flèche vers la droite 14"/>
          <p:cNvSpPr>
            <a:spLocks noChangeAspect="1" noChangeArrowheads="1"/>
          </p:cNvSpPr>
          <p:nvPr/>
        </p:nvSpPr>
        <p:spPr bwMode="auto">
          <a:xfrm rot="19895195">
            <a:off x="392005" y="2658127"/>
            <a:ext cx="383910" cy="82353"/>
          </a:xfrm>
          <a:prstGeom prst="rightArrow">
            <a:avLst>
              <a:gd name="adj1" fmla="val 50000"/>
              <a:gd name="adj2" fmla="val 88617"/>
            </a:avLst>
          </a:prstGeom>
          <a:solidFill>
            <a:srgbClr val="FF0000"/>
          </a:solidFill>
          <a:ln w="9525">
            <a:solidFill>
              <a:srgbClr val="FF3300"/>
            </a:solidFill>
            <a:miter lim="800000"/>
            <a:headEnd/>
            <a:tailEnd/>
          </a:ln>
          <a:effectLst>
            <a:outerShdw dist="23000" dir="5400000" rotWithShape="0">
              <a:srgbClr val="808080">
                <a:alpha val="34998"/>
              </a:srgbClr>
            </a:outerShdw>
          </a:effectLst>
        </p:spPr>
        <p:txBody>
          <a:bodyPr anchor="ctr"/>
          <a:lstStyle/>
          <a:p>
            <a:pPr algn="ctr" eaLnBrk="1" hangingPunct="1">
              <a:buFont typeface="Wingdings 3" charset="0"/>
              <a:buNone/>
              <a:defRPr/>
            </a:pPr>
            <a:endParaRPr lang="fr-FR" sz="2000">
              <a:solidFill>
                <a:schemeClr val="lt1"/>
              </a:solidFill>
              <a:latin typeface="+mn-lt"/>
              <a:ea typeface="+mn-ea"/>
            </a:endParaRPr>
          </a:p>
        </p:txBody>
      </p:sp>
      <p:sp>
        <p:nvSpPr>
          <p:cNvPr id="35" name="Flèche vers la droite 15"/>
          <p:cNvSpPr>
            <a:spLocks noChangeAspect="1" noChangeArrowheads="1"/>
          </p:cNvSpPr>
          <p:nvPr/>
        </p:nvSpPr>
        <p:spPr bwMode="auto">
          <a:xfrm rot="14494272">
            <a:off x="2203384" y="2862999"/>
            <a:ext cx="383909" cy="82353"/>
          </a:xfrm>
          <a:prstGeom prst="rightArrow">
            <a:avLst>
              <a:gd name="adj1" fmla="val 50000"/>
              <a:gd name="adj2" fmla="val 88617"/>
            </a:avLst>
          </a:prstGeom>
          <a:solidFill>
            <a:srgbClr val="FF0000"/>
          </a:solidFill>
          <a:ln w="9525">
            <a:solidFill>
              <a:srgbClr val="FF3300"/>
            </a:solidFill>
            <a:miter lim="800000"/>
            <a:headEnd/>
            <a:tailEnd/>
          </a:ln>
          <a:effectLst>
            <a:outerShdw dist="23000" dir="5400000" rotWithShape="0">
              <a:srgbClr val="808080">
                <a:alpha val="34998"/>
              </a:srgbClr>
            </a:outerShdw>
          </a:effectLst>
        </p:spPr>
        <p:txBody>
          <a:bodyPr anchor="ctr"/>
          <a:lstStyle/>
          <a:p>
            <a:pPr algn="ctr" eaLnBrk="1" hangingPunct="1">
              <a:buFont typeface="Wingdings 3" charset="0"/>
              <a:buNone/>
              <a:defRPr/>
            </a:pPr>
            <a:endParaRPr lang="fr-FR" sz="2000">
              <a:solidFill>
                <a:schemeClr val="lt1"/>
              </a:solidFill>
              <a:latin typeface="+mn-lt"/>
              <a:ea typeface="+mn-ea"/>
            </a:endParaRPr>
          </a:p>
        </p:txBody>
      </p:sp>
      <p:sp>
        <p:nvSpPr>
          <p:cNvPr id="36" name="Flèche vers la droite 16"/>
          <p:cNvSpPr>
            <a:spLocks noChangeAspect="1" noChangeArrowheads="1"/>
          </p:cNvSpPr>
          <p:nvPr/>
        </p:nvSpPr>
        <p:spPr bwMode="auto">
          <a:xfrm rot="13787745">
            <a:off x="2303155" y="4719981"/>
            <a:ext cx="383909" cy="82353"/>
          </a:xfrm>
          <a:prstGeom prst="rightArrow">
            <a:avLst>
              <a:gd name="adj1" fmla="val 50000"/>
              <a:gd name="adj2" fmla="val 88617"/>
            </a:avLst>
          </a:prstGeom>
          <a:solidFill>
            <a:srgbClr val="FF0000"/>
          </a:solidFill>
          <a:ln w="9525">
            <a:solidFill>
              <a:srgbClr val="FF3300"/>
            </a:solidFill>
            <a:miter lim="800000"/>
            <a:headEnd/>
            <a:tailEnd/>
          </a:ln>
          <a:effectLst>
            <a:outerShdw dist="23000" dir="5400000" rotWithShape="0">
              <a:srgbClr val="808080">
                <a:alpha val="34998"/>
              </a:srgbClr>
            </a:outerShdw>
          </a:effectLst>
        </p:spPr>
        <p:txBody>
          <a:bodyPr anchor="ctr"/>
          <a:lstStyle/>
          <a:p>
            <a:pPr algn="ctr" eaLnBrk="1" hangingPunct="1">
              <a:buFont typeface="Wingdings 3" charset="0"/>
              <a:buNone/>
              <a:defRPr/>
            </a:pPr>
            <a:endParaRPr lang="fr-FR" sz="2000">
              <a:solidFill>
                <a:schemeClr val="lt1"/>
              </a:solidFill>
              <a:latin typeface="+mn-lt"/>
              <a:ea typeface="+mn-ea"/>
            </a:endParaRPr>
          </a:p>
        </p:txBody>
      </p:sp>
      <p:sp>
        <p:nvSpPr>
          <p:cNvPr id="37" name="Flèche vers la droite 17"/>
          <p:cNvSpPr>
            <a:spLocks noChangeAspect="1" noChangeArrowheads="1"/>
          </p:cNvSpPr>
          <p:nvPr/>
        </p:nvSpPr>
        <p:spPr bwMode="auto">
          <a:xfrm rot="19895195">
            <a:off x="2544737" y="2515302"/>
            <a:ext cx="383911" cy="82353"/>
          </a:xfrm>
          <a:prstGeom prst="rightArrow">
            <a:avLst>
              <a:gd name="adj1" fmla="val 50000"/>
              <a:gd name="adj2" fmla="val 88617"/>
            </a:avLst>
          </a:prstGeom>
          <a:solidFill>
            <a:srgbClr val="FF0000"/>
          </a:solidFill>
          <a:ln w="9525">
            <a:solidFill>
              <a:srgbClr val="FF3300"/>
            </a:solidFill>
            <a:miter lim="800000"/>
            <a:headEnd/>
            <a:tailEnd/>
          </a:ln>
          <a:effectLst>
            <a:outerShdw dist="23000" dir="5400000" rotWithShape="0">
              <a:srgbClr val="808080">
                <a:alpha val="34998"/>
              </a:srgbClr>
            </a:outerShdw>
          </a:effectLst>
        </p:spPr>
        <p:txBody>
          <a:bodyPr anchor="ctr"/>
          <a:lstStyle/>
          <a:p>
            <a:pPr algn="ctr" eaLnBrk="1" hangingPunct="1">
              <a:buFont typeface="Wingdings 3" charset="0"/>
              <a:buNone/>
              <a:defRPr/>
            </a:pPr>
            <a:endParaRPr lang="fr-FR" sz="2000">
              <a:solidFill>
                <a:schemeClr val="lt1"/>
              </a:solidFill>
              <a:latin typeface="+mn-lt"/>
              <a:ea typeface="+mn-ea"/>
            </a:endParaRPr>
          </a:p>
        </p:txBody>
      </p:sp>
      <p:sp>
        <p:nvSpPr>
          <p:cNvPr id="38" name="Flèche vers la droite 18"/>
          <p:cNvSpPr>
            <a:spLocks noChangeAspect="1" noChangeArrowheads="1"/>
          </p:cNvSpPr>
          <p:nvPr/>
        </p:nvSpPr>
        <p:spPr bwMode="auto">
          <a:xfrm rot="14494272">
            <a:off x="4291615" y="2790991"/>
            <a:ext cx="383910" cy="82353"/>
          </a:xfrm>
          <a:prstGeom prst="rightArrow">
            <a:avLst>
              <a:gd name="adj1" fmla="val 50000"/>
              <a:gd name="adj2" fmla="val 88617"/>
            </a:avLst>
          </a:prstGeom>
          <a:solidFill>
            <a:srgbClr val="FF0000"/>
          </a:solidFill>
          <a:ln w="9525">
            <a:solidFill>
              <a:srgbClr val="FF3300"/>
            </a:solidFill>
            <a:miter lim="800000"/>
            <a:headEnd/>
            <a:tailEnd/>
          </a:ln>
          <a:effectLst>
            <a:outerShdw dist="23000" dir="5400000" rotWithShape="0">
              <a:srgbClr val="808080">
                <a:alpha val="34998"/>
              </a:srgbClr>
            </a:outerShdw>
          </a:effectLst>
        </p:spPr>
        <p:txBody>
          <a:bodyPr anchor="ctr"/>
          <a:lstStyle/>
          <a:p>
            <a:pPr algn="ctr" eaLnBrk="1" hangingPunct="1">
              <a:buFont typeface="Wingdings 3" charset="0"/>
              <a:buNone/>
              <a:defRPr/>
            </a:pPr>
            <a:endParaRPr lang="fr-FR" sz="2000">
              <a:solidFill>
                <a:schemeClr val="lt1"/>
              </a:solidFill>
              <a:latin typeface="+mn-lt"/>
              <a:ea typeface="+mn-ea"/>
            </a:endParaRPr>
          </a:p>
        </p:txBody>
      </p:sp>
      <p:sp>
        <p:nvSpPr>
          <p:cNvPr id="39" name="Flèche vers la droite 19"/>
          <p:cNvSpPr>
            <a:spLocks noChangeAspect="1" noChangeArrowheads="1"/>
          </p:cNvSpPr>
          <p:nvPr/>
        </p:nvSpPr>
        <p:spPr bwMode="auto">
          <a:xfrm rot="13787745">
            <a:off x="4391387" y="4575967"/>
            <a:ext cx="383910" cy="82353"/>
          </a:xfrm>
          <a:prstGeom prst="rightArrow">
            <a:avLst>
              <a:gd name="adj1" fmla="val 50000"/>
              <a:gd name="adj2" fmla="val 88617"/>
            </a:avLst>
          </a:prstGeom>
          <a:solidFill>
            <a:srgbClr val="FF0000"/>
          </a:solidFill>
          <a:ln w="9525">
            <a:solidFill>
              <a:srgbClr val="FF3300"/>
            </a:solidFill>
            <a:miter lim="800000"/>
            <a:headEnd/>
            <a:tailEnd/>
          </a:ln>
          <a:effectLst>
            <a:outerShdw dist="23000" dir="5400000" rotWithShape="0">
              <a:srgbClr val="808080">
                <a:alpha val="34998"/>
              </a:srgbClr>
            </a:outerShdw>
          </a:effectLst>
        </p:spPr>
        <p:txBody>
          <a:bodyPr anchor="ctr"/>
          <a:lstStyle/>
          <a:p>
            <a:pPr algn="ctr" eaLnBrk="1" hangingPunct="1">
              <a:buFont typeface="Wingdings 3" charset="0"/>
              <a:buNone/>
              <a:defRPr/>
            </a:pPr>
            <a:endParaRPr lang="fr-FR" sz="2000">
              <a:solidFill>
                <a:schemeClr val="lt1"/>
              </a:solidFill>
              <a:latin typeface="+mn-lt"/>
              <a:ea typeface="+mn-ea"/>
            </a:endParaRPr>
          </a:p>
        </p:txBody>
      </p:sp>
      <p:sp>
        <p:nvSpPr>
          <p:cNvPr id="44" name="Flèche vers la droite 20"/>
          <p:cNvSpPr>
            <a:spLocks noChangeAspect="1" noChangeArrowheads="1"/>
          </p:cNvSpPr>
          <p:nvPr/>
        </p:nvSpPr>
        <p:spPr bwMode="auto">
          <a:xfrm rot="19895195">
            <a:off x="4856502" y="2658127"/>
            <a:ext cx="383910" cy="82353"/>
          </a:xfrm>
          <a:prstGeom prst="rightArrow">
            <a:avLst>
              <a:gd name="adj1" fmla="val 50000"/>
              <a:gd name="adj2" fmla="val 88617"/>
            </a:avLst>
          </a:prstGeom>
          <a:solidFill>
            <a:srgbClr val="FF0000"/>
          </a:solidFill>
          <a:ln w="9525">
            <a:solidFill>
              <a:srgbClr val="FF3300"/>
            </a:solidFill>
            <a:miter lim="800000"/>
            <a:headEnd/>
            <a:tailEnd/>
          </a:ln>
          <a:effectLst>
            <a:outerShdw dist="23000" dir="5400000" rotWithShape="0">
              <a:srgbClr val="808080">
                <a:alpha val="34998"/>
              </a:srgbClr>
            </a:outerShdw>
          </a:effectLst>
        </p:spPr>
        <p:txBody>
          <a:bodyPr anchor="ctr"/>
          <a:lstStyle/>
          <a:p>
            <a:pPr algn="ctr" eaLnBrk="1" hangingPunct="1">
              <a:buFont typeface="Wingdings 3" charset="0"/>
              <a:buNone/>
              <a:defRPr/>
            </a:pPr>
            <a:endParaRPr lang="fr-FR" sz="2000">
              <a:solidFill>
                <a:schemeClr val="lt1"/>
              </a:solidFill>
              <a:latin typeface="+mn-lt"/>
              <a:ea typeface="+mn-ea"/>
            </a:endParaRPr>
          </a:p>
        </p:txBody>
      </p:sp>
      <p:sp>
        <p:nvSpPr>
          <p:cNvPr id="45" name="Flèche vers la droite 21"/>
          <p:cNvSpPr>
            <a:spLocks noChangeAspect="1" noChangeArrowheads="1"/>
          </p:cNvSpPr>
          <p:nvPr/>
        </p:nvSpPr>
        <p:spPr bwMode="auto">
          <a:xfrm rot="14494272">
            <a:off x="6667880" y="2862999"/>
            <a:ext cx="383909" cy="82353"/>
          </a:xfrm>
          <a:prstGeom prst="rightArrow">
            <a:avLst>
              <a:gd name="adj1" fmla="val 50000"/>
              <a:gd name="adj2" fmla="val 88617"/>
            </a:avLst>
          </a:prstGeom>
          <a:solidFill>
            <a:srgbClr val="FF0000"/>
          </a:solidFill>
          <a:ln w="9525">
            <a:solidFill>
              <a:srgbClr val="FF3300"/>
            </a:solidFill>
            <a:miter lim="800000"/>
            <a:headEnd/>
            <a:tailEnd/>
          </a:ln>
          <a:effectLst>
            <a:outerShdw dist="23000" dir="5400000" rotWithShape="0">
              <a:srgbClr val="808080">
                <a:alpha val="34998"/>
              </a:srgbClr>
            </a:outerShdw>
          </a:effectLst>
        </p:spPr>
        <p:txBody>
          <a:bodyPr anchor="ctr"/>
          <a:lstStyle/>
          <a:p>
            <a:pPr algn="ctr" eaLnBrk="1" hangingPunct="1">
              <a:buFont typeface="Wingdings 3" charset="0"/>
              <a:buNone/>
              <a:defRPr/>
            </a:pPr>
            <a:endParaRPr lang="fr-FR" sz="2000">
              <a:solidFill>
                <a:schemeClr val="lt1"/>
              </a:solidFill>
              <a:latin typeface="+mn-lt"/>
              <a:ea typeface="+mn-ea"/>
            </a:endParaRPr>
          </a:p>
        </p:txBody>
      </p:sp>
      <p:sp>
        <p:nvSpPr>
          <p:cNvPr id="46" name="Flèche vers la droite 22"/>
          <p:cNvSpPr>
            <a:spLocks noChangeAspect="1" noChangeArrowheads="1"/>
          </p:cNvSpPr>
          <p:nvPr/>
        </p:nvSpPr>
        <p:spPr bwMode="auto">
          <a:xfrm rot="13787745">
            <a:off x="6623635" y="4647975"/>
            <a:ext cx="383909" cy="82353"/>
          </a:xfrm>
          <a:prstGeom prst="rightArrow">
            <a:avLst>
              <a:gd name="adj1" fmla="val 50000"/>
              <a:gd name="adj2" fmla="val 88617"/>
            </a:avLst>
          </a:prstGeom>
          <a:solidFill>
            <a:srgbClr val="FF0000"/>
          </a:solidFill>
          <a:ln w="9525">
            <a:solidFill>
              <a:srgbClr val="FF3300"/>
            </a:solidFill>
            <a:miter lim="800000"/>
            <a:headEnd/>
            <a:tailEnd/>
          </a:ln>
          <a:effectLst>
            <a:outerShdw dist="23000" dir="5400000" rotWithShape="0">
              <a:srgbClr val="808080">
                <a:alpha val="34998"/>
              </a:srgbClr>
            </a:outerShdw>
          </a:effectLst>
        </p:spPr>
        <p:txBody>
          <a:bodyPr anchor="ctr"/>
          <a:lstStyle/>
          <a:p>
            <a:pPr algn="ctr" eaLnBrk="1" hangingPunct="1">
              <a:buFont typeface="Wingdings 3" charset="0"/>
              <a:buNone/>
              <a:defRPr/>
            </a:pPr>
            <a:endParaRPr lang="fr-FR" sz="2000">
              <a:solidFill>
                <a:schemeClr val="lt1"/>
              </a:solidFill>
              <a:latin typeface="+mn-lt"/>
              <a:ea typeface="+mn-ea"/>
            </a:endParaRPr>
          </a:p>
        </p:txBody>
      </p:sp>
      <p:sp>
        <p:nvSpPr>
          <p:cNvPr id="47" name="Rectangle 46"/>
          <p:cNvSpPr/>
          <p:nvPr/>
        </p:nvSpPr>
        <p:spPr>
          <a:xfrm>
            <a:off x="7236296" y="1635646"/>
            <a:ext cx="1872208" cy="2285241"/>
          </a:xfrm>
          <a:prstGeom prst="rect">
            <a:avLst/>
          </a:prstGeom>
          <a:noFill/>
          <a:ln>
            <a:solidFill>
              <a:srgbClr val="FF0000"/>
            </a:solidFill>
          </a:ln>
        </p:spPr>
        <p:txBody>
          <a:bodyPr wrap="square" lIns="68580" tIns="34290" rIns="68580" bIns="34290">
            <a:spAutoFit/>
          </a:bodyPr>
          <a:lstStyle/>
          <a:p>
            <a:r>
              <a:rPr lang="en-US" b="1" dirty="0">
                <a:solidFill>
                  <a:srgbClr val="FF0000"/>
                </a:solidFill>
                <a:latin typeface="Arial"/>
                <a:cs typeface="Arial"/>
              </a:rPr>
              <a:t>High risk of false positive when substituting ventilation images by a low dose CT scan</a:t>
            </a:r>
          </a:p>
        </p:txBody>
      </p:sp>
      <p:sp>
        <p:nvSpPr>
          <p:cNvPr id="20" name="Espace réservé du contenu 2">
            <a:extLst>
              <a:ext uri="{FF2B5EF4-FFF2-40B4-BE49-F238E27FC236}">
                <a16:creationId xmlns:a16="http://schemas.microsoft.com/office/drawing/2014/main" id="{E6C9B579-9FF4-4531-426D-0A4A0927515D}"/>
              </a:ext>
            </a:extLst>
          </p:cNvPr>
          <p:cNvSpPr>
            <a:spLocks noGrp="1"/>
          </p:cNvSpPr>
          <p:nvPr>
            <p:ph idx="1"/>
          </p:nvPr>
        </p:nvSpPr>
        <p:spPr>
          <a:xfrm>
            <a:off x="468313" y="844377"/>
            <a:ext cx="5039791" cy="503237"/>
          </a:xfrm>
        </p:spPr>
        <p:txBody>
          <a:bodyPr/>
          <a:lstStyle/>
          <a:p>
            <a:pPr eaLnBrk="1" hangingPunct="1">
              <a:buFont typeface="Arial" pitchFamily="34" charset="0"/>
              <a:buNone/>
            </a:pPr>
            <a:r>
              <a:rPr lang="en-US" sz="2400" b="1" dirty="0">
                <a:solidFill>
                  <a:srgbClr val="0003B1"/>
                </a:solidFill>
                <a:ea typeface="ＭＳ Ｐゴシック" pitchFamily="34" charset="-128"/>
              </a:rPr>
              <a:t>Q SPECT/CT without ventilation?</a:t>
            </a:r>
          </a:p>
        </p:txBody>
      </p:sp>
      <p:sp>
        <p:nvSpPr>
          <p:cNvPr id="21" name="Rectangle 1">
            <a:extLst>
              <a:ext uri="{FF2B5EF4-FFF2-40B4-BE49-F238E27FC236}">
                <a16:creationId xmlns:a16="http://schemas.microsoft.com/office/drawing/2014/main" id="{DE044355-5BB2-1175-5844-B7F0068D251C}"/>
              </a:ext>
            </a:extLst>
          </p:cNvPr>
          <p:cNvSpPr>
            <a:spLocks noChangeArrowheads="1"/>
          </p:cNvSpPr>
          <p:nvPr/>
        </p:nvSpPr>
        <p:spPr bwMode="auto">
          <a:xfrm>
            <a:off x="6967781" y="4309412"/>
            <a:ext cx="2214304" cy="646331"/>
          </a:xfrm>
          <a:prstGeom prst="rect">
            <a:avLst/>
          </a:prstGeom>
          <a:noFill/>
          <a:ln w="9525">
            <a:noFill/>
            <a:miter lim="800000"/>
            <a:headEnd/>
            <a:tailEnd/>
          </a:ln>
        </p:spPr>
        <p:txBody>
          <a:bodyPr wrap="square">
            <a:spAutoFit/>
          </a:bodyPr>
          <a:lstStyle/>
          <a:p>
            <a:r>
              <a:rPr lang="en-AU" sz="1200" i="1" dirty="0" err="1">
                <a:latin typeface="Arial Narrow" pitchFamily="34" charset="0"/>
              </a:rPr>
              <a:t>Gutte</a:t>
            </a:r>
            <a:r>
              <a:rPr lang="en-AU" sz="1200" i="1" dirty="0">
                <a:latin typeface="Arial Narrow" pitchFamily="34" charset="0"/>
              </a:rPr>
              <a:t> H J </a:t>
            </a:r>
            <a:r>
              <a:rPr lang="en-AU" sz="1200" i="1" dirty="0" err="1">
                <a:latin typeface="Arial Narrow" pitchFamily="34" charset="0"/>
              </a:rPr>
              <a:t>Nucl</a:t>
            </a:r>
            <a:r>
              <a:rPr lang="en-AU" sz="1200" i="1" dirty="0">
                <a:latin typeface="Arial Narrow" pitchFamily="34" charset="0"/>
              </a:rPr>
              <a:t> Med 2009</a:t>
            </a:r>
          </a:p>
          <a:p>
            <a:r>
              <a:rPr lang="en-AU" sz="1200" i="1" dirty="0" err="1">
                <a:latin typeface="Arial Narrow" pitchFamily="34" charset="0"/>
              </a:rPr>
              <a:t>Palmowski</a:t>
            </a:r>
            <a:r>
              <a:rPr lang="en-AU" sz="1200" i="1" dirty="0">
                <a:latin typeface="Arial Narrow" pitchFamily="34" charset="0"/>
              </a:rPr>
              <a:t> K Respiration 2014</a:t>
            </a:r>
          </a:p>
          <a:p>
            <a:r>
              <a:rPr lang="en-AU" sz="1200" i="1" dirty="0">
                <a:latin typeface="Arial Narrow" pitchFamily="34" charset="0"/>
              </a:rPr>
              <a:t>Le Roux PY. </a:t>
            </a:r>
            <a:r>
              <a:rPr lang="en-AU" sz="1200" i="1" dirty="0" err="1">
                <a:latin typeface="Arial Narrow" pitchFamily="34" charset="0"/>
              </a:rPr>
              <a:t>Nucl</a:t>
            </a:r>
            <a:r>
              <a:rPr lang="en-AU" sz="1200" i="1" dirty="0">
                <a:latin typeface="Arial Narrow" pitchFamily="34" charset="0"/>
              </a:rPr>
              <a:t> Med Comm 2015</a:t>
            </a:r>
          </a:p>
        </p:txBody>
      </p:sp>
      <p:sp>
        <p:nvSpPr>
          <p:cNvPr id="22" name="Espace réservé du numéro de diapositive 21"/>
          <p:cNvSpPr>
            <a:spLocks noGrp="1"/>
          </p:cNvSpPr>
          <p:nvPr>
            <p:ph type="sldNum" sz="quarter" idx="12"/>
          </p:nvPr>
        </p:nvSpPr>
        <p:spPr/>
        <p:txBody>
          <a:bodyPr/>
          <a:lstStyle/>
          <a:p>
            <a:fld id="{A3A688DE-845D-4DD4-B031-0F479F0931BE}" type="slidenum">
              <a:rPr lang="fr-BE" smtClean="0"/>
              <a:pPr/>
              <a:t>26</a:t>
            </a:fld>
            <a:endParaRPr lang="fr-BE"/>
          </a:p>
        </p:txBody>
      </p:sp>
    </p:spTree>
    <p:extLst>
      <p:ext uri="{BB962C8B-B14F-4D97-AF65-F5344CB8AC3E}">
        <p14:creationId xmlns:p14="http://schemas.microsoft.com/office/powerpoint/2010/main" val="2187230159"/>
      </p:ext>
    </p:extLst>
  </p:cSld>
  <p:clrMapOvr>
    <a:masterClrMapping/>
  </p:clrMapOvr>
  <mc:AlternateContent xmlns:mc="http://schemas.openxmlformats.org/markup-compatibility/2006" xmlns:p14="http://schemas.microsoft.com/office/powerpoint/2010/main">
    <mc:Choice Requires="p14">
      <p:transition spd="slow" p14:dur="2000" advTm="46481"/>
    </mc:Choice>
    <mc:Fallback xmlns="">
      <p:transition spd="slow" advTm="464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4" grpId="0" animBg="1"/>
      <p:bldP spid="45" grpId="0" animBg="1"/>
      <p:bldP spid="46" grpId="0" animBg="1"/>
      <p:bldP spid="47" grpId="0" animBg="1"/>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095" t="70505" r="1095" b="798"/>
          <a:stretch>
            <a:fillRect/>
          </a:stretch>
        </p:blipFill>
        <p:spPr bwMode="auto">
          <a:xfrm>
            <a:off x="2375752" y="1682004"/>
            <a:ext cx="2160000" cy="1440000"/>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l="2038" t="34634" b="36669"/>
          <a:stretch>
            <a:fillRect/>
          </a:stretch>
        </p:blipFill>
        <p:spPr bwMode="auto">
          <a:xfrm>
            <a:off x="143504" y="1684407"/>
            <a:ext cx="2160000" cy="1437757"/>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l="2038" b="71644"/>
          <a:stretch>
            <a:fillRect/>
          </a:stretch>
        </p:blipFill>
        <p:spPr bwMode="auto">
          <a:xfrm>
            <a:off x="6912016" y="1682004"/>
            <a:ext cx="2160000" cy="1420673"/>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4607760" y="1635646"/>
            <a:ext cx="2160000" cy="1486518"/>
          </a:xfrm>
          <a:prstGeom prst="rect">
            <a:avLst/>
          </a:prstGeom>
          <a:noFill/>
          <a:ln w="9525">
            <a:noFill/>
            <a:miter lim="800000"/>
            <a:headEnd/>
            <a:tailEnd/>
          </a:ln>
        </p:spPr>
      </p:pic>
      <p:cxnSp>
        <p:nvCxnSpPr>
          <p:cNvPr id="6" name="Connecteur droit avec flèche 24"/>
          <p:cNvCxnSpPr/>
          <p:nvPr/>
        </p:nvCxnSpPr>
        <p:spPr>
          <a:xfrm flipH="1" flipV="1">
            <a:off x="1979712" y="2715766"/>
            <a:ext cx="144016" cy="2160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Connecteur droit avec flèche 26"/>
          <p:cNvCxnSpPr/>
          <p:nvPr/>
        </p:nvCxnSpPr>
        <p:spPr>
          <a:xfrm flipH="1" flipV="1">
            <a:off x="971600" y="2787774"/>
            <a:ext cx="144016" cy="2160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Picture 4"/>
          <p:cNvPicPr>
            <a:picLocks noChangeAspect="1" noChangeArrowheads="1"/>
          </p:cNvPicPr>
          <p:nvPr/>
        </p:nvPicPr>
        <p:blipFill>
          <a:blip r:embed="rId5" cstate="print"/>
          <a:srcRect t="37299" b="38138"/>
          <a:stretch>
            <a:fillRect/>
          </a:stretch>
        </p:blipFill>
        <p:spPr bwMode="auto">
          <a:xfrm>
            <a:off x="107504" y="3410196"/>
            <a:ext cx="2196000" cy="1418484"/>
          </a:xfrm>
          <a:prstGeom prst="rect">
            <a:avLst/>
          </a:prstGeom>
          <a:noFill/>
          <a:ln w="9525">
            <a:noFill/>
            <a:miter lim="800000"/>
            <a:headEnd/>
            <a:tailEnd/>
          </a:ln>
        </p:spPr>
      </p:pic>
      <p:pic>
        <p:nvPicPr>
          <p:cNvPr id="9" name="Picture 4"/>
          <p:cNvPicPr>
            <a:picLocks noChangeAspect="1" noChangeArrowheads="1"/>
          </p:cNvPicPr>
          <p:nvPr/>
        </p:nvPicPr>
        <p:blipFill>
          <a:blip r:embed="rId5" cstate="print"/>
          <a:srcRect t="73688" b="1749"/>
          <a:stretch>
            <a:fillRect/>
          </a:stretch>
        </p:blipFill>
        <p:spPr bwMode="auto">
          <a:xfrm>
            <a:off x="2375512" y="3410196"/>
            <a:ext cx="2196000" cy="1418484"/>
          </a:xfrm>
          <a:prstGeom prst="rect">
            <a:avLst/>
          </a:prstGeom>
          <a:noFill/>
          <a:ln w="9525">
            <a:noFill/>
            <a:miter lim="800000"/>
            <a:headEnd/>
            <a:tailEnd/>
          </a:ln>
        </p:spPr>
      </p:pic>
      <p:pic>
        <p:nvPicPr>
          <p:cNvPr id="10" name="Picture 4"/>
          <p:cNvPicPr>
            <a:picLocks noChangeAspect="1" noChangeArrowheads="1"/>
          </p:cNvPicPr>
          <p:nvPr/>
        </p:nvPicPr>
        <p:blipFill>
          <a:blip r:embed="rId5" cstate="print"/>
          <a:srcRect b="75162"/>
          <a:stretch>
            <a:fillRect/>
          </a:stretch>
        </p:blipFill>
        <p:spPr bwMode="auto">
          <a:xfrm>
            <a:off x="6876256" y="3410196"/>
            <a:ext cx="2196000" cy="1434379"/>
          </a:xfrm>
          <a:prstGeom prst="rect">
            <a:avLst/>
          </a:prstGeom>
          <a:noFill/>
          <a:ln w="9525">
            <a:noFill/>
            <a:miter lim="800000"/>
            <a:headEnd/>
            <a:tailEnd/>
          </a:ln>
        </p:spPr>
      </p:pic>
      <p:pic>
        <p:nvPicPr>
          <p:cNvPr id="11" name="Picture 5"/>
          <p:cNvPicPr>
            <a:picLocks noChangeAspect="1" noChangeArrowheads="1"/>
          </p:cNvPicPr>
          <p:nvPr/>
        </p:nvPicPr>
        <p:blipFill>
          <a:blip r:embed="rId6" cstate="print"/>
          <a:srcRect t="3436"/>
          <a:stretch>
            <a:fillRect/>
          </a:stretch>
        </p:blipFill>
        <p:spPr bwMode="auto">
          <a:xfrm>
            <a:off x="4607760" y="3410196"/>
            <a:ext cx="2196000" cy="1471664"/>
          </a:xfrm>
          <a:prstGeom prst="rect">
            <a:avLst/>
          </a:prstGeom>
          <a:noFill/>
          <a:ln w="9525">
            <a:noFill/>
            <a:miter lim="800000"/>
            <a:headEnd/>
            <a:tailEnd/>
          </a:ln>
        </p:spPr>
      </p:pic>
      <p:cxnSp>
        <p:nvCxnSpPr>
          <p:cNvPr id="12" name="Connecteur droit avec flèche 29"/>
          <p:cNvCxnSpPr/>
          <p:nvPr/>
        </p:nvCxnSpPr>
        <p:spPr>
          <a:xfrm flipH="1" flipV="1">
            <a:off x="2087720" y="4490316"/>
            <a:ext cx="144016" cy="2160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1"/>
          <p:cNvSpPr txBox="1">
            <a:spLocks noChangeArrowheads="1"/>
          </p:cNvSpPr>
          <p:nvPr/>
        </p:nvSpPr>
        <p:spPr bwMode="auto">
          <a:xfrm>
            <a:off x="467544" y="843558"/>
            <a:ext cx="8352606" cy="461665"/>
          </a:xfrm>
          <a:prstGeom prst="rect">
            <a:avLst/>
          </a:prstGeom>
          <a:noFill/>
          <a:ln w="9525">
            <a:noFill/>
            <a:miter lim="800000"/>
            <a:headEnd/>
            <a:tailEnd/>
          </a:ln>
        </p:spPr>
        <p:txBody>
          <a:bodyPr wrap="square">
            <a:spAutoFit/>
          </a:bodyPr>
          <a:lstStyle/>
          <a:p>
            <a:r>
              <a:rPr lang="en-US" sz="2400" dirty="0">
                <a:latin typeface="Arial Narrow" pitchFamily="34" charset="0"/>
              </a:rPr>
              <a:t>Examples of positive Q SPECT/CT but negative V/Q SPECT/CT</a:t>
            </a:r>
            <a:endParaRPr lang="en-AU" sz="2400" dirty="0">
              <a:latin typeface="Arial Narrow" pitchFamily="34" charset="0"/>
            </a:endParaRPr>
          </a:p>
        </p:txBody>
      </p:sp>
      <p:cxnSp>
        <p:nvCxnSpPr>
          <p:cNvPr id="16" name="Connecteur droit avec flèche 24"/>
          <p:cNvCxnSpPr/>
          <p:nvPr/>
        </p:nvCxnSpPr>
        <p:spPr>
          <a:xfrm flipH="1" flipV="1">
            <a:off x="4211960" y="2787774"/>
            <a:ext cx="144016" cy="2160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26"/>
          <p:cNvCxnSpPr/>
          <p:nvPr/>
        </p:nvCxnSpPr>
        <p:spPr>
          <a:xfrm flipH="1" flipV="1">
            <a:off x="3203848" y="2859782"/>
            <a:ext cx="144016" cy="2160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29"/>
          <p:cNvCxnSpPr/>
          <p:nvPr/>
        </p:nvCxnSpPr>
        <p:spPr>
          <a:xfrm flipH="1" flipV="1">
            <a:off x="4284208" y="4513563"/>
            <a:ext cx="144016" cy="2160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24"/>
          <p:cNvCxnSpPr/>
          <p:nvPr/>
        </p:nvCxnSpPr>
        <p:spPr>
          <a:xfrm flipH="1" flipV="1">
            <a:off x="8712464" y="2715766"/>
            <a:ext cx="144016" cy="216024"/>
          </a:xfrm>
          <a:prstGeom prst="straightConnector1">
            <a:avLst/>
          </a:prstGeom>
          <a:ln>
            <a:solidFill>
              <a:srgbClr val="0003B1"/>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26"/>
          <p:cNvCxnSpPr/>
          <p:nvPr/>
        </p:nvCxnSpPr>
        <p:spPr>
          <a:xfrm flipH="1" flipV="1">
            <a:off x="7704352" y="2787774"/>
            <a:ext cx="144016" cy="216024"/>
          </a:xfrm>
          <a:prstGeom prst="straightConnector1">
            <a:avLst/>
          </a:prstGeom>
          <a:ln>
            <a:solidFill>
              <a:srgbClr val="0003B1"/>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9"/>
          <p:cNvCxnSpPr/>
          <p:nvPr/>
        </p:nvCxnSpPr>
        <p:spPr>
          <a:xfrm flipH="1" flipV="1">
            <a:off x="8820472" y="4490316"/>
            <a:ext cx="144016" cy="216024"/>
          </a:xfrm>
          <a:prstGeom prst="straightConnector1">
            <a:avLst/>
          </a:prstGeom>
          <a:ln>
            <a:solidFill>
              <a:srgbClr val="0003B1"/>
            </a:solidFill>
            <a:tailEnd type="arrow"/>
          </a:ln>
        </p:spPr>
        <p:style>
          <a:lnRef idx="1">
            <a:schemeClr val="accent1"/>
          </a:lnRef>
          <a:fillRef idx="0">
            <a:schemeClr val="accent1"/>
          </a:fillRef>
          <a:effectRef idx="0">
            <a:schemeClr val="accent1"/>
          </a:effectRef>
          <a:fontRef idx="minor">
            <a:schemeClr val="tx1"/>
          </a:fontRef>
        </p:style>
      </p:cxnSp>
      <p:sp>
        <p:nvSpPr>
          <p:cNvPr id="22"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en-US" sz="2400" dirty="0">
                <a:solidFill>
                  <a:schemeClr val="bg1"/>
                </a:solidFill>
                <a:ea typeface="+mj-ea"/>
                <a:cs typeface="Arial" pitchFamily="34" charset="0"/>
              </a:rPr>
              <a:t>Lung scan in COVID-19 patients</a:t>
            </a:r>
            <a:endParaRPr lang="fr-FR" sz="2400" dirty="0">
              <a:solidFill>
                <a:schemeClr val="bg1"/>
              </a:solidFill>
              <a:ea typeface="+mj-ea"/>
              <a:cs typeface="Arial" pitchFamily="34" charset="0"/>
            </a:endParaRPr>
          </a:p>
        </p:txBody>
      </p:sp>
      <p:sp>
        <p:nvSpPr>
          <p:cNvPr id="23" name="Espace réservé du numéro de diapositive 22"/>
          <p:cNvSpPr>
            <a:spLocks noGrp="1"/>
          </p:cNvSpPr>
          <p:nvPr>
            <p:ph type="sldNum" sz="quarter" idx="12"/>
          </p:nvPr>
        </p:nvSpPr>
        <p:spPr/>
        <p:txBody>
          <a:bodyPr/>
          <a:lstStyle/>
          <a:p>
            <a:fld id="{A3A688DE-845D-4DD4-B031-0F479F0931BE}" type="slidenum">
              <a:rPr lang="fr-BE" smtClean="0"/>
              <a:pPr/>
              <a:t>27</a:t>
            </a:fld>
            <a:endParaRPr lang="fr-BE"/>
          </a:p>
        </p:txBody>
      </p:sp>
      <p:sp>
        <p:nvSpPr>
          <p:cNvPr id="24" name="Rectangle 1"/>
          <p:cNvSpPr>
            <a:spLocks noChangeArrowheads="1"/>
          </p:cNvSpPr>
          <p:nvPr/>
        </p:nvSpPr>
        <p:spPr bwMode="auto">
          <a:xfrm>
            <a:off x="6773441" y="4875095"/>
            <a:ext cx="1656184" cy="276999"/>
          </a:xfrm>
          <a:prstGeom prst="rect">
            <a:avLst/>
          </a:prstGeom>
          <a:noFill/>
          <a:ln w="9525">
            <a:noFill/>
            <a:miter lim="800000"/>
            <a:headEnd/>
            <a:tailEnd/>
          </a:ln>
        </p:spPr>
        <p:txBody>
          <a:bodyPr wrap="square">
            <a:spAutoFit/>
          </a:bodyPr>
          <a:lstStyle/>
          <a:p>
            <a:r>
              <a:rPr lang="en-AU" sz="1200" i="1" dirty="0">
                <a:latin typeface="Arial Narrow" pitchFamily="34" charset="0"/>
              </a:rPr>
              <a:t>Le Roux J </a:t>
            </a:r>
            <a:r>
              <a:rPr lang="en-AU" sz="1200" i="1" dirty="0" err="1">
                <a:latin typeface="Arial Narrow" pitchFamily="34" charset="0"/>
              </a:rPr>
              <a:t>Nucl</a:t>
            </a:r>
            <a:r>
              <a:rPr lang="en-AU" sz="1200" i="1" dirty="0">
                <a:latin typeface="Arial Narrow" pitchFamily="34" charset="0"/>
              </a:rPr>
              <a:t> Med 2022</a:t>
            </a:r>
          </a:p>
        </p:txBody>
      </p:sp>
    </p:spTree>
    <p:extLst>
      <p:ext uri="{BB962C8B-B14F-4D97-AF65-F5344CB8AC3E}">
        <p14:creationId xmlns:p14="http://schemas.microsoft.com/office/powerpoint/2010/main" val="1175554747"/>
      </p:ext>
    </p:extLst>
  </p:cSld>
  <p:clrMapOvr>
    <a:masterClrMapping/>
  </p:clrMapOvr>
  <mc:AlternateContent xmlns:mc="http://schemas.openxmlformats.org/markup-compatibility/2006" xmlns:p14="http://schemas.microsoft.com/office/powerpoint/2010/main">
    <mc:Choice Requires="p14">
      <p:transition spd="slow" p14:dur="2000" advTm="34840"/>
    </mc:Choice>
    <mc:Fallback xmlns="">
      <p:transition spd="slow" advTm="348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ChangeArrowheads="1"/>
          </p:cNvSpPr>
          <p:nvPr/>
        </p:nvSpPr>
        <p:spPr bwMode="auto">
          <a:xfrm>
            <a:off x="6372200" y="4784725"/>
            <a:ext cx="2736875" cy="276999"/>
          </a:xfrm>
          <a:prstGeom prst="rect">
            <a:avLst/>
          </a:prstGeom>
          <a:noFill/>
          <a:ln w="9525">
            <a:noFill/>
            <a:miter lim="800000"/>
            <a:headEnd/>
            <a:tailEnd/>
          </a:ln>
        </p:spPr>
        <p:txBody>
          <a:bodyPr wrap="square">
            <a:spAutoFit/>
          </a:bodyPr>
          <a:lstStyle/>
          <a:p>
            <a:r>
              <a:rPr lang="en-AU" sz="1200" i="1" dirty="0">
                <a:latin typeface="Arial Narrow" pitchFamily="34" charset="0"/>
              </a:rPr>
              <a:t>Le Roux PY. J </a:t>
            </a:r>
            <a:r>
              <a:rPr lang="en-AU" sz="1200" i="1" dirty="0" err="1">
                <a:latin typeface="Arial Narrow" pitchFamily="34" charset="0"/>
              </a:rPr>
              <a:t>Thromb</a:t>
            </a:r>
            <a:r>
              <a:rPr lang="en-AU" sz="1200" i="1" dirty="0">
                <a:latin typeface="Arial Narrow" pitchFamily="34" charset="0"/>
              </a:rPr>
              <a:t> </a:t>
            </a:r>
            <a:r>
              <a:rPr lang="en-AU" sz="1200" i="1" dirty="0" err="1">
                <a:latin typeface="Arial Narrow" pitchFamily="34" charset="0"/>
              </a:rPr>
              <a:t>Haemost</a:t>
            </a:r>
            <a:r>
              <a:rPr lang="en-AU" sz="1200" i="1" dirty="0">
                <a:latin typeface="Arial Narrow" pitchFamily="34" charset="0"/>
              </a:rPr>
              <a:t> 2020</a:t>
            </a:r>
          </a:p>
        </p:txBody>
      </p:sp>
      <p:sp>
        <p:nvSpPr>
          <p:cNvPr id="15"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en-US" sz="2400" dirty="0">
                <a:solidFill>
                  <a:schemeClr val="bg1"/>
                </a:solidFill>
                <a:ea typeface="+mj-ea"/>
                <a:cs typeface="Arial" pitchFamily="34" charset="0"/>
              </a:rPr>
              <a:t>V/Q SPECT/CT</a:t>
            </a:r>
            <a:endParaRPr lang="fr-FR" sz="2400" dirty="0">
              <a:solidFill>
                <a:schemeClr val="bg1"/>
              </a:solidFill>
              <a:ea typeface="+mj-ea"/>
              <a:cs typeface="Arial" pitchFamily="34" charset="0"/>
            </a:endParaRPr>
          </a:p>
        </p:txBody>
      </p:sp>
      <p:pic>
        <p:nvPicPr>
          <p:cNvPr id="4" name="Picture 3"/>
          <p:cNvPicPr>
            <a:picLocks noChangeAspect="1"/>
          </p:cNvPicPr>
          <p:nvPr/>
        </p:nvPicPr>
        <p:blipFill>
          <a:blip r:embed="rId3" cstate="print"/>
          <a:stretch>
            <a:fillRect/>
          </a:stretch>
        </p:blipFill>
        <p:spPr>
          <a:xfrm>
            <a:off x="159589" y="1491630"/>
            <a:ext cx="5132491" cy="3024336"/>
          </a:xfrm>
          <a:prstGeom prst="rect">
            <a:avLst/>
          </a:prstGeom>
        </p:spPr>
      </p:pic>
      <p:sp>
        <p:nvSpPr>
          <p:cNvPr id="8" name="Espace réservé du contenu 2"/>
          <p:cNvSpPr>
            <a:spLocks noGrp="1"/>
          </p:cNvSpPr>
          <p:nvPr>
            <p:ph idx="1"/>
          </p:nvPr>
        </p:nvSpPr>
        <p:spPr>
          <a:xfrm>
            <a:off x="468313" y="844377"/>
            <a:ext cx="3383607" cy="503237"/>
          </a:xfrm>
        </p:spPr>
        <p:txBody>
          <a:bodyPr/>
          <a:lstStyle/>
          <a:p>
            <a:pPr eaLnBrk="1" hangingPunct="1">
              <a:buFont typeface="Arial" pitchFamily="34" charset="0"/>
              <a:buNone/>
            </a:pPr>
            <a:r>
              <a:rPr lang="en-US" sz="2400" b="1" dirty="0">
                <a:solidFill>
                  <a:srgbClr val="0003B1"/>
                </a:solidFill>
                <a:ea typeface="ＭＳ Ｐゴシック" pitchFamily="34" charset="-128"/>
              </a:rPr>
              <a:t>Diagnostic accuracy?</a:t>
            </a:r>
          </a:p>
        </p:txBody>
      </p:sp>
      <p:sp>
        <p:nvSpPr>
          <p:cNvPr id="5" name="TextBox 4"/>
          <p:cNvSpPr txBox="1"/>
          <p:nvPr/>
        </p:nvSpPr>
        <p:spPr>
          <a:xfrm>
            <a:off x="5477382" y="1563638"/>
            <a:ext cx="2032929" cy="1021883"/>
          </a:xfrm>
          <a:prstGeom prst="rect">
            <a:avLst/>
          </a:prstGeom>
          <a:noFill/>
        </p:spPr>
        <p:txBody>
          <a:bodyPr wrap="none" rtlCol="0">
            <a:spAutoFit/>
          </a:bodyPr>
          <a:lstStyle/>
          <a:p>
            <a:pPr>
              <a:lnSpc>
                <a:spcPct val="150000"/>
              </a:lnSpc>
            </a:pPr>
            <a:r>
              <a:rPr lang="en-US" sz="1400" b="1" dirty="0">
                <a:solidFill>
                  <a:srgbClr val="FF0000"/>
                </a:solidFill>
                <a:cs typeface="Arial" pitchFamily="34" charset="0"/>
                <a:sym typeface="Wingdings"/>
              </a:rPr>
              <a:t>Diagnostic accuracy :</a:t>
            </a:r>
          </a:p>
          <a:p>
            <a:pPr>
              <a:lnSpc>
                <a:spcPct val="150000"/>
              </a:lnSpc>
            </a:pPr>
            <a:r>
              <a:rPr lang="en-US" sz="1400" b="1" dirty="0">
                <a:solidFill>
                  <a:srgbClr val="FF0000"/>
                </a:solidFill>
                <a:cs typeface="Arial" pitchFamily="34" charset="0"/>
                <a:sym typeface="Wingdings"/>
              </a:rPr>
              <a:t>Se: 83% to 100%</a:t>
            </a:r>
          </a:p>
          <a:p>
            <a:pPr>
              <a:lnSpc>
                <a:spcPct val="150000"/>
              </a:lnSpc>
            </a:pPr>
            <a:r>
              <a:rPr lang="en-US" sz="1400" b="1" dirty="0">
                <a:solidFill>
                  <a:srgbClr val="FF0000"/>
                </a:solidFill>
                <a:cs typeface="Arial" pitchFamily="34" charset="0"/>
                <a:sym typeface="Wingdings"/>
              </a:rPr>
              <a:t>Sp: 87% to 100%</a:t>
            </a:r>
            <a:endParaRPr lang="en-US" dirty="0"/>
          </a:p>
        </p:txBody>
      </p:sp>
      <p:sp>
        <p:nvSpPr>
          <p:cNvPr id="10" name="Rectangle 9"/>
          <p:cNvSpPr/>
          <p:nvPr/>
        </p:nvSpPr>
        <p:spPr>
          <a:xfrm>
            <a:off x="4283968" y="1851670"/>
            <a:ext cx="936104" cy="2520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du numéro de diapositive 10"/>
          <p:cNvSpPr>
            <a:spLocks noGrp="1"/>
          </p:cNvSpPr>
          <p:nvPr>
            <p:ph type="sldNum" sz="quarter" idx="12"/>
          </p:nvPr>
        </p:nvSpPr>
        <p:spPr/>
        <p:txBody>
          <a:bodyPr/>
          <a:lstStyle/>
          <a:p>
            <a:fld id="{A3A688DE-845D-4DD4-B031-0F479F0931BE}" type="slidenum">
              <a:rPr lang="fr-BE" smtClean="0"/>
              <a:pPr/>
              <a:t>28</a:t>
            </a:fld>
            <a:endParaRPr lang="fr-BE"/>
          </a:p>
        </p:txBody>
      </p:sp>
    </p:spTree>
    <p:extLst>
      <p:ext uri="{BB962C8B-B14F-4D97-AF65-F5344CB8AC3E}">
        <p14:creationId xmlns:p14="http://schemas.microsoft.com/office/powerpoint/2010/main" val="81432774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Espace réservé du contenu 2"/>
          <p:cNvSpPr>
            <a:spLocks noGrp="1"/>
          </p:cNvSpPr>
          <p:nvPr>
            <p:ph idx="1"/>
          </p:nvPr>
        </p:nvSpPr>
        <p:spPr>
          <a:xfrm>
            <a:off x="468313" y="771550"/>
            <a:ext cx="3383607" cy="503237"/>
          </a:xfrm>
        </p:spPr>
        <p:txBody>
          <a:bodyPr/>
          <a:lstStyle/>
          <a:p>
            <a:pPr eaLnBrk="1" hangingPunct="1">
              <a:buFont typeface="Arial" pitchFamily="34" charset="0"/>
              <a:buNone/>
            </a:pPr>
            <a:r>
              <a:rPr lang="en-US" sz="2400" b="1" dirty="0">
                <a:solidFill>
                  <a:srgbClr val="0003B1"/>
                </a:solidFill>
                <a:ea typeface="ＭＳ Ｐゴシック" pitchFamily="34" charset="-128"/>
              </a:rPr>
              <a:t>But…</a:t>
            </a:r>
          </a:p>
        </p:txBody>
      </p:sp>
      <p:sp>
        <p:nvSpPr>
          <p:cNvPr id="50178" name="Rectangle 1"/>
          <p:cNvSpPr>
            <a:spLocks noChangeArrowheads="1"/>
          </p:cNvSpPr>
          <p:nvPr/>
        </p:nvSpPr>
        <p:spPr bwMode="auto">
          <a:xfrm>
            <a:off x="6372200" y="4587974"/>
            <a:ext cx="2736875" cy="646331"/>
          </a:xfrm>
          <a:prstGeom prst="rect">
            <a:avLst/>
          </a:prstGeom>
          <a:noFill/>
          <a:ln w="9525">
            <a:noFill/>
            <a:miter lim="800000"/>
            <a:headEnd/>
            <a:tailEnd/>
          </a:ln>
        </p:spPr>
        <p:txBody>
          <a:bodyPr wrap="square">
            <a:spAutoFit/>
          </a:bodyPr>
          <a:lstStyle/>
          <a:p>
            <a:r>
              <a:rPr lang="en-AU" sz="1200" i="1" dirty="0">
                <a:latin typeface="Arial Narrow" pitchFamily="34" charset="0"/>
              </a:rPr>
              <a:t>Le Roux PY et al. J </a:t>
            </a:r>
            <a:r>
              <a:rPr lang="en-AU" sz="1200" i="1" dirty="0" err="1">
                <a:latin typeface="Arial Narrow" pitchFamily="34" charset="0"/>
              </a:rPr>
              <a:t>Thromb</a:t>
            </a:r>
            <a:r>
              <a:rPr lang="en-AU" sz="1200" i="1" dirty="0">
                <a:latin typeface="Arial Narrow" pitchFamily="34" charset="0"/>
              </a:rPr>
              <a:t> </a:t>
            </a:r>
            <a:r>
              <a:rPr lang="en-AU" sz="1200" i="1" dirty="0" err="1">
                <a:latin typeface="Arial Narrow" pitchFamily="34" charset="0"/>
              </a:rPr>
              <a:t>Haemost</a:t>
            </a:r>
            <a:r>
              <a:rPr lang="en-AU" sz="1200" i="1" dirty="0">
                <a:latin typeface="Arial Narrow" pitchFamily="34" charset="0"/>
              </a:rPr>
              <a:t> 2020 </a:t>
            </a:r>
            <a:r>
              <a:rPr lang="en-GB" sz="1200" i="1" dirty="0" err="1">
                <a:latin typeface="Arial Narrow" pitchFamily="34" charset="0"/>
              </a:rPr>
              <a:t>Konstantinides</a:t>
            </a:r>
            <a:r>
              <a:rPr lang="en-GB" sz="1200" i="1" dirty="0">
                <a:latin typeface="Arial Narrow" pitchFamily="34" charset="0"/>
              </a:rPr>
              <a:t> SV, </a:t>
            </a:r>
            <a:r>
              <a:rPr lang="en-GB" sz="1200" i="1" dirty="0" err="1">
                <a:latin typeface="Arial Narrow" pitchFamily="34" charset="0"/>
              </a:rPr>
              <a:t>Eur</a:t>
            </a:r>
            <a:r>
              <a:rPr lang="en-GB" sz="1200" i="1" dirty="0">
                <a:latin typeface="Arial Narrow" pitchFamily="34" charset="0"/>
              </a:rPr>
              <a:t> </a:t>
            </a:r>
            <a:r>
              <a:rPr lang="en-GB" sz="1200" i="1" dirty="0" err="1">
                <a:latin typeface="Arial Narrow" pitchFamily="34" charset="0"/>
              </a:rPr>
              <a:t>Respir</a:t>
            </a:r>
            <a:r>
              <a:rPr lang="en-GB" sz="1200" i="1" dirty="0">
                <a:latin typeface="Arial Narrow" pitchFamily="34" charset="0"/>
              </a:rPr>
              <a:t> J 2019</a:t>
            </a:r>
            <a:endParaRPr lang="en-AU" sz="1200" i="1" dirty="0">
              <a:latin typeface="Arial Narrow" pitchFamily="34" charset="0"/>
            </a:endParaRPr>
          </a:p>
          <a:p>
            <a:endParaRPr lang="en-AU" sz="1200" i="1" dirty="0">
              <a:latin typeface="Arial Narrow" pitchFamily="34" charset="0"/>
            </a:endParaRPr>
          </a:p>
        </p:txBody>
      </p:sp>
      <p:sp>
        <p:nvSpPr>
          <p:cNvPr id="15"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en-US" sz="2400" dirty="0">
                <a:solidFill>
                  <a:schemeClr val="bg1"/>
                </a:solidFill>
                <a:ea typeface="+mj-ea"/>
                <a:cs typeface="Arial" pitchFamily="34" charset="0"/>
              </a:rPr>
              <a:t>V/Q SPECT/CT</a:t>
            </a:r>
            <a:endParaRPr lang="fr-FR" sz="2400" dirty="0">
              <a:solidFill>
                <a:schemeClr val="bg1"/>
              </a:solidFill>
              <a:ea typeface="+mj-ea"/>
              <a:cs typeface="Arial" pitchFamily="34" charset="0"/>
            </a:endParaRPr>
          </a:p>
        </p:txBody>
      </p:sp>
      <p:sp>
        <p:nvSpPr>
          <p:cNvPr id="6" name="TextBox 4"/>
          <p:cNvSpPr txBox="1"/>
          <p:nvPr/>
        </p:nvSpPr>
        <p:spPr>
          <a:xfrm>
            <a:off x="539552" y="1419622"/>
            <a:ext cx="8136904" cy="1061829"/>
          </a:xfrm>
          <a:prstGeom prst="rect">
            <a:avLst/>
          </a:prstGeom>
          <a:noFill/>
        </p:spPr>
        <p:txBody>
          <a:bodyPr wrap="square" rtlCol="0">
            <a:spAutoFit/>
          </a:bodyPr>
          <a:lstStyle/>
          <a:p>
            <a:pPr>
              <a:lnSpc>
                <a:spcPct val="150000"/>
              </a:lnSpc>
              <a:buFontTx/>
              <a:buChar char="-"/>
            </a:pPr>
            <a:r>
              <a:rPr lang="en-US" sz="1400" dirty="0">
                <a:ea typeface="Wingdings"/>
                <a:cs typeface="Arial" pitchFamily="34" charset="0"/>
                <a:sym typeface="Wingdings"/>
              </a:rPr>
              <a:t> No prospective management outcome study</a:t>
            </a:r>
          </a:p>
          <a:p>
            <a:pPr>
              <a:lnSpc>
                <a:spcPct val="150000"/>
              </a:lnSpc>
            </a:pPr>
            <a:endParaRPr lang="en-US" sz="1400" dirty="0">
              <a:cs typeface="Arial" pitchFamily="34" charset="0"/>
              <a:sym typeface="Wingdings"/>
            </a:endParaRPr>
          </a:p>
          <a:p>
            <a:pPr>
              <a:lnSpc>
                <a:spcPct val="150000"/>
              </a:lnSpc>
            </a:pPr>
            <a:r>
              <a:rPr lang="en-US" sz="1400" dirty="0">
                <a:cs typeface="Arial" pitchFamily="34" charset="0"/>
                <a:sym typeface="Wingdings"/>
              </a:rPr>
              <a:t>- No randomized trial comparing with other modalities</a:t>
            </a:r>
          </a:p>
        </p:txBody>
      </p:sp>
      <p:pic>
        <p:nvPicPr>
          <p:cNvPr id="3074" name="Picture 2"/>
          <p:cNvPicPr>
            <a:picLocks noChangeAspect="1" noChangeArrowheads="1"/>
          </p:cNvPicPr>
          <p:nvPr/>
        </p:nvPicPr>
        <p:blipFill>
          <a:blip r:embed="rId3" cstate="print"/>
          <a:srcRect/>
          <a:stretch>
            <a:fillRect/>
          </a:stretch>
        </p:blipFill>
        <p:spPr bwMode="auto">
          <a:xfrm>
            <a:off x="683568" y="3003798"/>
            <a:ext cx="7789833" cy="705991"/>
          </a:xfrm>
          <a:prstGeom prst="rect">
            <a:avLst/>
          </a:prstGeom>
          <a:noFill/>
          <a:ln w="9525">
            <a:noFill/>
            <a:miter lim="800000"/>
            <a:headEnd/>
            <a:tailEnd/>
          </a:ln>
        </p:spPr>
      </p:pic>
      <p:sp>
        <p:nvSpPr>
          <p:cNvPr id="7" name="Espace réservé du numéro de diapositive 6"/>
          <p:cNvSpPr>
            <a:spLocks noGrp="1"/>
          </p:cNvSpPr>
          <p:nvPr>
            <p:ph type="sldNum" sz="quarter" idx="12"/>
          </p:nvPr>
        </p:nvSpPr>
        <p:spPr/>
        <p:txBody>
          <a:bodyPr/>
          <a:lstStyle/>
          <a:p>
            <a:fld id="{A3A688DE-845D-4DD4-B031-0F479F0931BE}" type="slidenum">
              <a:rPr lang="fr-BE" smtClean="0"/>
              <a:pPr/>
              <a:t>29</a:t>
            </a:fld>
            <a:endParaRPr lang="fr-BE"/>
          </a:p>
        </p:txBody>
      </p:sp>
    </p:spTree>
    <p:extLst>
      <p:ext uri="{BB962C8B-B14F-4D97-AF65-F5344CB8AC3E}">
        <p14:creationId xmlns:p14="http://schemas.microsoft.com/office/powerpoint/2010/main" val="3058557710"/>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en-US" sz="2400" dirty="0">
                <a:solidFill>
                  <a:schemeClr val="bg1"/>
                </a:solidFill>
                <a:cs typeface="Arial" pitchFamily="34" charset="0"/>
              </a:rPr>
              <a:t>Diagnosis of acute PE</a:t>
            </a:r>
          </a:p>
        </p:txBody>
      </p:sp>
      <p:sp>
        <p:nvSpPr>
          <p:cNvPr id="14" name="ZoneTexte 2"/>
          <p:cNvSpPr txBox="1">
            <a:spLocks noChangeArrowheads="1"/>
          </p:cNvSpPr>
          <p:nvPr/>
        </p:nvSpPr>
        <p:spPr bwMode="auto">
          <a:xfrm>
            <a:off x="2339752" y="771550"/>
            <a:ext cx="4320480" cy="523220"/>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buFont typeface="Wingdings 3" charset="0"/>
              <a:buNone/>
            </a:pPr>
            <a:r>
              <a:rPr lang="en-AU" sz="1400" dirty="0">
                <a:solidFill>
                  <a:srgbClr val="000000"/>
                </a:solidFill>
                <a:latin typeface="Arial"/>
                <a:cs typeface="Arial"/>
              </a:rPr>
              <a:t>2 non-invasive imaging modalities</a:t>
            </a:r>
          </a:p>
          <a:p>
            <a:pPr algn="ctr" eaLnBrk="1" hangingPunct="1">
              <a:buFont typeface="Wingdings 3" charset="0"/>
              <a:buNone/>
            </a:pPr>
            <a:r>
              <a:rPr lang="en-AU" sz="1400" dirty="0">
                <a:solidFill>
                  <a:srgbClr val="000000"/>
                </a:solidFill>
                <a:latin typeface="Arial"/>
                <a:cs typeface="Arial"/>
              </a:rPr>
              <a:t>validated for PE diagnosis</a:t>
            </a:r>
          </a:p>
        </p:txBody>
      </p:sp>
      <p:sp>
        <p:nvSpPr>
          <p:cNvPr id="6" name="ZoneTexte 2"/>
          <p:cNvSpPr txBox="1">
            <a:spLocks noChangeArrowheads="1"/>
          </p:cNvSpPr>
          <p:nvPr/>
        </p:nvSpPr>
        <p:spPr bwMode="auto">
          <a:xfrm>
            <a:off x="539552" y="1563638"/>
            <a:ext cx="3816424" cy="954107"/>
          </a:xfrm>
          <a:prstGeom prst="rect">
            <a:avLst/>
          </a:prstGeom>
          <a:noFill/>
          <a:ln>
            <a:solidFill>
              <a:srgbClr val="FF000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AU" sz="1400" b="1" dirty="0">
                <a:solidFill>
                  <a:srgbClr val="FF0000"/>
                </a:solidFill>
                <a:latin typeface="Arial"/>
                <a:cs typeface="Arial"/>
              </a:rPr>
              <a:t>Ventilation/perfusion scintigraphy</a:t>
            </a:r>
            <a:endParaRPr lang="en-AU" sz="1400" dirty="0">
              <a:solidFill>
                <a:srgbClr val="000000"/>
              </a:solidFill>
              <a:latin typeface="Arial"/>
              <a:cs typeface="Arial"/>
            </a:endParaRPr>
          </a:p>
          <a:p>
            <a:pPr algn="ctr" eaLnBrk="1" hangingPunct="1"/>
            <a:endParaRPr lang="en-AU" sz="1400" dirty="0">
              <a:solidFill>
                <a:srgbClr val="000000"/>
              </a:solidFill>
              <a:latin typeface="Arial"/>
              <a:cs typeface="Arial"/>
            </a:endParaRPr>
          </a:p>
          <a:p>
            <a:pPr algn="ctr" eaLnBrk="1" hangingPunct="1"/>
            <a:r>
              <a:rPr lang="en-AU" sz="1400" dirty="0">
                <a:solidFill>
                  <a:srgbClr val="000000"/>
                </a:solidFill>
                <a:latin typeface="Arial"/>
                <a:cs typeface="Arial"/>
              </a:rPr>
              <a:t>Functional consequences of the clot on lung perfusion</a:t>
            </a:r>
          </a:p>
        </p:txBody>
      </p:sp>
      <p:sp>
        <p:nvSpPr>
          <p:cNvPr id="7" name="ZoneTexte 2"/>
          <p:cNvSpPr txBox="1">
            <a:spLocks noChangeArrowheads="1"/>
          </p:cNvSpPr>
          <p:nvPr/>
        </p:nvSpPr>
        <p:spPr bwMode="auto">
          <a:xfrm>
            <a:off x="5436096" y="1563638"/>
            <a:ext cx="2952328" cy="984885"/>
          </a:xfrm>
          <a:prstGeom prst="rect">
            <a:avLst/>
          </a:prstGeom>
          <a:noFill/>
          <a:ln>
            <a:solidFill>
              <a:srgbClr val="FF000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AU" sz="1400" b="1" dirty="0">
                <a:solidFill>
                  <a:srgbClr val="FF0000"/>
                </a:solidFill>
                <a:latin typeface="Arial"/>
                <a:cs typeface="Arial"/>
              </a:rPr>
              <a:t>CT Pulmonary Angiography</a:t>
            </a:r>
            <a:endParaRPr lang="en-AU" sz="1400" dirty="0">
              <a:solidFill>
                <a:srgbClr val="000000"/>
              </a:solidFill>
              <a:latin typeface="Arial"/>
              <a:cs typeface="Arial"/>
            </a:endParaRPr>
          </a:p>
          <a:p>
            <a:pPr algn="ctr" eaLnBrk="1" hangingPunct="1"/>
            <a:endParaRPr lang="en-AU" sz="1400" dirty="0">
              <a:solidFill>
                <a:srgbClr val="000000"/>
              </a:solidFill>
              <a:latin typeface="Arial"/>
              <a:cs typeface="Arial"/>
            </a:endParaRPr>
          </a:p>
          <a:p>
            <a:pPr algn="ctr" eaLnBrk="1" hangingPunct="1"/>
            <a:r>
              <a:rPr lang="en-AU" sz="1400" dirty="0">
                <a:solidFill>
                  <a:srgbClr val="000000"/>
                </a:solidFill>
                <a:latin typeface="Arial"/>
                <a:cs typeface="Arial"/>
              </a:rPr>
              <a:t>Direct visualization of the clot</a:t>
            </a:r>
            <a:endParaRPr lang="en-AU" sz="1600" dirty="0">
              <a:solidFill>
                <a:srgbClr val="000000"/>
              </a:solidFill>
              <a:latin typeface="Arial"/>
              <a:cs typeface="Arial"/>
            </a:endParaRPr>
          </a:p>
          <a:p>
            <a:pPr algn="ctr" eaLnBrk="1" hangingPunct="1"/>
            <a:endParaRPr lang="en-AU" sz="1600" dirty="0">
              <a:solidFill>
                <a:srgbClr val="000000"/>
              </a:solidFill>
              <a:latin typeface="Arial"/>
              <a:cs typeface="Arial"/>
            </a:endParaRPr>
          </a:p>
        </p:txBody>
      </p:sp>
      <p:cxnSp>
        <p:nvCxnSpPr>
          <p:cNvPr id="11" name="Straight Arrow Connector 57"/>
          <p:cNvCxnSpPr>
            <a:stCxn id="14" idx="2"/>
            <a:endCxn id="6" idx="0"/>
          </p:cNvCxnSpPr>
          <p:nvPr/>
        </p:nvCxnSpPr>
        <p:spPr>
          <a:xfrm flipH="1">
            <a:off x="2447764" y="1294770"/>
            <a:ext cx="2052228" cy="268868"/>
          </a:xfrm>
          <a:prstGeom prst="straightConnector1">
            <a:avLst/>
          </a:prstGeom>
          <a:ln cap="flat">
            <a:solidFill>
              <a:schemeClr val="tx1"/>
            </a:solidFill>
            <a:round/>
            <a:tailEnd type="triangle"/>
          </a:ln>
          <a:effectLst>
            <a:outerShdw dist="12700" dir="5400000" sx="0" sy="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3" name="Straight Arrow Connector 57"/>
          <p:cNvCxnSpPr>
            <a:stCxn id="14" idx="2"/>
            <a:endCxn id="7" idx="0"/>
          </p:cNvCxnSpPr>
          <p:nvPr/>
        </p:nvCxnSpPr>
        <p:spPr>
          <a:xfrm>
            <a:off x="4499992" y="1294770"/>
            <a:ext cx="2412268" cy="268868"/>
          </a:xfrm>
          <a:prstGeom prst="straightConnector1">
            <a:avLst/>
          </a:prstGeom>
          <a:ln cap="flat">
            <a:solidFill>
              <a:schemeClr val="tx1"/>
            </a:solidFill>
            <a:round/>
            <a:tailEnd type="triangle"/>
          </a:ln>
          <a:effectLst>
            <a:outerShdw dist="12700" dir="5400000" sx="0" sy="0" algn="tl" rotWithShape="0">
              <a:srgbClr val="000000"/>
            </a:outerShdw>
          </a:effectLst>
        </p:spPr>
        <p:style>
          <a:lnRef idx="2">
            <a:schemeClr val="accent1"/>
          </a:lnRef>
          <a:fillRef idx="0">
            <a:schemeClr val="accent1"/>
          </a:fillRef>
          <a:effectRef idx="1">
            <a:schemeClr val="accent1"/>
          </a:effectRef>
          <a:fontRef idx="minor">
            <a:schemeClr val="tx1"/>
          </a:fontRef>
        </p:style>
      </p:cxnSp>
      <p:pic>
        <p:nvPicPr>
          <p:cNvPr id="18" name="Picture 2"/>
          <p:cNvPicPr>
            <a:picLocks noChangeAspect="1" noChangeArrowheads="1"/>
          </p:cNvPicPr>
          <p:nvPr/>
        </p:nvPicPr>
        <p:blipFill>
          <a:blip r:embed="rId3" cstate="print"/>
          <a:srcRect/>
          <a:stretch>
            <a:fillRect/>
          </a:stretch>
        </p:blipFill>
        <p:spPr bwMode="auto">
          <a:xfrm>
            <a:off x="5724128" y="2571750"/>
            <a:ext cx="2420527" cy="2520000"/>
          </a:xfrm>
          <a:prstGeom prst="rect">
            <a:avLst/>
          </a:prstGeom>
          <a:noFill/>
          <a:ln w="9525">
            <a:noFill/>
            <a:miter lim="800000"/>
            <a:headEnd/>
            <a:tailEnd/>
          </a:ln>
          <a:effectLst/>
        </p:spPr>
      </p:pic>
      <p:pic>
        <p:nvPicPr>
          <p:cNvPr id="19" name="Picture 3"/>
          <p:cNvPicPr>
            <a:picLocks noChangeAspect="1" noChangeArrowheads="1"/>
          </p:cNvPicPr>
          <p:nvPr/>
        </p:nvPicPr>
        <p:blipFill>
          <a:blip r:embed="rId4" cstate="print"/>
          <a:srcRect/>
          <a:stretch>
            <a:fillRect/>
          </a:stretch>
        </p:blipFill>
        <p:spPr bwMode="auto">
          <a:xfrm>
            <a:off x="107499" y="2571750"/>
            <a:ext cx="4750822" cy="2520000"/>
          </a:xfrm>
          <a:prstGeom prst="rect">
            <a:avLst/>
          </a:prstGeom>
          <a:noFill/>
          <a:ln w="9525">
            <a:noFill/>
            <a:miter lim="800000"/>
            <a:headEnd/>
            <a:tailEnd/>
          </a:ln>
          <a:effectLst/>
        </p:spPr>
      </p:pic>
      <p:sp>
        <p:nvSpPr>
          <p:cNvPr id="12" name="Espace réservé du numéro de diapositive 11"/>
          <p:cNvSpPr>
            <a:spLocks noGrp="1"/>
          </p:cNvSpPr>
          <p:nvPr>
            <p:ph type="sldNum" sz="quarter" idx="12"/>
          </p:nvPr>
        </p:nvSpPr>
        <p:spPr/>
        <p:txBody>
          <a:bodyPr/>
          <a:lstStyle/>
          <a:p>
            <a:fld id="{A3A688DE-845D-4DD4-B031-0F479F0931BE}" type="slidenum">
              <a:rPr lang="fr-BE" smtClean="0"/>
              <a:pPr/>
              <a:t>3</a:t>
            </a:fld>
            <a:endParaRPr lang="fr-BE"/>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ChangeArrowheads="1"/>
          </p:cNvSpPr>
          <p:nvPr/>
        </p:nvSpPr>
        <p:spPr bwMode="auto">
          <a:xfrm>
            <a:off x="7775848" y="4803998"/>
            <a:ext cx="1260648" cy="276999"/>
          </a:xfrm>
          <a:prstGeom prst="rect">
            <a:avLst/>
          </a:prstGeom>
          <a:noFill/>
          <a:ln w="9525">
            <a:noFill/>
            <a:miter lim="800000"/>
            <a:headEnd/>
            <a:tailEnd/>
          </a:ln>
        </p:spPr>
        <p:txBody>
          <a:bodyPr wrap="square">
            <a:spAutoFit/>
          </a:bodyPr>
          <a:lstStyle/>
          <a:p>
            <a:r>
              <a:rPr lang="en-US" sz="1200" dirty="0">
                <a:ea typeface="ＭＳ Ｐゴシック" charset="0"/>
              </a:rPr>
              <a:t>NCT02983760</a:t>
            </a:r>
            <a:endParaRPr lang="en-AU" sz="1200" i="1" dirty="0">
              <a:latin typeface="Arial Narrow" pitchFamily="34" charset="0"/>
            </a:endParaRPr>
          </a:p>
        </p:txBody>
      </p:sp>
      <p:sp>
        <p:nvSpPr>
          <p:cNvPr id="15"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en-US" sz="2400" dirty="0">
                <a:solidFill>
                  <a:schemeClr val="bg1"/>
                </a:solidFill>
                <a:ea typeface="+mj-ea"/>
                <a:cs typeface="Arial" pitchFamily="34" charset="0"/>
              </a:rPr>
              <a:t>V/Q SPECT/CT</a:t>
            </a:r>
            <a:endParaRPr lang="fr-FR" sz="2400" dirty="0">
              <a:solidFill>
                <a:schemeClr val="bg1"/>
              </a:solidFill>
              <a:ea typeface="+mj-ea"/>
              <a:cs typeface="Arial" pitchFamily="34" charset="0"/>
            </a:endParaRPr>
          </a:p>
        </p:txBody>
      </p:sp>
      <p:sp>
        <p:nvSpPr>
          <p:cNvPr id="11" name="ZoneTexte 7"/>
          <p:cNvSpPr txBox="1">
            <a:spLocks noChangeArrowheads="1"/>
          </p:cNvSpPr>
          <p:nvPr/>
        </p:nvSpPr>
        <p:spPr bwMode="auto">
          <a:xfrm>
            <a:off x="3794512" y="987574"/>
            <a:ext cx="1723550" cy="646331"/>
          </a:xfrm>
          <a:prstGeom prst="rect">
            <a:avLst/>
          </a:prstGeom>
          <a:noFill/>
          <a:ln w="9525">
            <a:solidFill>
              <a:schemeClr val="tx1"/>
            </a:solidFill>
            <a:miter lim="800000"/>
            <a:headEnd/>
            <a:tailEnd/>
          </a:ln>
        </p:spPr>
        <p:txBody>
          <a:bodyPr wrap="none">
            <a:spAutoFit/>
          </a:bodyPr>
          <a:lstStyle/>
          <a:p>
            <a:pPr algn="ctr"/>
            <a:r>
              <a:rPr lang="fr-FR" dirty="0"/>
              <a:t>PE suspicion</a:t>
            </a:r>
          </a:p>
          <a:p>
            <a:pPr algn="ctr"/>
            <a:r>
              <a:rPr lang="fr-FR" altLang="ja-JP" dirty="0"/>
              <a:t>Randomisation</a:t>
            </a:r>
          </a:p>
        </p:txBody>
      </p:sp>
      <p:sp>
        <p:nvSpPr>
          <p:cNvPr id="13" name="ZoneTexte 12"/>
          <p:cNvSpPr txBox="1">
            <a:spLocks noChangeArrowheads="1"/>
          </p:cNvSpPr>
          <p:nvPr/>
        </p:nvSpPr>
        <p:spPr bwMode="auto">
          <a:xfrm>
            <a:off x="390047" y="2475389"/>
            <a:ext cx="2453761" cy="954107"/>
          </a:xfrm>
          <a:prstGeom prst="rect">
            <a:avLst/>
          </a:prstGeom>
          <a:noFill/>
          <a:ln w="9525">
            <a:solidFill>
              <a:srgbClr val="FF0000"/>
            </a:solidFill>
            <a:miter lim="800000"/>
            <a:headEnd/>
            <a:tailEnd/>
          </a:ln>
        </p:spPr>
        <p:txBody>
          <a:bodyPr wrap="square">
            <a:spAutoFit/>
          </a:bodyPr>
          <a:lstStyle/>
          <a:p>
            <a:pPr algn="ctr" eaLnBrk="1" hangingPunct="1">
              <a:spcBef>
                <a:spcPct val="50000"/>
              </a:spcBef>
            </a:pPr>
            <a:r>
              <a:rPr lang="en-US" sz="1600" dirty="0">
                <a:latin typeface="Arial" charset="0"/>
              </a:rPr>
              <a:t>Diagnostic strategy based on </a:t>
            </a:r>
          </a:p>
          <a:p>
            <a:pPr algn="ctr" eaLnBrk="1" hangingPunct="1">
              <a:spcBef>
                <a:spcPct val="50000"/>
              </a:spcBef>
            </a:pPr>
            <a:r>
              <a:rPr lang="en-US" sz="1600" b="1" dirty="0">
                <a:solidFill>
                  <a:srgbClr val="FF0000"/>
                </a:solidFill>
                <a:latin typeface="Arial" charset="0"/>
              </a:rPr>
              <a:t>V/Q SPECT</a:t>
            </a:r>
            <a:endParaRPr lang="fr-FR" i="1" dirty="0"/>
          </a:p>
        </p:txBody>
      </p:sp>
      <p:cxnSp>
        <p:nvCxnSpPr>
          <p:cNvPr id="14" name="Connecteur en angle 13"/>
          <p:cNvCxnSpPr>
            <a:cxnSpLocks noChangeShapeType="1"/>
            <a:stCxn id="11" idx="2"/>
            <a:endCxn id="22" idx="0"/>
          </p:cNvCxnSpPr>
          <p:nvPr/>
        </p:nvCxnSpPr>
        <p:spPr bwMode="auto">
          <a:xfrm rot="16200000" flipH="1">
            <a:off x="5756345" y="533847"/>
            <a:ext cx="847834" cy="3047950"/>
          </a:xfrm>
          <a:prstGeom prst="bentConnector3">
            <a:avLst>
              <a:gd name="adj1" fmla="val 50000"/>
            </a:avLst>
          </a:prstGeom>
          <a:noFill/>
          <a:ln w="19050" cmpd="sng">
            <a:solidFill>
              <a:schemeClr val="tx1"/>
            </a:solidFill>
            <a:miter lim="800000"/>
            <a:headEnd/>
            <a:tailEnd type="arrow" w="med" len="med"/>
          </a:ln>
          <a:effectLst>
            <a:outerShdw dist="20000" sx="1000" sy="1000" rotWithShape="0">
              <a:srgbClr val="000000"/>
            </a:outerShdw>
          </a:effectLst>
          <a:extLst>
            <a:ext uri="{909E8E84-426E-40dd-AFC4-6F175D3DCCD1}">
              <a14:hiddenFill xmlns="" xmlns:a14="http://schemas.microsoft.com/office/drawing/2010/main">
                <a:noFill/>
              </a14:hiddenFill>
            </a:ext>
          </a:extLst>
        </p:spPr>
      </p:cxnSp>
      <p:cxnSp>
        <p:nvCxnSpPr>
          <p:cNvPr id="16" name="Connecteur en angle 15"/>
          <p:cNvCxnSpPr>
            <a:cxnSpLocks noChangeShapeType="1"/>
            <a:stCxn id="11" idx="2"/>
            <a:endCxn id="13" idx="0"/>
          </p:cNvCxnSpPr>
          <p:nvPr/>
        </p:nvCxnSpPr>
        <p:spPr bwMode="auto">
          <a:xfrm rot="5400000">
            <a:off x="2715866" y="534968"/>
            <a:ext cx="841484" cy="3039359"/>
          </a:xfrm>
          <a:prstGeom prst="bentConnector3">
            <a:avLst>
              <a:gd name="adj1" fmla="val 50000"/>
            </a:avLst>
          </a:prstGeom>
          <a:noFill/>
          <a:ln w="19050" cmpd="sng">
            <a:solidFill>
              <a:schemeClr val="tx1"/>
            </a:solidFill>
            <a:miter lim="800000"/>
            <a:headEnd/>
            <a:tailEnd type="arrow" w="med" len="med"/>
          </a:ln>
          <a:effectLst>
            <a:outerShdw dist="20000" sx="1000" sy="1000" rotWithShape="0">
              <a:srgbClr val="000000"/>
            </a:outerShdw>
          </a:effectLst>
          <a:extLst>
            <a:ext uri="{909E8E84-426E-40dd-AFC4-6F175D3DCCD1}">
              <a14:hiddenFill xmlns="" xmlns:a14="http://schemas.microsoft.com/office/drawing/2010/main">
                <a:noFill/>
              </a14:hiddenFill>
            </a:ext>
          </a:extLst>
        </p:spPr>
      </p:cxnSp>
      <p:sp>
        <p:nvSpPr>
          <p:cNvPr id="17" name="ZoneTexte 12"/>
          <p:cNvSpPr txBox="1">
            <a:spLocks noChangeArrowheads="1"/>
          </p:cNvSpPr>
          <p:nvPr/>
        </p:nvSpPr>
        <p:spPr bwMode="auto">
          <a:xfrm>
            <a:off x="3468043" y="2481739"/>
            <a:ext cx="2376487" cy="954107"/>
          </a:xfrm>
          <a:prstGeom prst="rect">
            <a:avLst/>
          </a:prstGeom>
          <a:noFill/>
          <a:ln w="9525">
            <a:solidFill>
              <a:srgbClr val="0003B1"/>
            </a:solidFill>
            <a:miter lim="800000"/>
            <a:headEnd/>
            <a:tailEnd/>
          </a:ln>
        </p:spPr>
        <p:txBody>
          <a:bodyPr>
            <a:spAutoFit/>
          </a:bodyPr>
          <a:lstStyle/>
          <a:p>
            <a:pPr algn="ctr" eaLnBrk="1" hangingPunct="1">
              <a:spcBef>
                <a:spcPct val="50000"/>
              </a:spcBef>
            </a:pPr>
            <a:r>
              <a:rPr lang="en-US" sz="1600" dirty="0">
                <a:latin typeface="Arial" charset="0"/>
              </a:rPr>
              <a:t>Diagnostic strategy based on </a:t>
            </a:r>
          </a:p>
          <a:p>
            <a:pPr algn="ctr" eaLnBrk="1" hangingPunct="1">
              <a:spcBef>
                <a:spcPct val="50000"/>
              </a:spcBef>
            </a:pPr>
            <a:r>
              <a:rPr lang="en-US" sz="1600" b="1" dirty="0">
                <a:solidFill>
                  <a:srgbClr val="0003B1"/>
                </a:solidFill>
                <a:latin typeface="Arial" charset="0"/>
              </a:rPr>
              <a:t>CTPA</a:t>
            </a:r>
            <a:endParaRPr lang="fr-FR" sz="1600" i="1" dirty="0">
              <a:solidFill>
                <a:srgbClr val="0003B1"/>
              </a:solidFill>
            </a:endParaRPr>
          </a:p>
        </p:txBody>
      </p:sp>
      <p:cxnSp>
        <p:nvCxnSpPr>
          <p:cNvPr id="18" name="Connecteur droit avec flèche 17"/>
          <p:cNvCxnSpPr>
            <a:cxnSpLocks noChangeShapeType="1"/>
            <a:stCxn id="11" idx="2"/>
            <a:endCxn id="17" idx="0"/>
          </p:cNvCxnSpPr>
          <p:nvPr/>
        </p:nvCxnSpPr>
        <p:spPr bwMode="auto">
          <a:xfrm>
            <a:off x="4656287" y="1633905"/>
            <a:ext cx="0" cy="847834"/>
          </a:xfrm>
          <a:prstGeom prst="straightConnector1">
            <a:avLst/>
          </a:prstGeom>
          <a:noFill/>
          <a:ln w="19050" cmpd="sng">
            <a:solidFill>
              <a:schemeClr val="tx1"/>
            </a:solidFill>
            <a:round/>
            <a:headEnd/>
            <a:tailEnd type="arrow" w="med" len="med"/>
          </a:ln>
          <a:effectLst>
            <a:outerShdw dist="20000" sx="1000" sy="1000" rotWithShape="0">
              <a:srgbClr val="000000"/>
            </a:outerShdw>
          </a:effectLst>
          <a:extLst>
            <a:ext uri="{909E8E84-426E-40dd-AFC4-6F175D3DCCD1}">
              <a14:hiddenFill xmlns="" xmlns:a14="http://schemas.microsoft.com/office/drawing/2010/main">
                <a:noFill/>
              </a14:hiddenFill>
            </a:ext>
          </a:extLst>
        </p:spPr>
      </p:cxnSp>
      <p:sp>
        <p:nvSpPr>
          <p:cNvPr id="19" name="Rectangle 18"/>
          <p:cNvSpPr/>
          <p:nvPr/>
        </p:nvSpPr>
        <p:spPr>
          <a:xfrm>
            <a:off x="395536" y="3723878"/>
            <a:ext cx="5184576" cy="1338828"/>
          </a:xfrm>
          <a:prstGeom prst="rect">
            <a:avLst/>
          </a:prstGeom>
        </p:spPr>
        <p:txBody>
          <a:bodyPr wrap="square">
            <a:spAutoFit/>
          </a:bodyPr>
          <a:lstStyle/>
          <a:p>
            <a:pPr>
              <a:lnSpc>
                <a:spcPct val="150000"/>
              </a:lnSpc>
            </a:pPr>
            <a:r>
              <a:rPr lang="fr-FR" altLang="fr-FR" b="1" dirty="0" err="1"/>
              <a:t>Outcomes</a:t>
            </a:r>
            <a:r>
              <a:rPr lang="fr-FR" altLang="fr-FR" b="1" dirty="0"/>
              <a:t>:</a:t>
            </a:r>
          </a:p>
          <a:p>
            <a:pPr lvl="1">
              <a:lnSpc>
                <a:spcPct val="150000"/>
              </a:lnSpc>
            </a:pPr>
            <a:r>
              <a:rPr lang="fr-FR" altLang="fr-FR" dirty="0"/>
              <a:t>Diagnostic </a:t>
            </a:r>
            <a:r>
              <a:rPr lang="fr-FR" altLang="fr-FR" dirty="0" err="1"/>
              <a:t>safety</a:t>
            </a:r>
            <a:r>
              <a:rPr lang="fr-FR" altLang="fr-FR" dirty="0"/>
              <a:t> (3-</a:t>
            </a:r>
            <a:r>
              <a:rPr lang="fr-FR" altLang="fr-FR" dirty="0" err="1"/>
              <a:t>month</a:t>
            </a:r>
            <a:r>
              <a:rPr lang="fr-FR" altLang="fr-FR" dirty="0"/>
              <a:t> </a:t>
            </a:r>
            <a:r>
              <a:rPr lang="fr-FR" altLang="fr-FR" dirty="0" err="1"/>
              <a:t>risk</a:t>
            </a:r>
            <a:r>
              <a:rPr lang="fr-FR" altLang="fr-FR" dirty="0"/>
              <a:t> of VTE)</a:t>
            </a:r>
          </a:p>
          <a:p>
            <a:pPr lvl="1">
              <a:lnSpc>
                <a:spcPct val="150000"/>
              </a:lnSpc>
            </a:pPr>
            <a:r>
              <a:rPr lang="fr-FR" altLang="fr-FR" dirty="0"/>
              <a:t>Proportion of </a:t>
            </a:r>
            <a:r>
              <a:rPr lang="fr-FR" altLang="fr-FR" dirty="0" err="1"/>
              <a:t>confirmed</a:t>
            </a:r>
            <a:r>
              <a:rPr lang="fr-FR" altLang="fr-FR" dirty="0"/>
              <a:t> PE (?overdiagnosis)</a:t>
            </a:r>
          </a:p>
        </p:txBody>
      </p:sp>
      <p:sp>
        <p:nvSpPr>
          <p:cNvPr id="22" name="ZoneTexte 12"/>
          <p:cNvSpPr txBox="1">
            <a:spLocks noChangeArrowheads="1"/>
          </p:cNvSpPr>
          <p:nvPr/>
        </p:nvSpPr>
        <p:spPr bwMode="auto">
          <a:xfrm>
            <a:off x="6515993" y="2481739"/>
            <a:ext cx="2376487" cy="954107"/>
          </a:xfrm>
          <a:prstGeom prst="rect">
            <a:avLst/>
          </a:prstGeom>
          <a:noFill/>
          <a:ln w="9525">
            <a:solidFill>
              <a:srgbClr val="0003B1"/>
            </a:solidFill>
            <a:miter lim="800000"/>
            <a:headEnd/>
            <a:tailEnd/>
          </a:ln>
        </p:spPr>
        <p:txBody>
          <a:bodyPr>
            <a:spAutoFit/>
          </a:bodyPr>
          <a:lstStyle/>
          <a:p>
            <a:pPr algn="ctr" eaLnBrk="1" hangingPunct="1">
              <a:spcBef>
                <a:spcPct val="50000"/>
              </a:spcBef>
            </a:pPr>
            <a:r>
              <a:rPr lang="en-US" sz="1600" dirty="0">
                <a:latin typeface="Arial" charset="0"/>
              </a:rPr>
              <a:t>Diagnostic strategy based on </a:t>
            </a:r>
          </a:p>
          <a:p>
            <a:pPr algn="ctr" eaLnBrk="1" hangingPunct="1">
              <a:spcBef>
                <a:spcPct val="50000"/>
              </a:spcBef>
            </a:pPr>
            <a:r>
              <a:rPr lang="en-US" sz="1600" b="1" dirty="0">
                <a:solidFill>
                  <a:srgbClr val="0003B1"/>
                </a:solidFill>
                <a:latin typeface="Arial" charset="0"/>
              </a:rPr>
              <a:t>V/Q Planar scan</a:t>
            </a:r>
            <a:endParaRPr lang="fr-FR" sz="1600" i="1" dirty="0">
              <a:solidFill>
                <a:srgbClr val="0003B1"/>
              </a:solidFill>
            </a:endParaRPr>
          </a:p>
        </p:txBody>
      </p:sp>
      <p:sp>
        <p:nvSpPr>
          <p:cNvPr id="12" name="Rectangle 11"/>
          <p:cNvSpPr/>
          <p:nvPr/>
        </p:nvSpPr>
        <p:spPr>
          <a:xfrm>
            <a:off x="467544" y="771550"/>
            <a:ext cx="1656184" cy="507831"/>
          </a:xfrm>
          <a:prstGeom prst="rect">
            <a:avLst/>
          </a:prstGeom>
        </p:spPr>
        <p:txBody>
          <a:bodyPr wrap="square">
            <a:spAutoFit/>
          </a:bodyPr>
          <a:lstStyle/>
          <a:p>
            <a:pPr>
              <a:lnSpc>
                <a:spcPct val="150000"/>
              </a:lnSpc>
            </a:pPr>
            <a:r>
              <a:rPr lang="fr-FR" altLang="fr-FR" b="1" dirty="0" err="1"/>
              <a:t>Ongoing</a:t>
            </a:r>
            <a:r>
              <a:rPr lang="fr-FR" altLang="fr-FR" b="1" dirty="0"/>
              <a:t> RCT</a:t>
            </a:r>
            <a:endParaRPr lang="fr-FR" altLang="fr-FR" dirty="0"/>
          </a:p>
        </p:txBody>
      </p:sp>
      <p:sp>
        <p:nvSpPr>
          <p:cNvPr id="20" name="Espace réservé du numéro de diapositive 19"/>
          <p:cNvSpPr>
            <a:spLocks noGrp="1"/>
          </p:cNvSpPr>
          <p:nvPr>
            <p:ph type="sldNum" sz="quarter" idx="12"/>
          </p:nvPr>
        </p:nvSpPr>
        <p:spPr/>
        <p:txBody>
          <a:bodyPr/>
          <a:lstStyle/>
          <a:p>
            <a:fld id="{A3A688DE-845D-4DD4-B031-0F479F0931BE}" type="slidenum">
              <a:rPr lang="fr-BE" smtClean="0"/>
              <a:pPr/>
              <a:t>30</a:t>
            </a:fld>
            <a:endParaRPr lang="fr-BE"/>
          </a:p>
        </p:txBody>
      </p:sp>
    </p:spTree>
    <p:extLst>
      <p:ext uri="{BB962C8B-B14F-4D97-AF65-F5344CB8AC3E}">
        <p14:creationId xmlns:p14="http://schemas.microsoft.com/office/powerpoint/2010/main" val="3058557710"/>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en-US" sz="2400" dirty="0">
                <a:solidFill>
                  <a:schemeClr val="bg1"/>
                </a:solidFill>
                <a:ea typeface="+mj-ea"/>
                <a:cs typeface="Arial" pitchFamily="34" charset="0"/>
              </a:rPr>
              <a:t>V/Q SPECT/CT</a:t>
            </a:r>
            <a:endParaRPr lang="fr-FR" sz="2400" dirty="0">
              <a:solidFill>
                <a:schemeClr val="bg1"/>
              </a:solidFill>
              <a:ea typeface="+mj-ea"/>
              <a:cs typeface="Arial" pitchFamily="34" charset="0"/>
            </a:endParaRPr>
          </a:p>
        </p:txBody>
      </p:sp>
      <p:sp>
        <p:nvSpPr>
          <p:cNvPr id="9" name="ZoneTexte 2"/>
          <p:cNvSpPr txBox="1">
            <a:spLocks noChangeArrowheads="1"/>
          </p:cNvSpPr>
          <p:nvPr/>
        </p:nvSpPr>
        <p:spPr bwMode="auto">
          <a:xfrm>
            <a:off x="4644008" y="1059582"/>
            <a:ext cx="3888432" cy="1815882"/>
          </a:xfrm>
          <a:prstGeom prst="rect">
            <a:avLst/>
          </a:prstGeom>
          <a:noFill/>
          <a:ln>
            <a:solidFill>
              <a:srgbClr val="FF000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buFont typeface="Wingdings 3" charset="0"/>
              <a:buNone/>
            </a:pPr>
            <a:r>
              <a:rPr lang="en-AU" sz="1600" b="1" dirty="0">
                <a:solidFill>
                  <a:srgbClr val="FF0000"/>
                </a:solidFill>
                <a:latin typeface="Arial"/>
                <a:cs typeface="Arial"/>
              </a:rPr>
              <a:t>Limitations</a:t>
            </a:r>
          </a:p>
          <a:p>
            <a:pPr eaLnBrk="1" hangingPunct="1"/>
            <a:endParaRPr lang="fr-FR" sz="1600" dirty="0">
              <a:latin typeface="Arial"/>
              <a:cs typeface="Arial"/>
            </a:endParaRPr>
          </a:p>
          <a:p>
            <a:pPr eaLnBrk="1" hangingPunct="1">
              <a:buFontTx/>
              <a:buChar char="-"/>
            </a:pPr>
            <a:r>
              <a:rPr lang="fr-FR" sz="1600" dirty="0">
                <a:latin typeface="Arial"/>
                <a:cs typeface="Arial"/>
              </a:rPr>
              <a:t> </a:t>
            </a:r>
            <a:r>
              <a:rPr lang="fr-FR" sz="1600" dirty="0" err="1">
                <a:latin typeface="Arial"/>
                <a:cs typeface="Arial"/>
              </a:rPr>
              <a:t>Availability</a:t>
            </a:r>
            <a:endParaRPr lang="fr-FR" sz="1600" dirty="0">
              <a:latin typeface="Arial"/>
              <a:cs typeface="Arial"/>
            </a:endParaRPr>
          </a:p>
          <a:p>
            <a:pPr eaLnBrk="1" hangingPunct="1"/>
            <a:endParaRPr lang="fr-FR" sz="1600" dirty="0">
              <a:latin typeface="Arial"/>
              <a:cs typeface="Arial"/>
            </a:endParaRPr>
          </a:p>
          <a:p>
            <a:pPr eaLnBrk="1" hangingPunct="1">
              <a:buFontTx/>
              <a:buChar char="-"/>
            </a:pPr>
            <a:r>
              <a:rPr lang="fr-FR" sz="1600" dirty="0">
                <a:latin typeface="Arial"/>
                <a:cs typeface="Arial"/>
              </a:rPr>
              <a:t> Not </a:t>
            </a:r>
            <a:r>
              <a:rPr lang="fr-FR" sz="1600" dirty="0" err="1">
                <a:latin typeface="Arial"/>
                <a:cs typeface="Arial"/>
              </a:rPr>
              <a:t>validated</a:t>
            </a:r>
            <a:r>
              <a:rPr lang="fr-FR" sz="1600" dirty="0">
                <a:latin typeface="Arial"/>
                <a:cs typeface="Arial"/>
              </a:rPr>
              <a:t> in management </a:t>
            </a:r>
            <a:r>
              <a:rPr lang="fr-FR" sz="1600" dirty="0" err="1">
                <a:latin typeface="Arial"/>
                <a:cs typeface="Arial"/>
              </a:rPr>
              <a:t>outcome</a:t>
            </a:r>
            <a:r>
              <a:rPr lang="fr-FR" sz="1600" dirty="0">
                <a:latin typeface="Arial"/>
                <a:cs typeface="Arial"/>
              </a:rPr>
              <a:t> </a:t>
            </a:r>
            <a:r>
              <a:rPr lang="fr-FR" sz="1600" dirty="0" err="1">
                <a:latin typeface="Arial"/>
                <a:cs typeface="Arial"/>
              </a:rPr>
              <a:t>study</a:t>
            </a:r>
            <a:endParaRPr lang="fr-FR" sz="1600" dirty="0">
              <a:latin typeface="Arial"/>
              <a:cs typeface="Arial"/>
            </a:endParaRPr>
          </a:p>
          <a:p>
            <a:pPr eaLnBrk="1" hangingPunct="1">
              <a:buFontTx/>
              <a:buChar char="-"/>
            </a:pPr>
            <a:endParaRPr lang="fr-FR" sz="1600" dirty="0">
              <a:latin typeface="Arial"/>
              <a:cs typeface="Arial"/>
            </a:endParaRPr>
          </a:p>
        </p:txBody>
      </p:sp>
      <p:sp>
        <p:nvSpPr>
          <p:cNvPr id="5" name="ZoneTexte 2"/>
          <p:cNvSpPr txBox="1">
            <a:spLocks noChangeArrowheads="1"/>
          </p:cNvSpPr>
          <p:nvPr/>
        </p:nvSpPr>
        <p:spPr bwMode="auto">
          <a:xfrm>
            <a:off x="395536" y="1059582"/>
            <a:ext cx="3456384" cy="4031873"/>
          </a:xfrm>
          <a:prstGeom prst="rect">
            <a:avLst/>
          </a:prstGeom>
          <a:noFill/>
          <a:ln>
            <a:solidFill>
              <a:srgbClr val="0003B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AU" sz="1600" b="1" dirty="0">
                <a:solidFill>
                  <a:srgbClr val="0003B1"/>
                </a:solidFill>
                <a:latin typeface="Arial"/>
                <a:cs typeface="Arial"/>
              </a:rPr>
              <a:t>Strengths</a:t>
            </a:r>
          </a:p>
          <a:p>
            <a:pPr eaLnBrk="1" hangingPunct="1"/>
            <a:endParaRPr lang="en-US" sz="1600" dirty="0">
              <a:solidFill>
                <a:srgbClr val="000000"/>
              </a:solidFill>
              <a:latin typeface="Arial"/>
              <a:cs typeface="Arial"/>
            </a:endParaRPr>
          </a:p>
          <a:p>
            <a:pPr eaLnBrk="1" hangingPunct="1">
              <a:buFontTx/>
              <a:buChar char="-"/>
            </a:pPr>
            <a:r>
              <a:rPr lang="en-US" sz="1600" dirty="0">
                <a:solidFill>
                  <a:srgbClr val="000000"/>
                </a:solidFill>
                <a:latin typeface="Arial"/>
                <a:cs typeface="Arial"/>
              </a:rPr>
              <a:t>  No contraindication (allergy, renal failure)</a:t>
            </a:r>
          </a:p>
          <a:p>
            <a:pPr eaLnBrk="1" hangingPunct="1">
              <a:buFontTx/>
              <a:buChar char="-"/>
            </a:pPr>
            <a:endParaRPr lang="en-US" sz="1600" dirty="0">
              <a:solidFill>
                <a:srgbClr val="000000"/>
              </a:solidFill>
              <a:latin typeface="Arial"/>
              <a:cs typeface="Arial"/>
            </a:endParaRPr>
          </a:p>
          <a:p>
            <a:pPr eaLnBrk="1" hangingPunct="1">
              <a:buFontTx/>
              <a:buChar char="-"/>
            </a:pPr>
            <a:r>
              <a:rPr lang="en-US" sz="1600" dirty="0">
                <a:solidFill>
                  <a:srgbClr val="000000"/>
                </a:solidFill>
                <a:latin typeface="Arial"/>
                <a:cs typeface="Arial"/>
              </a:rPr>
              <a:t> Low radiation dose, especially to the female breast</a:t>
            </a:r>
          </a:p>
          <a:p>
            <a:pPr eaLnBrk="1" hangingPunct="1">
              <a:buFontTx/>
              <a:buChar char="-"/>
            </a:pPr>
            <a:endParaRPr lang="en-US" sz="1600" dirty="0">
              <a:solidFill>
                <a:srgbClr val="000000"/>
              </a:solidFill>
              <a:latin typeface="Arial"/>
              <a:cs typeface="Arial"/>
            </a:endParaRPr>
          </a:p>
          <a:p>
            <a:pPr eaLnBrk="1" hangingPunct="1">
              <a:buFontTx/>
              <a:buChar char="-"/>
            </a:pPr>
            <a:r>
              <a:rPr lang="en-AU" sz="1600" dirty="0">
                <a:solidFill>
                  <a:srgbClr val="000000"/>
                </a:solidFill>
                <a:latin typeface="Arial"/>
                <a:cs typeface="Arial"/>
              </a:rPr>
              <a:t> Alternative diagnosis</a:t>
            </a:r>
          </a:p>
          <a:p>
            <a:pPr eaLnBrk="1" hangingPunct="1">
              <a:buFontTx/>
              <a:buChar char="-"/>
            </a:pPr>
            <a:endParaRPr lang="fr-FR" sz="1600" dirty="0">
              <a:solidFill>
                <a:srgbClr val="000000"/>
              </a:solidFill>
              <a:latin typeface="Arial"/>
              <a:cs typeface="Arial"/>
            </a:endParaRPr>
          </a:p>
          <a:p>
            <a:pPr eaLnBrk="1" hangingPunct="1">
              <a:buFontTx/>
              <a:buChar char="-"/>
            </a:pPr>
            <a:r>
              <a:rPr lang="en-US" sz="1600" dirty="0">
                <a:solidFill>
                  <a:srgbClr val="000000"/>
                </a:solidFill>
                <a:latin typeface="Arial"/>
                <a:cs typeface="Arial"/>
              </a:rPr>
              <a:t> Low rate of inconclusive test</a:t>
            </a:r>
          </a:p>
          <a:p>
            <a:pPr eaLnBrk="1" hangingPunct="1">
              <a:buFontTx/>
              <a:buChar char="-"/>
            </a:pPr>
            <a:endParaRPr lang="en-US" sz="1600" dirty="0">
              <a:solidFill>
                <a:srgbClr val="000000"/>
              </a:solidFill>
              <a:latin typeface="Arial"/>
              <a:cs typeface="Arial"/>
            </a:endParaRPr>
          </a:p>
          <a:p>
            <a:pPr eaLnBrk="1" hangingPunct="1">
              <a:buFontTx/>
              <a:buChar char="-"/>
            </a:pPr>
            <a:r>
              <a:rPr lang="en-US" sz="1600" dirty="0">
                <a:solidFill>
                  <a:srgbClr val="000000"/>
                </a:solidFill>
                <a:latin typeface="Arial"/>
                <a:cs typeface="Arial"/>
              </a:rPr>
              <a:t> Simple diagnostic algorithm?</a:t>
            </a:r>
          </a:p>
          <a:p>
            <a:pPr eaLnBrk="1" hangingPunct="1">
              <a:buFontTx/>
              <a:buChar char="-"/>
            </a:pPr>
            <a:endParaRPr lang="en-US" sz="1600" dirty="0">
              <a:solidFill>
                <a:srgbClr val="000000"/>
              </a:solidFill>
              <a:latin typeface="Arial"/>
              <a:cs typeface="Arial"/>
            </a:endParaRPr>
          </a:p>
          <a:p>
            <a:pPr eaLnBrk="1" hangingPunct="1">
              <a:buFontTx/>
              <a:buChar char="-"/>
            </a:pPr>
            <a:r>
              <a:rPr lang="en-US" sz="1600" dirty="0">
                <a:solidFill>
                  <a:srgbClr val="000000"/>
                </a:solidFill>
                <a:latin typeface="Arial"/>
                <a:cs typeface="Arial"/>
              </a:rPr>
              <a:t> No overdiagnosis?</a:t>
            </a:r>
          </a:p>
          <a:p>
            <a:pPr eaLnBrk="1" hangingPunct="1">
              <a:buFont typeface="Wingdings 3" charset="0"/>
              <a:buNone/>
            </a:pPr>
            <a:endParaRPr lang="en-AU" sz="1600" dirty="0">
              <a:solidFill>
                <a:srgbClr val="000000"/>
              </a:solidFill>
              <a:latin typeface="Arial"/>
              <a:cs typeface="Arial"/>
            </a:endParaRPr>
          </a:p>
        </p:txBody>
      </p:sp>
      <p:sp>
        <p:nvSpPr>
          <p:cNvPr id="6" name="Espace réservé du numéro de diapositive 5"/>
          <p:cNvSpPr>
            <a:spLocks noGrp="1"/>
          </p:cNvSpPr>
          <p:nvPr>
            <p:ph type="sldNum" sz="quarter" idx="12"/>
          </p:nvPr>
        </p:nvSpPr>
        <p:spPr/>
        <p:txBody>
          <a:bodyPr/>
          <a:lstStyle/>
          <a:p>
            <a:fld id="{A3A688DE-845D-4DD4-B031-0F479F0931BE}" type="slidenum">
              <a:rPr lang="fr-BE" smtClean="0"/>
              <a:pPr/>
              <a:t>31</a:t>
            </a:fld>
            <a:endParaRPr lang="fr-BE"/>
          </a:p>
        </p:txBody>
      </p:sp>
    </p:spTree>
    <p:extLst>
      <p:ext uri="{BB962C8B-B14F-4D97-AF65-F5344CB8AC3E}">
        <p14:creationId xmlns:p14="http://schemas.microsoft.com/office/powerpoint/2010/main" val="646953844"/>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en-US" sz="2400" dirty="0">
                <a:solidFill>
                  <a:schemeClr val="bg1"/>
                </a:solidFill>
                <a:ea typeface="+mj-ea"/>
                <a:cs typeface="Arial" pitchFamily="34" charset="0"/>
              </a:rPr>
              <a:t>Pregnancy</a:t>
            </a:r>
          </a:p>
        </p:txBody>
      </p:sp>
      <p:sp>
        <p:nvSpPr>
          <p:cNvPr id="5" name="Espace réservé du numéro de diapositive 4"/>
          <p:cNvSpPr>
            <a:spLocks noGrp="1"/>
          </p:cNvSpPr>
          <p:nvPr>
            <p:ph type="sldNum" sz="quarter" idx="12"/>
          </p:nvPr>
        </p:nvSpPr>
        <p:spPr/>
        <p:txBody>
          <a:bodyPr/>
          <a:lstStyle/>
          <a:p>
            <a:fld id="{A3A688DE-845D-4DD4-B031-0F479F0931BE}" type="slidenum">
              <a:rPr lang="fr-BE" smtClean="0"/>
              <a:pPr/>
              <a:t>32</a:t>
            </a:fld>
            <a:endParaRPr lang="fr-BE"/>
          </a:p>
        </p:txBody>
      </p:sp>
      <p:sp>
        <p:nvSpPr>
          <p:cNvPr id="6" name="TextBox 11"/>
          <p:cNvSpPr txBox="1">
            <a:spLocks noChangeArrowheads="1"/>
          </p:cNvSpPr>
          <p:nvPr/>
        </p:nvSpPr>
        <p:spPr bwMode="auto">
          <a:xfrm>
            <a:off x="468312" y="842963"/>
            <a:ext cx="8208143" cy="2923877"/>
          </a:xfrm>
          <a:prstGeom prst="rect">
            <a:avLst/>
          </a:prstGeom>
          <a:noFill/>
          <a:ln w="9525">
            <a:noFill/>
            <a:miter lim="800000"/>
            <a:headEnd/>
            <a:tailEnd/>
          </a:ln>
        </p:spPr>
        <p:txBody>
          <a:bodyPr wrap="square">
            <a:spAutoFit/>
          </a:bodyPr>
          <a:lstStyle/>
          <a:p>
            <a:r>
              <a:rPr lang="en-US" sz="2000" b="1" dirty="0">
                <a:cs typeface="Arial" pitchFamily="34" charset="0"/>
              </a:rPr>
              <a:t>Diagnosis of PE during pregnancy :</a:t>
            </a:r>
          </a:p>
          <a:p>
            <a:endParaRPr lang="en-US" sz="2000" b="1" dirty="0">
              <a:cs typeface="Arial" pitchFamily="34" charset="0"/>
            </a:endParaRPr>
          </a:p>
          <a:p>
            <a:pPr>
              <a:buFont typeface="Arial" pitchFamily="34" charset="0"/>
              <a:buChar char="•"/>
            </a:pPr>
            <a:r>
              <a:rPr lang="en-US" sz="1600" dirty="0">
                <a:cs typeface="Arial" pitchFamily="34" charset="0"/>
              </a:rPr>
              <a:t> </a:t>
            </a:r>
            <a:r>
              <a:rPr lang="en-US" sz="1600" dirty="0">
                <a:ea typeface="ＭＳ Ｐゴシック" charset="0"/>
              </a:rPr>
              <a:t>PE is a major complication of pregnancy and a leading cause of maternal mortality. </a:t>
            </a:r>
          </a:p>
          <a:p>
            <a:pPr>
              <a:buFont typeface="Arial" pitchFamily="34" charset="0"/>
              <a:buChar char="•"/>
            </a:pPr>
            <a:endParaRPr lang="en-US" sz="1600" dirty="0">
              <a:cs typeface="Arial" pitchFamily="34" charset="0"/>
            </a:endParaRPr>
          </a:p>
          <a:p>
            <a:endParaRPr lang="en-US" sz="1600" dirty="0">
              <a:cs typeface="Arial" pitchFamily="34" charset="0"/>
            </a:endParaRPr>
          </a:p>
          <a:p>
            <a:pPr>
              <a:buFont typeface="Arial" pitchFamily="34" charset="0"/>
              <a:buChar char="•"/>
            </a:pPr>
            <a:endParaRPr lang="en-US" sz="1600" dirty="0">
              <a:cs typeface="Arial" pitchFamily="34" charset="0"/>
            </a:endParaRPr>
          </a:p>
          <a:p>
            <a:pPr>
              <a:buFont typeface="Arial" pitchFamily="34" charset="0"/>
              <a:buChar char="•"/>
            </a:pPr>
            <a:r>
              <a:rPr lang="en-US" sz="1600" dirty="0">
                <a:cs typeface="Arial" pitchFamily="34" charset="0"/>
              </a:rPr>
              <a:t> Radiation exposure :</a:t>
            </a:r>
          </a:p>
          <a:p>
            <a:endParaRPr lang="en-US" sz="1600" dirty="0">
              <a:cs typeface="Arial" pitchFamily="34" charset="0"/>
            </a:endParaRPr>
          </a:p>
          <a:p>
            <a:pPr lvl="1">
              <a:buFont typeface="Arial" pitchFamily="34" charset="0"/>
              <a:buChar char="•"/>
            </a:pPr>
            <a:r>
              <a:rPr lang="en-US" sz="1600" dirty="0">
                <a:cs typeface="Arial" pitchFamily="34" charset="0"/>
              </a:rPr>
              <a:t> Fetal : lung scan and CTPA well below 100mSv</a:t>
            </a:r>
          </a:p>
          <a:p>
            <a:pPr lvl="1"/>
            <a:endParaRPr lang="en-US" sz="1600" dirty="0">
              <a:cs typeface="Arial" pitchFamily="34" charset="0"/>
            </a:endParaRPr>
          </a:p>
          <a:p>
            <a:pPr lvl="1">
              <a:buFont typeface="Arial" pitchFamily="34" charset="0"/>
              <a:buChar char="•"/>
            </a:pPr>
            <a:r>
              <a:rPr lang="en-US" sz="1600" dirty="0">
                <a:cs typeface="Arial" pitchFamily="34" charset="0"/>
              </a:rPr>
              <a:t> Maternal : CTPA &gt; lung scan</a:t>
            </a:r>
          </a:p>
        </p:txBody>
      </p:sp>
    </p:spTree>
    <p:extLst>
      <p:ext uri="{BB962C8B-B14F-4D97-AF65-F5344CB8AC3E}">
        <p14:creationId xmlns:p14="http://schemas.microsoft.com/office/powerpoint/2010/main" val="26910942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A3A688DE-845D-4DD4-B031-0F479F0931BE}" type="slidenum">
              <a:rPr lang="fr-BE" smtClean="0"/>
              <a:pPr/>
              <a:t>33</a:t>
            </a:fld>
            <a:endParaRPr lang="fr-BE"/>
          </a:p>
        </p:txBody>
      </p:sp>
      <p:sp>
        <p:nvSpPr>
          <p:cNvPr id="10" name="Rectangle 9"/>
          <p:cNvSpPr/>
          <p:nvPr/>
        </p:nvSpPr>
        <p:spPr>
          <a:xfrm>
            <a:off x="395536" y="2787774"/>
            <a:ext cx="8064896" cy="923330"/>
          </a:xfrm>
          <a:prstGeom prst="rect">
            <a:avLst/>
          </a:prstGeom>
        </p:spPr>
        <p:txBody>
          <a:bodyPr wrap="square">
            <a:spAutoFit/>
          </a:bodyPr>
          <a:lstStyle/>
          <a:p>
            <a:pPr>
              <a:buFont typeface="Arial" pitchFamily="34" charset="0"/>
              <a:buChar char="•"/>
            </a:pPr>
            <a:r>
              <a:rPr lang="fr-FR" dirty="0"/>
              <a:t> Normal perfusion scan and </a:t>
            </a:r>
            <a:r>
              <a:rPr lang="fr-FR" dirty="0" err="1"/>
              <a:t>negative</a:t>
            </a:r>
            <a:r>
              <a:rPr lang="fr-FR" dirty="0"/>
              <a:t> CTPA </a:t>
            </a:r>
            <a:r>
              <a:rPr lang="en-US" dirty="0"/>
              <a:t>equally safe for ruling out PE</a:t>
            </a:r>
          </a:p>
          <a:p>
            <a:pPr>
              <a:buFont typeface="Arial" pitchFamily="34" charset="0"/>
              <a:buChar char="•"/>
            </a:pPr>
            <a:endParaRPr lang="en-US" dirty="0"/>
          </a:p>
          <a:p>
            <a:pPr>
              <a:buFont typeface="Arial" pitchFamily="34" charset="0"/>
              <a:buChar char="•"/>
            </a:pPr>
            <a:r>
              <a:rPr lang="fr-FR" dirty="0"/>
              <a:t> </a:t>
            </a:r>
            <a:r>
              <a:rPr lang="fr-FR" dirty="0" err="1"/>
              <a:t>Similar</a:t>
            </a:r>
            <a:r>
              <a:rPr lang="fr-FR" dirty="0"/>
              <a:t> rates of non-diagnostic </a:t>
            </a:r>
            <a:r>
              <a:rPr lang="en-US" dirty="0"/>
              <a:t>results : CTPA 12% </a:t>
            </a:r>
            <a:r>
              <a:rPr lang="en-US" dirty="0" err="1"/>
              <a:t>vs</a:t>
            </a:r>
            <a:r>
              <a:rPr lang="en-US" dirty="0"/>
              <a:t> 14% perfusion scan</a:t>
            </a:r>
          </a:p>
        </p:txBody>
      </p:sp>
      <p:sp>
        <p:nvSpPr>
          <p:cNvPr id="7"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en-US" sz="2400" dirty="0">
                <a:solidFill>
                  <a:schemeClr val="bg1"/>
                </a:solidFill>
                <a:ea typeface="+mj-ea"/>
                <a:cs typeface="Arial" pitchFamily="34" charset="0"/>
              </a:rPr>
              <a:t>Pregnancy : CTPA </a:t>
            </a:r>
            <a:r>
              <a:rPr lang="en-US" sz="2400" dirty="0" err="1">
                <a:solidFill>
                  <a:schemeClr val="bg1"/>
                </a:solidFill>
                <a:ea typeface="+mj-ea"/>
                <a:cs typeface="Arial" pitchFamily="34" charset="0"/>
              </a:rPr>
              <a:t>vs</a:t>
            </a:r>
            <a:r>
              <a:rPr lang="en-US" sz="2400" dirty="0">
                <a:solidFill>
                  <a:schemeClr val="bg1"/>
                </a:solidFill>
                <a:ea typeface="+mj-ea"/>
                <a:cs typeface="Arial" pitchFamily="34" charset="0"/>
              </a:rPr>
              <a:t> lung scan</a:t>
            </a:r>
          </a:p>
        </p:txBody>
      </p:sp>
      <p:pic>
        <p:nvPicPr>
          <p:cNvPr id="8194" name="Picture 2"/>
          <p:cNvPicPr>
            <a:picLocks noChangeAspect="1" noChangeArrowheads="1"/>
          </p:cNvPicPr>
          <p:nvPr/>
        </p:nvPicPr>
        <p:blipFill>
          <a:blip r:embed="rId3" cstate="print"/>
          <a:srcRect/>
          <a:stretch>
            <a:fillRect/>
          </a:stretch>
        </p:blipFill>
        <p:spPr bwMode="auto">
          <a:xfrm>
            <a:off x="467544" y="771550"/>
            <a:ext cx="4608512" cy="1797646"/>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rcRect/>
          <a:stretch>
            <a:fillRect/>
          </a:stretch>
        </p:blipFill>
        <p:spPr bwMode="auto">
          <a:xfrm>
            <a:off x="7452320" y="843558"/>
            <a:ext cx="1246435" cy="328009"/>
          </a:xfrm>
          <a:prstGeom prst="rect">
            <a:avLst/>
          </a:prstGeom>
          <a:noFill/>
          <a:ln w="9525">
            <a:noFill/>
            <a:miter lim="800000"/>
            <a:headEnd/>
            <a:tailEnd/>
          </a:ln>
        </p:spPr>
      </p:pic>
      <p:sp>
        <p:nvSpPr>
          <p:cNvPr id="8" name="Rectangle 7"/>
          <p:cNvSpPr/>
          <p:nvPr/>
        </p:nvSpPr>
        <p:spPr>
          <a:xfrm>
            <a:off x="467544" y="4155926"/>
            <a:ext cx="8712968" cy="646331"/>
          </a:xfrm>
          <a:prstGeom prst="rect">
            <a:avLst/>
          </a:prstGeom>
        </p:spPr>
        <p:txBody>
          <a:bodyPr wrap="square">
            <a:spAutoFit/>
          </a:bodyPr>
          <a:lstStyle/>
          <a:p>
            <a:r>
              <a:rPr lang="en-US" b="1" dirty="0">
                <a:solidFill>
                  <a:srgbClr val="0003B1"/>
                </a:solidFill>
              </a:rPr>
              <a:t>Majority of guidelines recommend the use of lung scintigraphy rather than CTPA in pregnant women</a:t>
            </a:r>
            <a:endParaRPr lang="fr-FR" b="1" dirty="0">
              <a:solidFill>
                <a:srgbClr val="0003B1"/>
              </a:solidFill>
            </a:endParaRPr>
          </a:p>
        </p:txBody>
      </p:sp>
    </p:spTree>
    <p:extLst>
      <p:ext uri="{BB962C8B-B14F-4D97-AF65-F5344CB8AC3E}">
        <p14:creationId xmlns:p14="http://schemas.microsoft.com/office/powerpoint/2010/main" val="26910942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en-US" sz="2400" dirty="0">
                <a:solidFill>
                  <a:schemeClr val="bg1"/>
                </a:solidFill>
                <a:ea typeface="+mj-ea"/>
                <a:cs typeface="Arial" pitchFamily="34" charset="0"/>
              </a:rPr>
              <a:t>Conclusion</a:t>
            </a:r>
          </a:p>
        </p:txBody>
      </p:sp>
      <p:sp>
        <p:nvSpPr>
          <p:cNvPr id="32" name="Espace réservé du numéro de diapositive 31"/>
          <p:cNvSpPr>
            <a:spLocks noGrp="1"/>
          </p:cNvSpPr>
          <p:nvPr>
            <p:ph type="sldNum" sz="quarter" idx="12"/>
          </p:nvPr>
        </p:nvSpPr>
        <p:spPr/>
        <p:txBody>
          <a:bodyPr/>
          <a:lstStyle/>
          <a:p>
            <a:fld id="{A3A688DE-845D-4DD4-B031-0F479F0931BE}" type="slidenum">
              <a:rPr lang="en-US" smtClean="0"/>
              <a:pPr/>
              <a:t>34</a:t>
            </a:fld>
            <a:endParaRPr lang="en-US"/>
          </a:p>
        </p:txBody>
      </p:sp>
      <p:sp>
        <p:nvSpPr>
          <p:cNvPr id="7" name="ZoneTexte 6"/>
          <p:cNvSpPr txBox="1"/>
          <p:nvPr/>
        </p:nvSpPr>
        <p:spPr>
          <a:xfrm>
            <a:off x="179512" y="1059582"/>
            <a:ext cx="1377300" cy="784248"/>
          </a:xfrm>
          <a:prstGeom prst="rect">
            <a:avLst/>
          </a:prstGeom>
          <a:solidFill>
            <a:schemeClr val="accent1">
              <a:lumMod val="20000"/>
              <a:lumOff val="80000"/>
            </a:schemeClr>
          </a:solidFill>
          <a:ln>
            <a:solidFill>
              <a:schemeClr val="tx1"/>
            </a:solidFill>
          </a:ln>
        </p:spPr>
        <p:txBody>
          <a:bodyPr wrap="none" rtlCol="0" anchor="ctr" anchorCtr="0">
            <a:noAutofit/>
          </a:bodyPr>
          <a:lstStyle/>
          <a:p>
            <a:pPr algn="ctr"/>
            <a:r>
              <a:rPr lang="en-US" dirty="0"/>
              <a:t>Diagnosis </a:t>
            </a:r>
          </a:p>
          <a:p>
            <a:pPr algn="ctr"/>
            <a:r>
              <a:rPr lang="en-US" dirty="0"/>
              <a:t>of acute PE</a:t>
            </a:r>
          </a:p>
        </p:txBody>
      </p:sp>
      <p:sp>
        <p:nvSpPr>
          <p:cNvPr id="11" name="ZoneTexte 10"/>
          <p:cNvSpPr txBox="1"/>
          <p:nvPr/>
        </p:nvSpPr>
        <p:spPr>
          <a:xfrm>
            <a:off x="1691680" y="1059582"/>
            <a:ext cx="2880320" cy="784247"/>
          </a:xfrm>
          <a:prstGeom prst="rect">
            <a:avLst/>
          </a:prstGeom>
          <a:solidFill>
            <a:schemeClr val="accent2">
              <a:lumMod val="20000"/>
              <a:lumOff val="80000"/>
            </a:schemeClr>
          </a:solidFill>
          <a:ln>
            <a:solidFill>
              <a:schemeClr val="tx1"/>
            </a:solidFill>
          </a:ln>
        </p:spPr>
        <p:txBody>
          <a:bodyPr wrap="square" rtlCol="0" anchor="ctr" anchorCtr="0">
            <a:noAutofit/>
          </a:bodyPr>
          <a:lstStyle/>
          <a:p>
            <a:pPr algn="ctr"/>
            <a:r>
              <a:rPr lang="en-US" dirty="0"/>
              <a:t>Initial </a:t>
            </a:r>
          </a:p>
          <a:p>
            <a:pPr algn="ctr"/>
            <a:r>
              <a:rPr lang="en-US" dirty="0"/>
              <a:t>management</a:t>
            </a:r>
          </a:p>
        </p:txBody>
      </p:sp>
      <p:sp>
        <p:nvSpPr>
          <p:cNvPr id="12" name="ZoneTexte 11"/>
          <p:cNvSpPr txBox="1"/>
          <p:nvPr/>
        </p:nvSpPr>
        <p:spPr>
          <a:xfrm>
            <a:off x="1403648" y="699542"/>
            <a:ext cx="393056" cy="307777"/>
          </a:xfrm>
          <a:prstGeom prst="rect">
            <a:avLst/>
          </a:prstGeom>
          <a:noFill/>
        </p:spPr>
        <p:txBody>
          <a:bodyPr wrap="none" rtlCol="0">
            <a:spAutoFit/>
          </a:bodyPr>
          <a:lstStyle/>
          <a:p>
            <a:pPr algn="ctr"/>
            <a:r>
              <a:rPr lang="en-US" sz="1400" dirty="0"/>
              <a:t>T0</a:t>
            </a:r>
          </a:p>
        </p:txBody>
      </p:sp>
      <p:sp>
        <p:nvSpPr>
          <p:cNvPr id="13" name="ZoneTexte 12"/>
          <p:cNvSpPr txBox="1"/>
          <p:nvPr/>
        </p:nvSpPr>
        <p:spPr>
          <a:xfrm>
            <a:off x="4191132" y="699542"/>
            <a:ext cx="740908" cy="307777"/>
          </a:xfrm>
          <a:prstGeom prst="rect">
            <a:avLst/>
          </a:prstGeom>
          <a:noFill/>
        </p:spPr>
        <p:txBody>
          <a:bodyPr wrap="none" rtlCol="0">
            <a:spAutoFit/>
          </a:bodyPr>
          <a:lstStyle/>
          <a:p>
            <a:pPr algn="ctr"/>
            <a:r>
              <a:rPr lang="en-US" sz="1400" dirty="0"/>
              <a:t>3-6 Mo</a:t>
            </a:r>
          </a:p>
        </p:txBody>
      </p:sp>
      <p:sp>
        <p:nvSpPr>
          <p:cNvPr id="14" name="ZoneTexte 13"/>
          <p:cNvSpPr txBox="1"/>
          <p:nvPr/>
        </p:nvSpPr>
        <p:spPr>
          <a:xfrm>
            <a:off x="4716016" y="1059581"/>
            <a:ext cx="4427984" cy="784245"/>
          </a:xfrm>
          <a:prstGeom prst="rect">
            <a:avLst/>
          </a:prstGeom>
          <a:solidFill>
            <a:schemeClr val="accent2">
              <a:lumMod val="20000"/>
              <a:lumOff val="80000"/>
            </a:schemeClr>
          </a:solidFill>
          <a:ln>
            <a:solidFill>
              <a:schemeClr val="tx1"/>
            </a:solidFill>
          </a:ln>
        </p:spPr>
        <p:txBody>
          <a:bodyPr wrap="square" rtlCol="0" anchor="ctr" anchorCtr="0">
            <a:noAutofit/>
          </a:bodyPr>
          <a:lstStyle/>
          <a:p>
            <a:pPr algn="ctr"/>
            <a:r>
              <a:rPr lang="en-US" dirty="0"/>
              <a:t>Follow up</a:t>
            </a:r>
          </a:p>
        </p:txBody>
      </p:sp>
      <p:cxnSp>
        <p:nvCxnSpPr>
          <p:cNvPr id="15" name="Connecteur droit avec flèche 14"/>
          <p:cNvCxnSpPr/>
          <p:nvPr/>
        </p:nvCxnSpPr>
        <p:spPr>
          <a:xfrm>
            <a:off x="1691680" y="2195673"/>
            <a:ext cx="2952328" cy="0"/>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a:off x="4716016" y="2195673"/>
            <a:ext cx="4427984" cy="0"/>
          </a:xfrm>
          <a:prstGeom prst="straightConnector1">
            <a:avLst/>
          </a:prstGeom>
          <a:ln w="889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9" name="TextBox 11"/>
          <p:cNvSpPr txBox="1">
            <a:spLocks noChangeArrowheads="1"/>
          </p:cNvSpPr>
          <p:nvPr/>
        </p:nvSpPr>
        <p:spPr bwMode="auto">
          <a:xfrm>
            <a:off x="251520" y="2987761"/>
            <a:ext cx="1224136" cy="568224"/>
          </a:xfrm>
          <a:prstGeom prst="rect">
            <a:avLst/>
          </a:prstGeom>
          <a:noFill/>
          <a:ln w="9525">
            <a:noFill/>
            <a:miter lim="800000"/>
            <a:headEnd/>
            <a:tailEnd/>
          </a:ln>
        </p:spPr>
        <p:txBody>
          <a:bodyPr wrap="square" tIns="36000" bIns="36000" anchor="ctr" anchorCtr="1">
            <a:noAutofit/>
          </a:bodyPr>
          <a:lstStyle/>
          <a:p>
            <a:pPr algn="ctr">
              <a:lnSpc>
                <a:spcPct val="150000"/>
              </a:lnSpc>
            </a:pPr>
            <a:r>
              <a:rPr lang="en-US" b="1" dirty="0">
                <a:cs typeface="Arial" pitchFamily="34" charset="0"/>
              </a:rPr>
              <a:t>V/Q scan</a:t>
            </a:r>
          </a:p>
        </p:txBody>
      </p:sp>
      <p:sp>
        <p:nvSpPr>
          <p:cNvPr id="16" name="TextBox 11">
            <a:extLst>
              <a:ext uri="{FF2B5EF4-FFF2-40B4-BE49-F238E27FC236}">
                <a16:creationId xmlns:a16="http://schemas.microsoft.com/office/drawing/2014/main" id="{B12F8BEB-4F32-7A0A-5AEB-6845DB38B997}"/>
              </a:ext>
            </a:extLst>
          </p:cNvPr>
          <p:cNvSpPr txBox="1">
            <a:spLocks noChangeArrowheads="1"/>
          </p:cNvSpPr>
          <p:nvPr/>
        </p:nvSpPr>
        <p:spPr bwMode="auto">
          <a:xfrm>
            <a:off x="2267744" y="2195673"/>
            <a:ext cx="1728192" cy="416011"/>
          </a:xfrm>
          <a:prstGeom prst="rect">
            <a:avLst/>
          </a:prstGeom>
          <a:noFill/>
          <a:ln w="9525">
            <a:noFill/>
            <a:miter lim="800000"/>
            <a:headEnd/>
            <a:tailEnd/>
          </a:ln>
        </p:spPr>
        <p:txBody>
          <a:bodyPr wrap="square">
            <a:spAutoFit/>
          </a:bodyPr>
          <a:lstStyle/>
          <a:p>
            <a:pPr algn="ctr">
              <a:lnSpc>
                <a:spcPct val="150000"/>
              </a:lnSpc>
            </a:pPr>
            <a:r>
              <a:rPr lang="en-US" sz="1600" b="1" dirty="0">
                <a:solidFill>
                  <a:srgbClr val="FF0000"/>
                </a:solidFill>
                <a:cs typeface="Arial" pitchFamily="34" charset="0"/>
              </a:rPr>
              <a:t>Anticoagulation</a:t>
            </a:r>
            <a:endParaRPr lang="en-US" sz="1600" dirty="0">
              <a:solidFill>
                <a:srgbClr val="FF0000"/>
              </a:solidFill>
            </a:endParaRPr>
          </a:p>
        </p:txBody>
      </p:sp>
      <p:cxnSp>
        <p:nvCxnSpPr>
          <p:cNvPr id="5" name="Connecteur droit avec flèche 4">
            <a:extLst>
              <a:ext uri="{FF2B5EF4-FFF2-40B4-BE49-F238E27FC236}">
                <a16:creationId xmlns:a16="http://schemas.microsoft.com/office/drawing/2014/main" id="{1FD3B46D-77CC-A1A0-FBB3-123283554BDA}"/>
              </a:ext>
            </a:extLst>
          </p:cNvPr>
          <p:cNvCxnSpPr>
            <a:stCxn id="19" idx="0"/>
            <a:endCxn id="7" idx="2"/>
          </p:cNvCxnSpPr>
          <p:nvPr/>
        </p:nvCxnSpPr>
        <p:spPr>
          <a:xfrm flipV="1">
            <a:off x="863588" y="1843830"/>
            <a:ext cx="4574" cy="1143931"/>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cxnSp>
        <p:nvCxnSpPr>
          <p:cNvPr id="18" name="Connecteur droit avec flèche 17">
            <a:extLst>
              <a:ext uri="{FF2B5EF4-FFF2-40B4-BE49-F238E27FC236}">
                <a16:creationId xmlns:a16="http://schemas.microsoft.com/office/drawing/2014/main" id="{1FD3B46D-77CC-A1A0-FBB3-123283554BDA}"/>
              </a:ext>
            </a:extLst>
          </p:cNvPr>
          <p:cNvCxnSpPr/>
          <p:nvPr/>
        </p:nvCxnSpPr>
        <p:spPr>
          <a:xfrm flipV="1">
            <a:off x="4664948" y="1835633"/>
            <a:ext cx="4574" cy="1143931"/>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cxnSp>
        <p:nvCxnSpPr>
          <p:cNvPr id="20" name="Connecteur droit avec flèche 19">
            <a:extLst>
              <a:ext uri="{FF2B5EF4-FFF2-40B4-BE49-F238E27FC236}">
                <a16:creationId xmlns:a16="http://schemas.microsoft.com/office/drawing/2014/main" id="{1FD3B46D-77CC-A1A0-FBB3-123283554BDA}"/>
              </a:ext>
            </a:extLst>
          </p:cNvPr>
          <p:cNvCxnSpPr/>
          <p:nvPr/>
        </p:nvCxnSpPr>
        <p:spPr>
          <a:xfrm flipV="1">
            <a:off x="6516216" y="1835633"/>
            <a:ext cx="4574" cy="1143931"/>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sp>
        <p:nvSpPr>
          <p:cNvPr id="23" name="ZoneTexte 22"/>
          <p:cNvSpPr txBox="1"/>
          <p:nvPr/>
        </p:nvSpPr>
        <p:spPr>
          <a:xfrm>
            <a:off x="467544" y="3419809"/>
            <a:ext cx="2271776" cy="889154"/>
          </a:xfrm>
          <a:prstGeom prst="rect">
            <a:avLst/>
          </a:prstGeom>
          <a:noFill/>
        </p:spPr>
        <p:txBody>
          <a:bodyPr wrap="none" rtlCol="0">
            <a:spAutoFit/>
          </a:bodyPr>
          <a:lstStyle/>
          <a:p>
            <a:pPr>
              <a:lnSpc>
                <a:spcPct val="150000"/>
              </a:lnSpc>
            </a:pPr>
            <a:r>
              <a:rPr lang="en-US" sz="1200" dirty="0"/>
              <a:t>High diagnostic performance</a:t>
            </a:r>
          </a:p>
          <a:p>
            <a:pPr>
              <a:lnSpc>
                <a:spcPct val="150000"/>
              </a:lnSpc>
            </a:pPr>
            <a:r>
              <a:rPr lang="en-US" sz="1200" dirty="0"/>
              <a:t>Radiation dose/Overdiagnosis</a:t>
            </a:r>
          </a:p>
          <a:p>
            <a:pPr>
              <a:lnSpc>
                <a:spcPct val="150000"/>
              </a:lnSpc>
            </a:pPr>
            <a:r>
              <a:rPr lang="en-US" sz="1200" dirty="0"/>
              <a:t>V/Q SPECT/CT :</a:t>
            </a:r>
          </a:p>
        </p:txBody>
      </p:sp>
      <p:sp>
        <p:nvSpPr>
          <p:cNvPr id="25" name="ZoneTexte 24"/>
          <p:cNvSpPr txBox="1"/>
          <p:nvPr/>
        </p:nvSpPr>
        <p:spPr>
          <a:xfrm>
            <a:off x="709332" y="4220170"/>
            <a:ext cx="3358612" cy="923330"/>
          </a:xfrm>
          <a:prstGeom prst="rect">
            <a:avLst/>
          </a:prstGeom>
          <a:noFill/>
        </p:spPr>
        <p:txBody>
          <a:bodyPr wrap="none" rtlCol="0">
            <a:spAutoFit/>
          </a:bodyPr>
          <a:lstStyle/>
          <a:p>
            <a:pPr>
              <a:lnSpc>
                <a:spcPct val="150000"/>
              </a:lnSpc>
            </a:pPr>
            <a:r>
              <a:rPr lang="en-US" sz="1200" dirty="0"/>
              <a:t>decrease the proportion of non diagnostic test</a:t>
            </a:r>
          </a:p>
          <a:p>
            <a:pPr>
              <a:lnSpc>
                <a:spcPct val="150000"/>
              </a:lnSpc>
            </a:pPr>
            <a:r>
              <a:rPr lang="en-US" sz="1200" dirty="0"/>
              <a:t>simplify the diagnostic algorithms</a:t>
            </a:r>
          </a:p>
          <a:p>
            <a:pPr>
              <a:lnSpc>
                <a:spcPct val="150000"/>
              </a:lnSpc>
            </a:pPr>
            <a:r>
              <a:rPr lang="en-US" sz="1200" dirty="0"/>
              <a:t>differential diagnosis.</a:t>
            </a:r>
          </a:p>
        </p:txBody>
      </p:sp>
    </p:spTree>
    <p:custDataLst>
      <p:tags r:id="rId1"/>
    </p:custDataLst>
    <p:extLst>
      <p:ext uri="{BB962C8B-B14F-4D97-AF65-F5344CB8AC3E}">
        <p14:creationId xmlns:p14="http://schemas.microsoft.com/office/powerpoint/2010/main" val="693315535"/>
      </p:ext>
    </p:extLst>
  </p:cSld>
  <p:clrMapOvr>
    <a:masterClrMapping/>
  </p:clrMapOvr>
  <p:transition advTm="3069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en-US" sz="2400" dirty="0" smtClean="0">
                <a:solidFill>
                  <a:schemeClr val="bg1"/>
                </a:solidFill>
                <a:ea typeface="+mj-ea"/>
                <a:cs typeface="Arial" pitchFamily="34" charset="0"/>
              </a:rPr>
              <a:t>Thank you !</a:t>
            </a:r>
            <a:endParaRPr lang="en-US" sz="2400" dirty="0">
              <a:solidFill>
                <a:schemeClr val="bg1"/>
              </a:solidFill>
              <a:ea typeface="+mj-ea"/>
              <a:cs typeface="Arial" pitchFamily="34" charset="0"/>
            </a:endParaRPr>
          </a:p>
        </p:txBody>
      </p:sp>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0112" y="824843"/>
            <a:ext cx="3281667" cy="1845938"/>
          </a:xfrm>
          <a:prstGeom prst="rect">
            <a:avLst/>
          </a:prstGeom>
        </p:spPr>
      </p:pic>
      <p:pic>
        <p:nvPicPr>
          <p:cNvPr id="21" name="Picture 2" descr="C:\Users\abgralr\Downloads\photogroupeStaff (1).jpg"/>
          <p:cNvPicPr>
            <a:picLocks noChangeAspect="1" noChangeArrowheads="1"/>
          </p:cNvPicPr>
          <p:nvPr/>
        </p:nvPicPr>
        <p:blipFill>
          <a:blip r:embed="rId5" cstate="print"/>
          <a:srcRect b="25349"/>
          <a:stretch>
            <a:fillRect/>
          </a:stretch>
        </p:blipFill>
        <p:spPr bwMode="auto">
          <a:xfrm>
            <a:off x="2555776" y="2777073"/>
            <a:ext cx="4190897" cy="2082634"/>
          </a:xfrm>
          <a:prstGeom prst="rect">
            <a:avLst/>
          </a:prstGeom>
          <a:noFill/>
        </p:spPr>
      </p:pic>
      <p:pic>
        <p:nvPicPr>
          <p:cNvPr id="2"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560" y="869828"/>
            <a:ext cx="3272939" cy="1845938"/>
          </a:xfrm>
          <a:prstGeom prst="rect">
            <a:avLst/>
          </a:prstGeom>
        </p:spPr>
      </p:pic>
    </p:spTree>
    <p:custDataLst>
      <p:tags r:id="rId1"/>
    </p:custDataLst>
    <p:extLst>
      <p:ext uri="{BB962C8B-B14F-4D97-AF65-F5344CB8AC3E}">
        <p14:creationId xmlns:p14="http://schemas.microsoft.com/office/powerpoint/2010/main" val="3281876935"/>
      </p:ext>
    </p:extLst>
  </p:cSld>
  <p:clrMapOvr>
    <a:masterClrMapping/>
  </p:clrMapOvr>
  <p:transition advTm="30698"/>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A3A688DE-845D-4DD4-B031-0F479F0931BE}" type="slidenum">
              <a:rPr lang="fr-BE" smtClean="0"/>
              <a:pPr/>
              <a:t>36</a:t>
            </a:fld>
            <a:endParaRPr lang="fr-BE"/>
          </a:p>
        </p:txBody>
      </p:sp>
      <p:sp>
        <p:nvSpPr>
          <p:cNvPr id="6" name="TextBox 11"/>
          <p:cNvSpPr txBox="1">
            <a:spLocks noChangeArrowheads="1"/>
          </p:cNvSpPr>
          <p:nvPr/>
        </p:nvSpPr>
        <p:spPr bwMode="auto">
          <a:xfrm>
            <a:off x="468312" y="842963"/>
            <a:ext cx="8208143" cy="400110"/>
          </a:xfrm>
          <a:prstGeom prst="rect">
            <a:avLst/>
          </a:prstGeom>
          <a:noFill/>
          <a:ln w="9525">
            <a:noFill/>
            <a:miter lim="800000"/>
            <a:headEnd/>
            <a:tailEnd/>
          </a:ln>
        </p:spPr>
        <p:txBody>
          <a:bodyPr wrap="square">
            <a:spAutoFit/>
          </a:bodyPr>
          <a:lstStyle/>
          <a:p>
            <a:r>
              <a:rPr lang="en-US" sz="2000" b="1" dirty="0">
                <a:cs typeface="Arial" pitchFamily="34" charset="0"/>
              </a:rPr>
              <a:t>Acquisition protocol?</a:t>
            </a:r>
          </a:p>
        </p:txBody>
      </p:sp>
      <p:sp>
        <p:nvSpPr>
          <p:cNvPr id="10" name="Rectangle 9"/>
          <p:cNvSpPr/>
          <p:nvPr/>
        </p:nvSpPr>
        <p:spPr>
          <a:xfrm>
            <a:off x="467544" y="1419622"/>
            <a:ext cx="8064896" cy="3693319"/>
          </a:xfrm>
          <a:prstGeom prst="rect">
            <a:avLst/>
          </a:prstGeom>
        </p:spPr>
        <p:txBody>
          <a:bodyPr wrap="square">
            <a:spAutoFit/>
          </a:bodyPr>
          <a:lstStyle/>
          <a:p>
            <a:pPr>
              <a:buFont typeface="Arial" pitchFamily="34" charset="0"/>
              <a:buChar char="•"/>
            </a:pPr>
            <a:r>
              <a:rPr lang="en-US" dirty="0">
                <a:cs typeface="Arial" pitchFamily="34" charset="0"/>
              </a:rPr>
              <a:t> Low prevalence of confirmed PE among women investigated : 2-7%.</a:t>
            </a:r>
          </a:p>
          <a:p>
            <a:pPr>
              <a:buFont typeface="Arial" pitchFamily="34" charset="0"/>
              <a:buChar char="•"/>
            </a:pPr>
            <a:endParaRPr lang="en-US" dirty="0">
              <a:cs typeface="Arial" pitchFamily="34" charset="0"/>
            </a:endParaRPr>
          </a:p>
          <a:p>
            <a:pPr>
              <a:buFont typeface="Arial" pitchFamily="34" charset="0"/>
              <a:buChar char="•"/>
            </a:pPr>
            <a:r>
              <a:rPr lang="en-US" dirty="0">
                <a:cs typeface="Arial" pitchFamily="34" charset="0"/>
              </a:rPr>
              <a:t> Young women: less likely to have </a:t>
            </a:r>
            <a:r>
              <a:rPr lang="en-US" dirty="0"/>
              <a:t>parenchymal lung disease</a:t>
            </a:r>
            <a:endParaRPr lang="en-US" dirty="0">
              <a:cs typeface="Arial" pitchFamily="34" charset="0"/>
            </a:endParaRPr>
          </a:p>
          <a:p>
            <a:endParaRPr lang="en-US" dirty="0">
              <a:cs typeface="Arial" pitchFamily="34" charset="0"/>
            </a:endParaRPr>
          </a:p>
          <a:p>
            <a:endParaRPr lang="en-US" dirty="0">
              <a:cs typeface="Arial" pitchFamily="34" charset="0"/>
            </a:endParaRPr>
          </a:p>
          <a:p>
            <a:pPr>
              <a:buFont typeface="Arial" pitchFamily="34" charset="0"/>
              <a:buChar char="•"/>
            </a:pPr>
            <a:r>
              <a:rPr lang="en-US" dirty="0">
                <a:cs typeface="Arial" pitchFamily="34" charset="0"/>
              </a:rPr>
              <a:t> Planar perfusion scan normal in 90% of cases, which allows to safely rule out PE.</a:t>
            </a:r>
          </a:p>
          <a:p>
            <a:endParaRPr lang="en-US" dirty="0">
              <a:cs typeface="Arial" pitchFamily="34" charset="0"/>
            </a:endParaRPr>
          </a:p>
          <a:p>
            <a:pPr>
              <a:buFont typeface="Arial" pitchFamily="34" charset="0"/>
              <a:buChar char="•"/>
            </a:pPr>
            <a:r>
              <a:rPr lang="en-US" dirty="0">
                <a:cs typeface="Arial" pitchFamily="34" charset="0"/>
              </a:rPr>
              <a:t> If the perfusion scan abnormal : a ventilation scan is required.</a:t>
            </a:r>
          </a:p>
          <a:p>
            <a:pPr>
              <a:buFont typeface="Arial" pitchFamily="34" charset="0"/>
              <a:buChar char="•"/>
            </a:pPr>
            <a:endParaRPr lang="en-US" dirty="0">
              <a:cs typeface="Arial" pitchFamily="34" charset="0"/>
            </a:endParaRPr>
          </a:p>
          <a:p>
            <a:endParaRPr lang="en-US" dirty="0">
              <a:cs typeface="Arial" pitchFamily="34" charset="0"/>
            </a:endParaRPr>
          </a:p>
          <a:p>
            <a:r>
              <a:rPr lang="en-US" b="1" dirty="0">
                <a:solidFill>
                  <a:srgbClr val="FF0000"/>
                </a:solidFill>
                <a:cs typeface="Arial" pitchFamily="34" charset="0"/>
              </a:rPr>
              <a:t>Priority : diagnostic certainty &gt;&gt; radiation exposure/side effects</a:t>
            </a:r>
          </a:p>
          <a:p>
            <a:pPr>
              <a:buFont typeface="Arial" pitchFamily="34" charset="0"/>
              <a:buChar char="•"/>
            </a:pPr>
            <a:endParaRPr lang="en-US" dirty="0">
              <a:cs typeface="Arial" pitchFamily="34" charset="0"/>
            </a:endParaRPr>
          </a:p>
        </p:txBody>
      </p:sp>
      <p:sp>
        <p:nvSpPr>
          <p:cNvPr id="7"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en-US" sz="2400" dirty="0">
                <a:solidFill>
                  <a:schemeClr val="bg1"/>
                </a:solidFill>
                <a:ea typeface="+mj-ea"/>
                <a:cs typeface="Arial" pitchFamily="34" charset="0"/>
              </a:rPr>
              <a:t>Pregnancy</a:t>
            </a:r>
          </a:p>
        </p:txBody>
      </p:sp>
    </p:spTree>
    <p:extLst>
      <p:ext uri="{BB962C8B-B14F-4D97-AF65-F5344CB8AC3E}">
        <p14:creationId xmlns:p14="http://schemas.microsoft.com/office/powerpoint/2010/main" val="26910942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en-US" sz="2400" dirty="0">
                <a:solidFill>
                  <a:schemeClr val="bg1"/>
                </a:solidFill>
                <a:ea typeface="+mj-ea"/>
                <a:cs typeface="Arial" pitchFamily="34" charset="0"/>
              </a:rPr>
              <a:t>Ventilation/Perfusion Scintigraphy</a:t>
            </a:r>
            <a:endParaRPr lang="fr-FR" sz="2400" dirty="0">
              <a:solidFill>
                <a:schemeClr val="bg1"/>
              </a:solidFill>
              <a:ea typeface="+mj-ea"/>
              <a:cs typeface="Arial" pitchFamily="34" charset="0"/>
            </a:endParaRPr>
          </a:p>
        </p:txBody>
      </p:sp>
      <p:sp>
        <p:nvSpPr>
          <p:cNvPr id="7" name="ZoneTexte 2"/>
          <p:cNvSpPr txBox="1">
            <a:spLocks noChangeArrowheads="1"/>
          </p:cNvSpPr>
          <p:nvPr/>
        </p:nvSpPr>
        <p:spPr bwMode="auto">
          <a:xfrm>
            <a:off x="4644008" y="1157719"/>
            <a:ext cx="4392488" cy="2062103"/>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buFont typeface="Wingdings 3" charset="0"/>
              <a:buNone/>
            </a:pPr>
            <a:r>
              <a:rPr lang="en-AU" sz="1600" b="1" dirty="0">
                <a:solidFill>
                  <a:srgbClr val="000000"/>
                </a:solidFill>
                <a:latin typeface="Arial"/>
                <a:cs typeface="Arial"/>
              </a:rPr>
              <a:t>Principle:</a:t>
            </a:r>
          </a:p>
          <a:p>
            <a:pPr eaLnBrk="1" hangingPunct="1">
              <a:buFont typeface="Wingdings 3" charset="0"/>
              <a:buNone/>
            </a:pPr>
            <a:endParaRPr lang="en-AU" sz="1600" dirty="0">
              <a:solidFill>
                <a:srgbClr val="000000"/>
              </a:solidFill>
              <a:latin typeface="Arial"/>
              <a:cs typeface="Arial"/>
            </a:endParaRPr>
          </a:p>
          <a:p>
            <a:pPr eaLnBrk="1" hangingPunct="1"/>
            <a:r>
              <a:rPr lang="en-AU" sz="1600" dirty="0">
                <a:solidFill>
                  <a:srgbClr val="0003B1"/>
                </a:solidFill>
                <a:latin typeface="Arial"/>
                <a:cs typeface="Arial"/>
              </a:rPr>
              <a:t>Ventilation</a:t>
            </a:r>
            <a:r>
              <a:rPr lang="en-AU" sz="1600" dirty="0">
                <a:solidFill>
                  <a:srgbClr val="000000"/>
                </a:solidFill>
                <a:latin typeface="Arial"/>
                <a:cs typeface="Arial"/>
              </a:rPr>
              <a:t>: inhalation of inert gases (</a:t>
            </a:r>
            <a:r>
              <a:rPr lang="en-AU" sz="1600" baseline="30000" dirty="0">
                <a:solidFill>
                  <a:srgbClr val="000000"/>
                </a:solidFill>
                <a:latin typeface="Arial"/>
                <a:cs typeface="Arial"/>
              </a:rPr>
              <a:t>81m</a:t>
            </a:r>
            <a:r>
              <a:rPr lang="en-AU" sz="1600" dirty="0">
                <a:solidFill>
                  <a:srgbClr val="000000"/>
                </a:solidFill>
                <a:latin typeface="Arial"/>
                <a:cs typeface="Arial"/>
              </a:rPr>
              <a:t>Kr or </a:t>
            </a:r>
            <a:r>
              <a:rPr lang="en-AU" sz="1600" baseline="30000" dirty="0">
                <a:solidFill>
                  <a:srgbClr val="000000"/>
                </a:solidFill>
                <a:latin typeface="Arial"/>
                <a:cs typeface="Arial"/>
              </a:rPr>
              <a:t>133</a:t>
            </a:r>
            <a:r>
              <a:rPr lang="en-AU" sz="1600" dirty="0">
                <a:solidFill>
                  <a:srgbClr val="000000"/>
                </a:solidFill>
                <a:latin typeface="Arial"/>
                <a:cs typeface="Arial"/>
              </a:rPr>
              <a:t>Xe) or </a:t>
            </a:r>
            <a:r>
              <a:rPr lang="en-AU" sz="1600" baseline="30000" dirty="0">
                <a:solidFill>
                  <a:srgbClr val="000000"/>
                </a:solidFill>
                <a:latin typeface="Arial"/>
                <a:cs typeface="Arial"/>
              </a:rPr>
              <a:t>99m</a:t>
            </a:r>
            <a:r>
              <a:rPr lang="en-AU" sz="1600" dirty="0">
                <a:solidFill>
                  <a:srgbClr val="000000"/>
                </a:solidFill>
                <a:latin typeface="Arial"/>
                <a:cs typeface="Arial"/>
              </a:rPr>
              <a:t>Tc -</a:t>
            </a:r>
            <a:r>
              <a:rPr lang="en-AU" sz="1600" dirty="0" err="1">
                <a:solidFill>
                  <a:srgbClr val="000000"/>
                </a:solidFill>
                <a:latin typeface="Arial"/>
                <a:cs typeface="Arial"/>
              </a:rPr>
              <a:t>labeled</a:t>
            </a:r>
            <a:r>
              <a:rPr lang="en-AU" sz="1600" dirty="0">
                <a:solidFill>
                  <a:srgbClr val="000000"/>
                </a:solidFill>
                <a:latin typeface="Arial"/>
                <a:cs typeface="Arial"/>
              </a:rPr>
              <a:t> aerosols.</a:t>
            </a:r>
          </a:p>
          <a:p>
            <a:pPr eaLnBrk="1" hangingPunct="1">
              <a:buFont typeface="Wingdings 3" charset="0"/>
              <a:buNone/>
            </a:pPr>
            <a:endParaRPr lang="en-AU" sz="1600" dirty="0">
              <a:solidFill>
                <a:srgbClr val="000000"/>
              </a:solidFill>
              <a:latin typeface="Arial"/>
              <a:cs typeface="Arial"/>
            </a:endParaRPr>
          </a:p>
          <a:p>
            <a:pPr eaLnBrk="1" hangingPunct="1"/>
            <a:r>
              <a:rPr lang="en-AU" sz="1600" dirty="0">
                <a:solidFill>
                  <a:srgbClr val="FF0000"/>
                </a:solidFill>
                <a:latin typeface="Arial"/>
                <a:cs typeface="Arial"/>
              </a:rPr>
              <a:t>Perfusion</a:t>
            </a:r>
            <a:r>
              <a:rPr lang="en-AU" sz="1600" dirty="0">
                <a:solidFill>
                  <a:srgbClr val="000000"/>
                </a:solidFill>
                <a:latin typeface="Arial"/>
                <a:cs typeface="Arial"/>
              </a:rPr>
              <a:t>: IV administration of </a:t>
            </a:r>
            <a:r>
              <a:rPr lang="en-AU" sz="1600" baseline="30000" dirty="0">
                <a:solidFill>
                  <a:srgbClr val="000000"/>
                </a:solidFill>
                <a:latin typeface="Arial"/>
                <a:cs typeface="Arial"/>
              </a:rPr>
              <a:t>99m</a:t>
            </a:r>
            <a:r>
              <a:rPr lang="en-AU" sz="1600" dirty="0">
                <a:solidFill>
                  <a:srgbClr val="000000"/>
                </a:solidFill>
                <a:latin typeface="Arial"/>
                <a:cs typeface="Arial"/>
              </a:rPr>
              <a:t>Tc-labeled</a:t>
            </a:r>
          </a:p>
          <a:p>
            <a:pPr eaLnBrk="1" hangingPunct="1"/>
            <a:r>
              <a:rPr lang="en-AU" sz="1600" dirty="0" err="1">
                <a:solidFill>
                  <a:srgbClr val="000000"/>
                </a:solidFill>
                <a:latin typeface="Arial"/>
                <a:cs typeface="Arial"/>
              </a:rPr>
              <a:t>macroaggregated</a:t>
            </a:r>
            <a:r>
              <a:rPr lang="en-AU" sz="1600" dirty="0">
                <a:solidFill>
                  <a:srgbClr val="000000"/>
                </a:solidFill>
                <a:latin typeface="Arial"/>
                <a:cs typeface="Arial"/>
              </a:rPr>
              <a:t> albumin (MAA), </a:t>
            </a:r>
            <a:r>
              <a:rPr lang="en-US" sz="1600" dirty="0">
                <a:solidFill>
                  <a:srgbClr val="000000"/>
                </a:solidFill>
                <a:latin typeface="Arial"/>
                <a:cs typeface="Arial"/>
              </a:rPr>
              <a:t>which are trapped in the lung capillaries</a:t>
            </a:r>
            <a:endParaRPr lang="en-AU" sz="1600" dirty="0">
              <a:solidFill>
                <a:srgbClr val="000000"/>
              </a:solidFill>
              <a:latin typeface="Arial"/>
              <a:cs typeface="Arial"/>
            </a:endParaRPr>
          </a:p>
        </p:txBody>
      </p:sp>
      <p:pic>
        <p:nvPicPr>
          <p:cNvPr id="1026" name="Picture 2"/>
          <p:cNvPicPr>
            <a:picLocks noChangeAspect="1" noChangeArrowheads="1"/>
          </p:cNvPicPr>
          <p:nvPr/>
        </p:nvPicPr>
        <p:blipFill>
          <a:blip r:embed="rId3" cstate="print"/>
          <a:srcRect/>
          <a:stretch>
            <a:fillRect/>
          </a:stretch>
        </p:blipFill>
        <p:spPr bwMode="auto">
          <a:xfrm>
            <a:off x="107504" y="987574"/>
            <a:ext cx="4360377" cy="2403723"/>
          </a:xfrm>
          <a:prstGeom prst="rect">
            <a:avLst/>
          </a:prstGeom>
          <a:noFill/>
          <a:ln w="9525">
            <a:noFill/>
            <a:miter lim="800000"/>
            <a:headEnd/>
            <a:tailEnd/>
          </a:ln>
        </p:spPr>
      </p:pic>
      <p:sp>
        <p:nvSpPr>
          <p:cNvPr id="5" name="ZoneTexte 2"/>
          <p:cNvSpPr txBox="1">
            <a:spLocks noChangeArrowheads="1"/>
          </p:cNvSpPr>
          <p:nvPr/>
        </p:nvSpPr>
        <p:spPr bwMode="auto">
          <a:xfrm>
            <a:off x="179512" y="3953257"/>
            <a:ext cx="8352928" cy="1138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sz="1600" b="1" dirty="0">
                <a:solidFill>
                  <a:srgbClr val="000000"/>
                </a:solidFill>
                <a:latin typeface="Arial"/>
                <a:cs typeface="Arial"/>
              </a:rPr>
              <a:t>Functional approach of PE </a:t>
            </a:r>
            <a:r>
              <a:rPr lang="en-US" sz="1600" dirty="0">
                <a:solidFill>
                  <a:srgbClr val="000000"/>
                </a:solidFill>
                <a:latin typeface="Arial"/>
                <a:cs typeface="Arial"/>
              </a:rPr>
              <a:t>: visualization of the </a:t>
            </a:r>
            <a:r>
              <a:rPr lang="en-AU" sz="1600" dirty="0">
                <a:solidFill>
                  <a:srgbClr val="000000"/>
                </a:solidFill>
                <a:latin typeface="Arial"/>
                <a:cs typeface="Arial"/>
              </a:rPr>
              <a:t>functional consequences of the clot :</a:t>
            </a:r>
          </a:p>
          <a:p>
            <a:pPr eaLnBrk="1" hangingPunct="1">
              <a:buFont typeface="Wingdings 3" charset="0"/>
              <a:buNone/>
            </a:pPr>
            <a:endParaRPr lang="en-AU" sz="1600" dirty="0">
              <a:solidFill>
                <a:srgbClr val="000000"/>
              </a:solidFill>
              <a:latin typeface="Arial"/>
              <a:cs typeface="Arial"/>
            </a:endParaRPr>
          </a:p>
          <a:p>
            <a:pPr eaLnBrk="1" hangingPunct="1">
              <a:buFont typeface="Wingdings 3" charset="0"/>
              <a:buNone/>
            </a:pPr>
            <a:r>
              <a:rPr lang="en-AU" sz="1600" b="1" dirty="0">
                <a:solidFill>
                  <a:srgbClr val="FF0000"/>
                </a:solidFill>
                <a:latin typeface="Arial"/>
                <a:cs typeface="Arial"/>
              </a:rPr>
              <a:t>“Mismatched perfusion defect”</a:t>
            </a:r>
            <a:r>
              <a:rPr lang="en-AU" sz="1600" dirty="0">
                <a:solidFill>
                  <a:srgbClr val="FF0000"/>
                </a:solidFill>
                <a:latin typeface="Arial"/>
                <a:cs typeface="Arial"/>
              </a:rPr>
              <a:t> </a:t>
            </a:r>
            <a:r>
              <a:rPr lang="en-AU" sz="1600" dirty="0">
                <a:solidFill>
                  <a:srgbClr val="000000"/>
                </a:solidFill>
                <a:latin typeface="Arial"/>
                <a:cs typeface="Arial"/>
              </a:rPr>
              <a:t>= areas with absent perfusion but preserved ventilation</a:t>
            </a:r>
          </a:p>
          <a:p>
            <a:pPr eaLnBrk="1" hangingPunct="1">
              <a:buFont typeface="Wingdings 3" charset="0"/>
              <a:buNone/>
            </a:pPr>
            <a:endParaRPr lang="en-AU" sz="2000" dirty="0">
              <a:solidFill>
                <a:srgbClr val="000000"/>
              </a:solidFill>
              <a:latin typeface="Arial"/>
              <a:cs typeface="Arial"/>
            </a:endParaRPr>
          </a:p>
        </p:txBody>
      </p:sp>
      <p:sp>
        <p:nvSpPr>
          <p:cNvPr id="8" name="Ellipse 7"/>
          <p:cNvSpPr/>
          <p:nvPr/>
        </p:nvSpPr>
        <p:spPr>
          <a:xfrm>
            <a:off x="2843808" y="2067694"/>
            <a:ext cx="792088" cy="1080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683568" y="2067694"/>
            <a:ext cx="792088" cy="1080120"/>
          </a:xfrm>
          <a:prstGeom prst="ellipse">
            <a:avLst/>
          </a:prstGeom>
          <a:noFill/>
          <a:ln>
            <a:solidFill>
              <a:srgbClr val="0003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du numéro de diapositive 10"/>
          <p:cNvSpPr>
            <a:spLocks noGrp="1"/>
          </p:cNvSpPr>
          <p:nvPr>
            <p:ph type="sldNum" sz="quarter" idx="12"/>
          </p:nvPr>
        </p:nvSpPr>
        <p:spPr/>
        <p:txBody>
          <a:bodyPr/>
          <a:lstStyle/>
          <a:p>
            <a:fld id="{A3A688DE-845D-4DD4-B031-0F479F0931BE}" type="slidenum">
              <a:rPr lang="fr-BE" smtClean="0"/>
              <a:pPr/>
              <a:t>4</a:t>
            </a:fld>
            <a:endParaRPr lang="fr-BE"/>
          </a:p>
        </p:txBody>
      </p:sp>
    </p:spTree>
    <p:extLst>
      <p:ext uri="{BB962C8B-B14F-4D97-AF65-F5344CB8AC3E}">
        <p14:creationId xmlns:p14="http://schemas.microsoft.com/office/powerpoint/2010/main" val="42503158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ZoneTexte 29"/>
          <p:cNvSpPr txBox="1"/>
          <p:nvPr/>
        </p:nvSpPr>
        <p:spPr>
          <a:xfrm>
            <a:off x="1475656" y="2571750"/>
            <a:ext cx="1725582" cy="461665"/>
          </a:xfrm>
          <a:prstGeom prst="rect">
            <a:avLst/>
          </a:prstGeom>
          <a:noFill/>
        </p:spPr>
        <p:txBody>
          <a:bodyPr wrap="square" rtlCol="0">
            <a:spAutoFit/>
          </a:bodyPr>
          <a:lstStyle/>
          <a:p>
            <a:pPr algn="ctr"/>
            <a:r>
              <a:rPr lang="fr-FR" sz="1200" b="1" dirty="0" err="1">
                <a:solidFill>
                  <a:srgbClr val="FF0000"/>
                </a:solidFill>
              </a:rPr>
              <a:t>Different</a:t>
            </a:r>
            <a:r>
              <a:rPr lang="fr-FR" sz="1200" b="1" dirty="0">
                <a:solidFill>
                  <a:srgbClr val="FF0000"/>
                </a:solidFill>
              </a:rPr>
              <a:t> </a:t>
            </a:r>
          </a:p>
          <a:p>
            <a:pPr algn="ctr"/>
            <a:r>
              <a:rPr lang="fr-FR" sz="1200" b="1" dirty="0">
                <a:solidFill>
                  <a:srgbClr val="FF0000"/>
                </a:solidFill>
              </a:rPr>
              <a:t>acquisition </a:t>
            </a:r>
            <a:r>
              <a:rPr lang="fr-FR" sz="1200" b="1" dirty="0" err="1">
                <a:solidFill>
                  <a:srgbClr val="FF0000"/>
                </a:solidFill>
              </a:rPr>
              <a:t>protocol</a:t>
            </a:r>
            <a:endParaRPr lang="fr-FR" sz="1200" b="1" dirty="0">
              <a:solidFill>
                <a:srgbClr val="FF0000"/>
              </a:solidFill>
            </a:endParaRPr>
          </a:p>
        </p:txBody>
      </p:sp>
      <p:cxnSp>
        <p:nvCxnSpPr>
          <p:cNvPr id="31" name="Straight Arrow Connector 57"/>
          <p:cNvCxnSpPr>
            <a:stCxn id="30" idx="0"/>
          </p:cNvCxnSpPr>
          <p:nvPr/>
        </p:nvCxnSpPr>
        <p:spPr>
          <a:xfrm flipV="1">
            <a:off x="2338447" y="1563638"/>
            <a:ext cx="574759" cy="1008112"/>
          </a:xfrm>
          <a:prstGeom prst="straightConnector1">
            <a:avLst/>
          </a:prstGeom>
          <a:ln cap="flat">
            <a:solidFill>
              <a:schemeClr val="tx1"/>
            </a:solidFill>
            <a:round/>
            <a:tailEnd type="triangle"/>
          </a:ln>
          <a:effectLst>
            <a:outerShdw dist="12700" dir="5400000" sx="0" sy="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34" name="Straight Arrow Connector 57"/>
          <p:cNvCxnSpPr>
            <a:stCxn id="30" idx="2"/>
          </p:cNvCxnSpPr>
          <p:nvPr/>
        </p:nvCxnSpPr>
        <p:spPr>
          <a:xfrm>
            <a:off x="2338447" y="3033415"/>
            <a:ext cx="502751" cy="1194519"/>
          </a:xfrm>
          <a:prstGeom prst="straightConnector1">
            <a:avLst/>
          </a:prstGeom>
          <a:ln cap="flat">
            <a:solidFill>
              <a:schemeClr val="tx1"/>
            </a:solidFill>
            <a:round/>
            <a:tailEnd type="triangle"/>
          </a:ln>
          <a:effectLst>
            <a:outerShdw dist="12700" dir="5400000" sx="0" sy="0" algn="tl" rotWithShape="0">
              <a:srgbClr val="000000"/>
            </a:outerShdw>
          </a:effectLst>
        </p:spPr>
        <p:style>
          <a:lnRef idx="2">
            <a:schemeClr val="accent1"/>
          </a:lnRef>
          <a:fillRef idx="0">
            <a:schemeClr val="accent1"/>
          </a:fillRef>
          <a:effectRef idx="1">
            <a:schemeClr val="accent1"/>
          </a:effectRef>
          <a:fontRef idx="minor">
            <a:schemeClr val="tx1"/>
          </a:fontRef>
        </p:style>
      </p:cxnSp>
      <p:pic>
        <p:nvPicPr>
          <p:cNvPr id="4102" name="Picture 6"/>
          <p:cNvPicPr>
            <a:picLocks noChangeAspect="1" noChangeArrowheads="1"/>
          </p:cNvPicPr>
          <p:nvPr/>
        </p:nvPicPr>
        <p:blipFill>
          <a:blip r:embed="rId3" cstate="print"/>
          <a:srcRect b="13030"/>
          <a:stretch>
            <a:fillRect/>
          </a:stretch>
        </p:blipFill>
        <p:spPr bwMode="auto">
          <a:xfrm>
            <a:off x="395536" y="2139702"/>
            <a:ext cx="1069455" cy="1152128"/>
          </a:xfrm>
          <a:prstGeom prst="rect">
            <a:avLst/>
          </a:prstGeom>
          <a:noFill/>
          <a:ln w="9525">
            <a:noFill/>
            <a:miter lim="800000"/>
            <a:headEnd/>
            <a:tailEnd/>
          </a:ln>
          <a:effectLst/>
        </p:spPr>
      </p:pic>
      <p:sp>
        <p:nvSpPr>
          <p:cNvPr id="38" name="ZoneTexte 37"/>
          <p:cNvSpPr txBox="1"/>
          <p:nvPr/>
        </p:nvSpPr>
        <p:spPr>
          <a:xfrm>
            <a:off x="107504" y="987574"/>
            <a:ext cx="1768433" cy="400110"/>
          </a:xfrm>
          <a:prstGeom prst="rect">
            <a:avLst/>
          </a:prstGeom>
          <a:solidFill>
            <a:schemeClr val="accent1">
              <a:lumMod val="20000"/>
              <a:lumOff val="80000"/>
            </a:schemeClr>
          </a:solidFill>
          <a:ln>
            <a:solidFill>
              <a:srgbClr val="0003B1"/>
            </a:solidFill>
          </a:ln>
        </p:spPr>
        <p:txBody>
          <a:bodyPr wrap="none" rtlCol="0">
            <a:spAutoFit/>
          </a:bodyPr>
          <a:lstStyle/>
          <a:p>
            <a:r>
              <a:rPr lang="fr-FR" sz="2000" b="1" dirty="0">
                <a:solidFill>
                  <a:srgbClr val="0003B1"/>
                </a:solidFill>
              </a:rPr>
              <a:t>V/Q PLANAR</a:t>
            </a:r>
          </a:p>
        </p:txBody>
      </p:sp>
      <p:sp>
        <p:nvSpPr>
          <p:cNvPr id="39" name="ZoneTexte 38"/>
          <p:cNvSpPr txBox="1"/>
          <p:nvPr/>
        </p:nvSpPr>
        <p:spPr>
          <a:xfrm>
            <a:off x="4492320" y="1399877"/>
            <a:ext cx="1447832" cy="307777"/>
          </a:xfrm>
          <a:prstGeom prst="rect">
            <a:avLst/>
          </a:prstGeom>
          <a:noFill/>
        </p:spPr>
        <p:txBody>
          <a:bodyPr wrap="none" rtlCol="0">
            <a:spAutoFit/>
          </a:bodyPr>
          <a:lstStyle/>
          <a:p>
            <a:r>
              <a:rPr lang="fr-FR" sz="1400" b="1" dirty="0">
                <a:solidFill>
                  <a:srgbClr val="0003B1"/>
                </a:solidFill>
              </a:rPr>
              <a:t>« 2D » </a:t>
            </a:r>
            <a:r>
              <a:rPr lang="fr-FR" sz="1400" b="1" dirty="0" err="1">
                <a:solidFill>
                  <a:srgbClr val="0003B1"/>
                </a:solidFill>
              </a:rPr>
              <a:t>imaging</a:t>
            </a:r>
            <a:endParaRPr lang="fr-FR" sz="1400" b="1" dirty="0">
              <a:solidFill>
                <a:srgbClr val="0003B1"/>
              </a:solidFill>
            </a:endParaRPr>
          </a:p>
        </p:txBody>
      </p:sp>
      <p:sp>
        <p:nvSpPr>
          <p:cNvPr id="40" name="ZoneTexte 39"/>
          <p:cNvSpPr txBox="1"/>
          <p:nvPr/>
        </p:nvSpPr>
        <p:spPr>
          <a:xfrm>
            <a:off x="179512" y="4011910"/>
            <a:ext cx="1553630" cy="400110"/>
          </a:xfrm>
          <a:prstGeom prst="rect">
            <a:avLst/>
          </a:prstGeom>
          <a:solidFill>
            <a:srgbClr val="FF0000">
              <a:alpha val="18039"/>
            </a:srgbClr>
          </a:solidFill>
          <a:ln>
            <a:solidFill>
              <a:srgbClr val="C00000"/>
            </a:solidFill>
          </a:ln>
        </p:spPr>
        <p:txBody>
          <a:bodyPr wrap="none" rtlCol="0">
            <a:spAutoFit/>
          </a:bodyPr>
          <a:lstStyle/>
          <a:p>
            <a:r>
              <a:rPr lang="fr-FR" sz="2000" b="1" dirty="0">
                <a:solidFill>
                  <a:srgbClr val="FF0000"/>
                </a:solidFill>
              </a:rPr>
              <a:t>V/Q SPECT</a:t>
            </a:r>
          </a:p>
        </p:txBody>
      </p:sp>
      <p:sp>
        <p:nvSpPr>
          <p:cNvPr id="41" name="ZoneTexte 40"/>
          <p:cNvSpPr txBox="1"/>
          <p:nvPr/>
        </p:nvSpPr>
        <p:spPr>
          <a:xfrm>
            <a:off x="4420312" y="4011910"/>
            <a:ext cx="1447832" cy="307777"/>
          </a:xfrm>
          <a:prstGeom prst="rect">
            <a:avLst/>
          </a:prstGeom>
          <a:noFill/>
        </p:spPr>
        <p:txBody>
          <a:bodyPr wrap="none" rtlCol="0">
            <a:spAutoFit/>
          </a:bodyPr>
          <a:lstStyle/>
          <a:p>
            <a:r>
              <a:rPr lang="fr-FR" sz="1400" b="1" dirty="0">
                <a:solidFill>
                  <a:srgbClr val="FF0000"/>
                </a:solidFill>
              </a:rPr>
              <a:t>« 3D » </a:t>
            </a:r>
            <a:r>
              <a:rPr lang="fr-FR" sz="1400" b="1" dirty="0" err="1">
                <a:solidFill>
                  <a:srgbClr val="FF0000"/>
                </a:solidFill>
              </a:rPr>
              <a:t>imaging</a:t>
            </a:r>
            <a:endParaRPr lang="fr-FR" sz="1400" b="1" dirty="0">
              <a:solidFill>
                <a:srgbClr val="FF0000"/>
              </a:solidFill>
            </a:endParaRPr>
          </a:p>
        </p:txBody>
      </p:sp>
      <p:pic>
        <p:nvPicPr>
          <p:cNvPr id="4103" name="Picture 7"/>
          <p:cNvPicPr>
            <a:picLocks noChangeAspect="1" noChangeArrowheads="1"/>
          </p:cNvPicPr>
          <p:nvPr/>
        </p:nvPicPr>
        <p:blipFill>
          <a:blip r:embed="rId4" cstate="print"/>
          <a:srcRect/>
          <a:stretch>
            <a:fillRect/>
          </a:stretch>
        </p:blipFill>
        <p:spPr bwMode="auto">
          <a:xfrm>
            <a:off x="3059832" y="1131590"/>
            <a:ext cx="1227677" cy="936104"/>
          </a:xfrm>
          <a:prstGeom prst="rect">
            <a:avLst/>
          </a:prstGeom>
          <a:noFill/>
          <a:ln w="9525">
            <a:noFill/>
            <a:miter lim="800000"/>
            <a:headEnd/>
            <a:tailEnd/>
          </a:ln>
          <a:effectLst/>
        </p:spPr>
      </p:pic>
      <p:pic>
        <p:nvPicPr>
          <p:cNvPr id="4104" name="Picture 8"/>
          <p:cNvPicPr>
            <a:picLocks noChangeAspect="1" noChangeArrowheads="1"/>
          </p:cNvPicPr>
          <p:nvPr/>
        </p:nvPicPr>
        <p:blipFill>
          <a:blip r:embed="rId5" cstate="print"/>
          <a:srcRect/>
          <a:stretch>
            <a:fillRect/>
          </a:stretch>
        </p:blipFill>
        <p:spPr bwMode="auto">
          <a:xfrm>
            <a:off x="2987824" y="3613696"/>
            <a:ext cx="1190302" cy="1190302"/>
          </a:xfrm>
          <a:prstGeom prst="rect">
            <a:avLst/>
          </a:prstGeom>
          <a:noFill/>
          <a:ln w="9525">
            <a:noFill/>
            <a:miter lim="800000"/>
            <a:headEnd/>
            <a:tailEnd/>
          </a:ln>
          <a:effectLst/>
        </p:spPr>
      </p:pic>
      <p:pic>
        <p:nvPicPr>
          <p:cNvPr id="44" name="Picture 4"/>
          <p:cNvPicPr>
            <a:picLocks noChangeAspect="1" noChangeArrowheads="1"/>
          </p:cNvPicPr>
          <p:nvPr/>
        </p:nvPicPr>
        <p:blipFill>
          <a:blip r:embed="rId6" cstate="print"/>
          <a:srcRect/>
          <a:stretch>
            <a:fillRect/>
          </a:stretch>
        </p:blipFill>
        <p:spPr bwMode="auto">
          <a:xfrm>
            <a:off x="6156176" y="762650"/>
            <a:ext cx="2490668" cy="1809100"/>
          </a:xfrm>
          <a:prstGeom prst="rect">
            <a:avLst/>
          </a:prstGeom>
          <a:noFill/>
          <a:ln w="9525">
            <a:noFill/>
            <a:miter lim="800000"/>
            <a:headEnd/>
            <a:tailEnd/>
          </a:ln>
        </p:spPr>
      </p:pic>
      <p:pic>
        <p:nvPicPr>
          <p:cNvPr id="45" name="Picture 5" descr="TcMIP-1"/>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4208" y="3147814"/>
            <a:ext cx="2232248" cy="2232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15"/>
          <p:cNvSpPr/>
          <p:nvPr/>
        </p:nvSpPr>
        <p:spPr>
          <a:xfrm>
            <a:off x="1979712" y="815565"/>
            <a:ext cx="7056784" cy="1800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en-US" sz="2400" dirty="0">
                <a:solidFill>
                  <a:schemeClr val="bg1"/>
                </a:solidFill>
                <a:ea typeface="+mj-ea"/>
                <a:cs typeface="Arial" pitchFamily="34" charset="0"/>
              </a:rPr>
              <a:t>Ventilation/Perfusion Scintigraphy</a:t>
            </a:r>
            <a:endParaRPr lang="fr-FR" sz="2400" dirty="0">
              <a:solidFill>
                <a:schemeClr val="bg1"/>
              </a:solidFill>
              <a:ea typeface="+mj-ea"/>
              <a:cs typeface="Arial" pitchFamily="34" charset="0"/>
            </a:endParaRPr>
          </a:p>
        </p:txBody>
      </p:sp>
      <p:sp>
        <p:nvSpPr>
          <p:cNvPr id="18" name="Espace réservé du numéro de diapositive 17"/>
          <p:cNvSpPr>
            <a:spLocks noGrp="1"/>
          </p:cNvSpPr>
          <p:nvPr>
            <p:ph type="sldNum" sz="quarter" idx="12"/>
          </p:nvPr>
        </p:nvSpPr>
        <p:spPr/>
        <p:txBody>
          <a:bodyPr/>
          <a:lstStyle/>
          <a:p>
            <a:fld id="{A3A688DE-845D-4DD4-B031-0F479F0931BE}" type="slidenum">
              <a:rPr lang="fr-BE" smtClean="0"/>
              <a:pPr/>
              <a:t>5</a:t>
            </a:fld>
            <a:endParaRPr lang="fr-BE"/>
          </a:p>
        </p:txBody>
      </p:sp>
    </p:spTree>
    <p:extLst>
      <p:ext uri="{BB962C8B-B14F-4D97-AF65-F5344CB8AC3E}">
        <p14:creationId xmlns:p14="http://schemas.microsoft.com/office/powerpoint/2010/main" val="73441180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0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0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en-US" sz="2400" dirty="0">
                <a:solidFill>
                  <a:schemeClr val="bg1"/>
                </a:solidFill>
                <a:ea typeface="+mj-ea"/>
                <a:cs typeface="Arial" pitchFamily="34" charset="0"/>
              </a:rPr>
              <a:t>Planar V/Q scintigraphy for acute PE</a:t>
            </a:r>
            <a:endParaRPr lang="fr-FR" sz="2400" dirty="0">
              <a:solidFill>
                <a:schemeClr val="bg1"/>
              </a:solidFill>
              <a:ea typeface="+mj-ea"/>
              <a:cs typeface="Arial" pitchFamily="34" charset="0"/>
            </a:endParaRPr>
          </a:p>
        </p:txBody>
      </p:sp>
      <p:sp>
        <p:nvSpPr>
          <p:cNvPr id="5" name="Text Box 88">
            <a:extLst>
              <a:ext uri="{FF2B5EF4-FFF2-40B4-BE49-F238E27FC236}">
                <a16:creationId xmlns:a16="http://schemas.microsoft.com/office/drawing/2014/main" id="{99FCAA77-6138-4D4A-AD8D-39028DF290FD}"/>
              </a:ext>
            </a:extLst>
          </p:cNvPr>
          <p:cNvSpPr txBox="1">
            <a:spLocks noChangeArrowheads="1"/>
          </p:cNvSpPr>
          <p:nvPr/>
        </p:nvSpPr>
        <p:spPr bwMode="auto">
          <a:xfrm>
            <a:off x="6384925" y="699542"/>
            <a:ext cx="27590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fr-FR" sz="1200" i="1">
                <a:latin typeface="Arial" panose="020B0604020202020204" pitchFamily="34" charset="0"/>
              </a:rPr>
              <a:t>PIOPED investigators, JAMA 1990</a:t>
            </a:r>
          </a:p>
        </p:txBody>
      </p:sp>
      <p:sp>
        <p:nvSpPr>
          <p:cNvPr id="6" name="Rectangle 5"/>
          <p:cNvSpPr/>
          <p:nvPr/>
        </p:nvSpPr>
        <p:spPr>
          <a:xfrm>
            <a:off x="144016" y="987574"/>
            <a:ext cx="8964488" cy="2502223"/>
          </a:xfrm>
          <a:prstGeom prst="rect">
            <a:avLst/>
          </a:prstGeom>
        </p:spPr>
        <p:txBody>
          <a:bodyPr wrap="square">
            <a:spAutoFit/>
          </a:bodyPr>
          <a:lstStyle/>
          <a:p>
            <a:pPr>
              <a:lnSpc>
                <a:spcPct val="150000"/>
              </a:lnSpc>
              <a:spcBef>
                <a:spcPct val="30000"/>
              </a:spcBef>
              <a:buClr>
                <a:schemeClr val="accent1"/>
              </a:buClr>
              <a:buSzPct val="80000"/>
            </a:pPr>
            <a:r>
              <a:rPr lang="en-US" altLang="fr-FR" b="1" dirty="0">
                <a:solidFill>
                  <a:srgbClr val="000000"/>
                </a:solidFill>
              </a:rPr>
              <a:t>Interpretation</a:t>
            </a:r>
            <a:r>
              <a:rPr lang="en-US" altLang="fr-FR" dirty="0">
                <a:solidFill>
                  <a:srgbClr val="000000"/>
                </a:solidFill>
              </a:rPr>
              <a:t> according to the number and size of mismatched defects :</a:t>
            </a:r>
          </a:p>
          <a:p>
            <a:pPr>
              <a:lnSpc>
                <a:spcPct val="150000"/>
              </a:lnSpc>
              <a:spcBef>
                <a:spcPct val="30000"/>
              </a:spcBef>
              <a:buClr>
                <a:schemeClr val="tx2"/>
              </a:buClr>
              <a:buFont typeface="Wingdings" pitchFamily="2" charset="2"/>
              <a:buChar char="Ø"/>
            </a:pPr>
            <a:r>
              <a:rPr lang="en-US" altLang="fr-FR" b="1" dirty="0">
                <a:solidFill>
                  <a:srgbClr val="0003B1"/>
                </a:solidFill>
              </a:rPr>
              <a:t> Normal</a:t>
            </a:r>
            <a:r>
              <a:rPr lang="en-US" altLang="fr-FR" dirty="0">
                <a:solidFill>
                  <a:srgbClr val="000000"/>
                </a:solidFill>
              </a:rPr>
              <a:t>				PE excluded</a:t>
            </a:r>
          </a:p>
          <a:p>
            <a:pPr>
              <a:lnSpc>
                <a:spcPct val="150000"/>
              </a:lnSpc>
              <a:spcBef>
                <a:spcPct val="30000"/>
              </a:spcBef>
              <a:buClr>
                <a:schemeClr val="tx2"/>
              </a:buClr>
              <a:buFont typeface="Wingdings" pitchFamily="2" charset="2"/>
              <a:buChar char="Ø"/>
            </a:pPr>
            <a:r>
              <a:rPr lang="en-US" altLang="fr-FR" b="1" dirty="0">
                <a:solidFill>
                  <a:srgbClr val="0003B1"/>
                </a:solidFill>
              </a:rPr>
              <a:t> High </a:t>
            </a:r>
            <a:r>
              <a:rPr lang="en-US" altLang="fr-FR" b="1" dirty="0" err="1">
                <a:solidFill>
                  <a:srgbClr val="0003B1"/>
                </a:solidFill>
              </a:rPr>
              <a:t>prob</a:t>
            </a:r>
            <a:r>
              <a:rPr lang="en-US" altLang="fr-FR" dirty="0">
                <a:solidFill>
                  <a:srgbClr val="000000"/>
                </a:solidFill>
              </a:rPr>
              <a:t>				PE confirmed </a:t>
            </a:r>
            <a:r>
              <a:rPr lang="en-US" altLang="fr-FR" sz="1400" dirty="0">
                <a:solidFill>
                  <a:srgbClr val="000000"/>
                </a:solidFill>
              </a:rPr>
              <a:t>(controversial if low clinical </a:t>
            </a:r>
            <a:r>
              <a:rPr lang="en-US" altLang="fr-FR" sz="1400" dirty="0" err="1">
                <a:solidFill>
                  <a:srgbClr val="000000"/>
                </a:solidFill>
              </a:rPr>
              <a:t>prob</a:t>
            </a:r>
            <a:r>
              <a:rPr lang="en-US" altLang="fr-FR" sz="1400" dirty="0">
                <a:solidFill>
                  <a:srgbClr val="000000"/>
                </a:solidFill>
              </a:rPr>
              <a:t>)</a:t>
            </a:r>
            <a:endParaRPr lang="en-US" altLang="fr-FR" dirty="0">
              <a:solidFill>
                <a:srgbClr val="000000"/>
              </a:solidFill>
            </a:endParaRPr>
          </a:p>
          <a:p>
            <a:pPr>
              <a:lnSpc>
                <a:spcPct val="150000"/>
              </a:lnSpc>
              <a:spcBef>
                <a:spcPct val="30000"/>
              </a:spcBef>
              <a:buClr>
                <a:schemeClr val="tx2"/>
              </a:buClr>
              <a:buFont typeface="Wingdings" pitchFamily="2" charset="2"/>
              <a:buChar char="Ø"/>
            </a:pPr>
            <a:r>
              <a:rPr lang="en-US" altLang="fr-FR" dirty="0">
                <a:solidFill>
                  <a:srgbClr val="000000"/>
                </a:solidFill>
              </a:rPr>
              <a:t> Low </a:t>
            </a:r>
            <a:r>
              <a:rPr lang="en-US" altLang="fr-FR" dirty="0" err="1">
                <a:solidFill>
                  <a:srgbClr val="000000"/>
                </a:solidFill>
              </a:rPr>
              <a:t>prob</a:t>
            </a:r>
            <a:endParaRPr lang="en-US" altLang="fr-FR" dirty="0">
              <a:solidFill>
                <a:srgbClr val="000000"/>
              </a:solidFill>
            </a:endParaRPr>
          </a:p>
          <a:p>
            <a:pPr>
              <a:lnSpc>
                <a:spcPct val="150000"/>
              </a:lnSpc>
              <a:spcBef>
                <a:spcPct val="30000"/>
              </a:spcBef>
              <a:buClr>
                <a:schemeClr val="tx2"/>
              </a:buClr>
              <a:buFont typeface="Wingdings" pitchFamily="2" charset="2"/>
              <a:buChar char="Ø"/>
            </a:pPr>
            <a:r>
              <a:rPr lang="en-US" altLang="fr-FR" dirty="0">
                <a:solidFill>
                  <a:srgbClr val="000000"/>
                </a:solidFill>
              </a:rPr>
              <a:t> </a:t>
            </a:r>
            <a:r>
              <a:rPr lang="en-US" altLang="fr-FR" dirty="0" err="1">
                <a:solidFill>
                  <a:srgbClr val="000000"/>
                </a:solidFill>
              </a:rPr>
              <a:t>Interm</a:t>
            </a:r>
            <a:r>
              <a:rPr lang="en-US" altLang="fr-FR" dirty="0">
                <a:solidFill>
                  <a:srgbClr val="000000"/>
                </a:solidFill>
              </a:rPr>
              <a:t> </a:t>
            </a:r>
            <a:r>
              <a:rPr lang="en-US" altLang="fr-FR" dirty="0" err="1">
                <a:solidFill>
                  <a:srgbClr val="000000"/>
                </a:solidFill>
              </a:rPr>
              <a:t>prob</a:t>
            </a:r>
            <a:endParaRPr lang="en-US" altLang="fr-FR" dirty="0">
              <a:solidFill>
                <a:srgbClr val="000000"/>
              </a:solidFill>
            </a:endParaRPr>
          </a:p>
        </p:txBody>
      </p:sp>
      <p:sp>
        <p:nvSpPr>
          <p:cNvPr id="8" name="Accolade fermante 7"/>
          <p:cNvSpPr/>
          <p:nvPr/>
        </p:nvSpPr>
        <p:spPr>
          <a:xfrm>
            <a:off x="1691680" y="2427734"/>
            <a:ext cx="144016" cy="100811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9" name="ZoneTexte 8"/>
          <p:cNvSpPr txBox="1"/>
          <p:nvPr/>
        </p:nvSpPr>
        <p:spPr>
          <a:xfrm>
            <a:off x="1949653" y="2643758"/>
            <a:ext cx="5070619" cy="791050"/>
          </a:xfrm>
          <a:prstGeom prst="rect">
            <a:avLst/>
          </a:prstGeom>
          <a:noFill/>
        </p:spPr>
        <p:txBody>
          <a:bodyPr wrap="none" rtlCol="0">
            <a:spAutoFit/>
          </a:bodyPr>
          <a:lstStyle/>
          <a:p>
            <a:pPr>
              <a:lnSpc>
                <a:spcPct val="150000"/>
              </a:lnSpc>
            </a:pPr>
            <a:r>
              <a:rPr lang="en-US"/>
              <a:t>«</a:t>
            </a:r>
            <a:r>
              <a:rPr lang="en-US" b="1">
                <a:solidFill>
                  <a:srgbClr val="0003B1"/>
                </a:solidFill>
              </a:rPr>
              <a:t> Inconclusive </a:t>
            </a:r>
            <a:r>
              <a:rPr lang="en-US"/>
              <a:t>» tests </a:t>
            </a:r>
            <a:r>
              <a:rPr lang="en-US" altLang="fr-FR">
                <a:solidFill>
                  <a:srgbClr val="000000"/>
                </a:solidFill>
              </a:rPr>
              <a:t>→ 	further testing (CUS)</a:t>
            </a:r>
          </a:p>
          <a:p>
            <a:pPr>
              <a:lnSpc>
                <a:spcPct val="150000"/>
              </a:lnSpc>
            </a:pPr>
            <a:r>
              <a:rPr lang="en-US" altLang="fr-FR" sz="1400">
                <a:solidFill>
                  <a:srgbClr val="000000"/>
                </a:solidFill>
              </a:rPr>
              <a:t>(&gt;40% in the PIOPED study)</a:t>
            </a:r>
            <a:endParaRPr lang="en-US" sz="1400"/>
          </a:p>
        </p:txBody>
      </p:sp>
      <p:pic>
        <p:nvPicPr>
          <p:cNvPr id="7" name="Picture 2"/>
          <p:cNvPicPr>
            <a:picLocks noChangeAspect="1" noChangeArrowheads="1"/>
          </p:cNvPicPr>
          <p:nvPr/>
        </p:nvPicPr>
        <p:blipFill>
          <a:blip r:embed="rId3" cstate="print"/>
          <a:srcRect b="28869"/>
          <a:stretch>
            <a:fillRect/>
          </a:stretch>
        </p:blipFill>
        <p:spPr bwMode="auto">
          <a:xfrm>
            <a:off x="1331640" y="3723878"/>
            <a:ext cx="5544616" cy="1324820"/>
          </a:xfrm>
          <a:prstGeom prst="rect">
            <a:avLst/>
          </a:prstGeom>
          <a:noFill/>
          <a:ln w="9525">
            <a:noFill/>
            <a:miter lim="800000"/>
            <a:headEnd/>
            <a:tailEnd/>
          </a:ln>
        </p:spPr>
      </p:pic>
      <p:sp>
        <p:nvSpPr>
          <p:cNvPr id="11" name="Rectangle 1"/>
          <p:cNvSpPr>
            <a:spLocks noChangeArrowheads="1"/>
          </p:cNvSpPr>
          <p:nvPr/>
        </p:nvSpPr>
        <p:spPr bwMode="auto">
          <a:xfrm>
            <a:off x="6875685" y="4731990"/>
            <a:ext cx="2304827" cy="276999"/>
          </a:xfrm>
          <a:prstGeom prst="rect">
            <a:avLst/>
          </a:prstGeom>
          <a:noFill/>
          <a:ln w="9525">
            <a:noFill/>
            <a:miter lim="800000"/>
            <a:headEnd/>
            <a:tailEnd/>
          </a:ln>
        </p:spPr>
        <p:txBody>
          <a:bodyPr wrap="square">
            <a:spAutoFit/>
          </a:bodyPr>
          <a:lstStyle/>
          <a:p>
            <a:r>
              <a:rPr lang="en-GB" sz="1200" i="1" dirty="0" err="1">
                <a:latin typeface="Arial Narrow" pitchFamily="34" charset="0"/>
              </a:rPr>
              <a:t>Konstantinides</a:t>
            </a:r>
            <a:r>
              <a:rPr lang="en-GB" sz="1200" i="1" dirty="0">
                <a:latin typeface="Arial Narrow" pitchFamily="34" charset="0"/>
              </a:rPr>
              <a:t> SV, </a:t>
            </a:r>
            <a:r>
              <a:rPr lang="en-GB" sz="1200" i="1" dirty="0" err="1">
                <a:latin typeface="Arial Narrow" pitchFamily="34" charset="0"/>
              </a:rPr>
              <a:t>Eur</a:t>
            </a:r>
            <a:r>
              <a:rPr lang="en-GB" sz="1200" i="1" dirty="0">
                <a:latin typeface="Arial Narrow" pitchFamily="34" charset="0"/>
              </a:rPr>
              <a:t> </a:t>
            </a:r>
            <a:r>
              <a:rPr lang="en-GB" sz="1200" i="1" dirty="0" err="1">
                <a:latin typeface="Arial Narrow" pitchFamily="34" charset="0"/>
              </a:rPr>
              <a:t>Respir</a:t>
            </a:r>
            <a:r>
              <a:rPr lang="en-GB" sz="1200" i="1" dirty="0">
                <a:latin typeface="Arial Narrow" pitchFamily="34" charset="0"/>
              </a:rPr>
              <a:t> J 2019</a:t>
            </a:r>
            <a:endParaRPr lang="en-AU" sz="1200" i="1" dirty="0">
              <a:latin typeface="Arial Narrow" pitchFamily="34" charset="0"/>
            </a:endParaRPr>
          </a:p>
        </p:txBody>
      </p:sp>
      <p:sp>
        <p:nvSpPr>
          <p:cNvPr id="12" name="Espace réservé du numéro de diapositive 11"/>
          <p:cNvSpPr>
            <a:spLocks noGrp="1"/>
          </p:cNvSpPr>
          <p:nvPr>
            <p:ph type="sldNum" sz="quarter" idx="12"/>
          </p:nvPr>
        </p:nvSpPr>
        <p:spPr/>
        <p:txBody>
          <a:bodyPr/>
          <a:lstStyle/>
          <a:p>
            <a:fld id="{A3A688DE-845D-4DD4-B031-0F479F0931BE}" type="slidenum">
              <a:rPr lang="fr-BE" smtClean="0"/>
              <a:pPr/>
              <a:t>6</a:t>
            </a:fld>
            <a:endParaRPr lang="fr-BE"/>
          </a:p>
        </p:txBody>
      </p:sp>
    </p:spTree>
    <p:extLst>
      <p:ext uri="{BB962C8B-B14F-4D97-AF65-F5344CB8AC3E}">
        <p14:creationId xmlns:p14="http://schemas.microsoft.com/office/powerpoint/2010/main" val="42503158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28"/>
          <p:cNvSpPr txBox="1">
            <a:spLocks noChangeArrowheads="1"/>
          </p:cNvSpPr>
          <p:nvPr/>
        </p:nvSpPr>
        <p:spPr bwMode="auto">
          <a:xfrm>
            <a:off x="3707905" y="823813"/>
            <a:ext cx="172819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fr-FR" sz="1400" b="1" u="sng" dirty="0" err="1">
                <a:solidFill>
                  <a:srgbClr val="FF0000"/>
                </a:solidFill>
                <a:latin typeface="Arial" charset="0"/>
              </a:rPr>
              <a:t>Planar</a:t>
            </a:r>
            <a:r>
              <a:rPr lang="fr-FR" sz="1400" b="1" u="sng" dirty="0">
                <a:solidFill>
                  <a:srgbClr val="FF0000"/>
                </a:solidFill>
                <a:latin typeface="Arial" charset="0"/>
              </a:rPr>
              <a:t> V/Q scan</a:t>
            </a:r>
          </a:p>
        </p:txBody>
      </p:sp>
      <p:sp>
        <p:nvSpPr>
          <p:cNvPr id="6" name="Text Box 1031"/>
          <p:cNvSpPr txBox="1">
            <a:spLocks noChangeArrowheads="1"/>
          </p:cNvSpPr>
          <p:nvPr/>
        </p:nvSpPr>
        <p:spPr bwMode="auto">
          <a:xfrm>
            <a:off x="262810" y="4753476"/>
            <a:ext cx="1080119" cy="338554"/>
          </a:xfrm>
          <a:prstGeom prst="rect">
            <a:avLst/>
          </a:prstGeom>
          <a:noFill/>
          <a:ln w="9525">
            <a:solidFill>
              <a:srgbClr val="000090"/>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fr-FR" sz="1600" b="1" dirty="0">
                <a:solidFill>
                  <a:srgbClr val="000090"/>
                </a:solidFill>
                <a:latin typeface="Arial" charset="0"/>
              </a:rPr>
              <a:t>No PE</a:t>
            </a:r>
          </a:p>
        </p:txBody>
      </p:sp>
      <p:sp>
        <p:nvSpPr>
          <p:cNvPr id="7" name="Text Box 1032"/>
          <p:cNvSpPr txBox="1">
            <a:spLocks noChangeArrowheads="1"/>
          </p:cNvSpPr>
          <p:nvPr/>
        </p:nvSpPr>
        <p:spPr bwMode="auto">
          <a:xfrm>
            <a:off x="395536" y="1574671"/>
            <a:ext cx="86259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fr-FR" sz="1200" dirty="0">
                <a:solidFill>
                  <a:srgbClr val="000090"/>
                </a:solidFill>
                <a:latin typeface="Arial" charset="0"/>
              </a:rPr>
              <a:t>Normal</a:t>
            </a:r>
          </a:p>
        </p:txBody>
      </p:sp>
      <p:sp>
        <p:nvSpPr>
          <p:cNvPr id="8" name="Text Box 1033"/>
          <p:cNvSpPr txBox="1">
            <a:spLocks noChangeArrowheads="1"/>
          </p:cNvSpPr>
          <p:nvPr/>
        </p:nvSpPr>
        <p:spPr bwMode="auto">
          <a:xfrm>
            <a:off x="7416875" y="1563638"/>
            <a:ext cx="97155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fr-FR" sz="1200" dirty="0">
                <a:solidFill>
                  <a:srgbClr val="000090"/>
                </a:solidFill>
                <a:latin typeface="Arial" charset="0"/>
              </a:rPr>
              <a:t>High</a:t>
            </a:r>
          </a:p>
        </p:txBody>
      </p:sp>
      <p:sp>
        <p:nvSpPr>
          <p:cNvPr id="9" name="Text Box 1037"/>
          <p:cNvSpPr txBox="1">
            <a:spLocks noChangeArrowheads="1"/>
          </p:cNvSpPr>
          <p:nvPr/>
        </p:nvSpPr>
        <p:spPr bwMode="auto">
          <a:xfrm>
            <a:off x="2771798" y="2696021"/>
            <a:ext cx="100811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fr-FR" sz="1400" b="1" dirty="0" err="1">
                <a:solidFill>
                  <a:srgbClr val="000090"/>
                </a:solidFill>
                <a:latin typeface="Arial" charset="0"/>
              </a:rPr>
              <a:t>Negative</a:t>
            </a:r>
            <a:endParaRPr lang="fr-FR" sz="1400" b="1" dirty="0">
              <a:solidFill>
                <a:srgbClr val="000090"/>
              </a:solidFill>
              <a:latin typeface="Arial" charset="0"/>
            </a:endParaRPr>
          </a:p>
        </p:txBody>
      </p:sp>
      <p:sp>
        <p:nvSpPr>
          <p:cNvPr id="12" name="Text Box 1037"/>
          <p:cNvSpPr txBox="1">
            <a:spLocks noChangeArrowheads="1"/>
          </p:cNvSpPr>
          <p:nvPr/>
        </p:nvSpPr>
        <p:spPr bwMode="auto">
          <a:xfrm>
            <a:off x="5220074" y="2696021"/>
            <a:ext cx="100811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fr-FR" sz="1400" b="1" dirty="0">
                <a:solidFill>
                  <a:srgbClr val="000090"/>
                </a:solidFill>
                <a:latin typeface="Arial" charset="0"/>
              </a:rPr>
              <a:t>Positive</a:t>
            </a:r>
          </a:p>
        </p:txBody>
      </p:sp>
      <p:sp>
        <p:nvSpPr>
          <p:cNvPr id="13" name="Text Box 1029"/>
          <p:cNvSpPr txBox="1">
            <a:spLocks noChangeArrowheads="1"/>
          </p:cNvSpPr>
          <p:nvPr/>
        </p:nvSpPr>
        <p:spPr bwMode="auto">
          <a:xfrm>
            <a:off x="3633090" y="1995686"/>
            <a:ext cx="18637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fr-FR" sz="1400" b="1" u="sng" dirty="0" err="1">
                <a:solidFill>
                  <a:srgbClr val="FF0000"/>
                </a:solidFill>
                <a:latin typeface="Arial" charset="0"/>
              </a:rPr>
              <a:t>Lower</a:t>
            </a:r>
            <a:r>
              <a:rPr lang="fr-FR" sz="1400" b="1" u="sng" dirty="0">
                <a:solidFill>
                  <a:srgbClr val="FF0000"/>
                </a:solidFill>
                <a:latin typeface="Arial" charset="0"/>
              </a:rPr>
              <a:t> </a:t>
            </a:r>
            <a:r>
              <a:rPr lang="fr-FR" sz="1400" b="1" u="sng" dirty="0" err="1">
                <a:solidFill>
                  <a:srgbClr val="FF0000"/>
                </a:solidFill>
                <a:latin typeface="Arial" charset="0"/>
              </a:rPr>
              <a:t>limb</a:t>
            </a:r>
            <a:r>
              <a:rPr lang="fr-FR" sz="1400" b="1" u="sng" dirty="0">
                <a:solidFill>
                  <a:srgbClr val="FF0000"/>
                </a:solidFill>
                <a:latin typeface="Arial" charset="0"/>
              </a:rPr>
              <a:t> CUS</a:t>
            </a:r>
          </a:p>
        </p:txBody>
      </p:sp>
      <p:cxnSp>
        <p:nvCxnSpPr>
          <p:cNvPr id="15" name="Straight Arrow Connector 57"/>
          <p:cNvCxnSpPr>
            <a:stCxn id="4" idx="2"/>
            <a:endCxn id="7" idx="0"/>
          </p:cNvCxnSpPr>
          <p:nvPr/>
        </p:nvCxnSpPr>
        <p:spPr>
          <a:xfrm flipH="1">
            <a:off x="826831" y="1131590"/>
            <a:ext cx="3745170" cy="443081"/>
          </a:xfrm>
          <a:prstGeom prst="straightConnector1">
            <a:avLst/>
          </a:prstGeom>
          <a:ln cap="flat">
            <a:solidFill>
              <a:schemeClr val="tx1"/>
            </a:solidFill>
            <a:round/>
            <a:tailEnd type="triangle"/>
          </a:ln>
          <a:effectLst>
            <a:outerShdw dist="12700" dir="5400000" sx="0" sy="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6" name="Straight Arrow Connector 60"/>
          <p:cNvCxnSpPr>
            <a:stCxn id="4" idx="2"/>
            <a:endCxn id="8" idx="0"/>
          </p:cNvCxnSpPr>
          <p:nvPr/>
        </p:nvCxnSpPr>
        <p:spPr>
          <a:xfrm>
            <a:off x="4572001" y="1131590"/>
            <a:ext cx="3330649" cy="432048"/>
          </a:xfrm>
          <a:prstGeom prst="straightConnector1">
            <a:avLst/>
          </a:prstGeom>
          <a:ln cap="flat">
            <a:solidFill>
              <a:schemeClr val="tx1"/>
            </a:solidFill>
            <a:round/>
            <a:tailEnd type="triangle"/>
          </a:ln>
          <a:effectLst>
            <a:outerShdw dist="12700" dir="5400000" sx="0" sy="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7" name="Straight Arrow Connector 66"/>
          <p:cNvCxnSpPr>
            <a:stCxn id="26" idx="2"/>
            <a:endCxn id="13" idx="0"/>
          </p:cNvCxnSpPr>
          <p:nvPr/>
        </p:nvCxnSpPr>
        <p:spPr>
          <a:xfrm flipH="1">
            <a:off x="4564953" y="1768629"/>
            <a:ext cx="4887" cy="227057"/>
          </a:xfrm>
          <a:prstGeom prst="straightConnector1">
            <a:avLst/>
          </a:prstGeom>
          <a:ln cap="flat">
            <a:solidFill>
              <a:schemeClr val="tx1"/>
            </a:solidFill>
            <a:round/>
            <a:tailEnd type="triangle"/>
          </a:ln>
          <a:effectLst>
            <a:outerShdw dist="12700" dir="5400000" sx="0" sy="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8" name="Straight Arrow Connector 69"/>
          <p:cNvCxnSpPr>
            <a:stCxn id="13" idx="2"/>
            <a:endCxn id="9" idx="0"/>
          </p:cNvCxnSpPr>
          <p:nvPr/>
        </p:nvCxnSpPr>
        <p:spPr>
          <a:xfrm flipH="1">
            <a:off x="3275855" y="2303661"/>
            <a:ext cx="1289098" cy="392360"/>
          </a:xfrm>
          <a:prstGeom prst="straightConnector1">
            <a:avLst/>
          </a:prstGeom>
          <a:ln cap="flat">
            <a:solidFill>
              <a:schemeClr val="tx1"/>
            </a:solidFill>
            <a:round/>
            <a:tailEnd type="triangle"/>
          </a:ln>
          <a:effectLst>
            <a:outerShdw dist="12700" dir="5400000" sx="0" sy="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9" name="Straight Arrow Connector 72"/>
          <p:cNvCxnSpPr>
            <a:stCxn id="13" idx="2"/>
            <a:endCxn id="12" idx="0"/>
          </p:cNvCxnSpPr>
          <p:nvPr/>
        </p:nvCxnSpPr>
        <p:spPr>
          <a:xfrm>
            <a:off x="4564953" y="2303661"/>
            <a:ext cx="1159176" cy="392360"/>
          </a:xfrm>
          <a:prstGeom prst="straightConnector1">
            <a:avLst/>
          </a:prstGeom>
          <a:ln cap="flat">
            <a:solidFill>
              <a:schemeClr val="tx1"/>
            </a:solidFill>
            <a:round/>
            <a:tailEnd type="triangle"/>
          </a:ln>
          <a:effectLst>
            <a:outerShdw dist="12700" dir="5400000" sx="0" sy="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0" name="Straight Arrow Connector 76"/>
          <p:cNvCxnSpPr>
            <a:stCxn id="7" idx="2"/>
            <a:endCxn id="6" idx="0"/>
          </p:cNvCxnSpPr>
          <p:nvPr/>
        </p:nvCxnSpPr>
        <p:spPr>
          <a:xfrm flipH="1">
            <a:off x="802870" y="1851670"/>
            <a:ext cx="23961" cy="2901806"/>
          </a:xfrm>
          <a:prstGeom prst="straightConnector1">
            <a:avLst/>
          </a:prstGeom>
          <a:ln cap="flat">
            <a:solidFill>
              <a:schemeClr val="tx1"/>
            </a:solidFill>
            <a:round/>
            <a:tailEnd type="triangle"/>
          </a:ln>
          <a:effectLst>
            <a:outerShdw dist="12700" dir="5400000" sx="0" sy="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1" name="Straight Arrow Connector 80"/>
          <p:cNvCxnSpPr>
            <a:stCxn id="8" idx="2"/>
            <a:endCxn id="34" idx="0"/>
          </p:cNvCxnSpPr>
          <p:nvPr/>
        </p:nvCxnSpPr>
        <p:spPr>
          <a:xfrm>
            <a:off x="7902650" y="1840637"/>
            <a:ext cx="17723" cy="2912839"/>
          </a:xfrm>
          <a:prstGeom prst="straightConnector1">
            <a:avLst/>
          </a:prstGeom>
          <a:ln cap="flat">
            <a:solidFill>
              <a:schemeClr val="tx1"/>
            </a:solidFill>
            <a:round/>
            <a:tailEnd type="triangle"/>
          </a:ln>
          <a:effectLst>
            <a:outerShdw dist="12700" dir="5400000" sx="0" sy="0" algn="tl"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26" name="Text Box 1033"/>
          <p:cNvSpPr txBox="1">
            <a:spLocks noChangeArrowheads="1"/>
          </p:cNvSpPr>
          <p:nvPr/>
        </p:nvSpPr>
        <p:spPr bwMode="auto">
          <a:xfrm>
            <a:off x="3904044" y="1491630"/>
            <a:ext cx="133159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fr-FR" sz="1200" dirty="0">
                <a:solidFill>
                  <a:srgbClr val="000090"/>
                </a:solidFill>
                <a:latin typeface="Arial" charset="0"/>
              </a:rPr>
              <a:t>« Inconclusive »</a:t>
            </a:r>
          </a:p>
        </p:txBody>
      </p:sp>
      <p:cxnSp>
        <p:nvCxnSpPr>
          <p:cNvPr id="27" name="Straight Arrow Connector 60"/>
          <p:cNvCxnSpPr>
            <a:stCxn id="4" idx="2"/>
            <a:endCxn id="26" idx="0"/>
          </p:cNvCxnSpPr>
          <p:nvPr/>
        </p:nvCxnSpPr>
        <p:spPr>
          <a:xfrm flipH="1">
            <a:off x="4569840" y="1131590"/>
            <a:ext cx="2161" cy="360040"/>
          </a:xfrm>
          <a:prstGeom prst="straightConnector1">
            <a:avLst/>
          </a:prstGeom>
          <a:ln cap="flat">
            <a:solidFill>
              <a:schemeClr val="tx1"/>
            </a:solidFill>
            <a:round/>
            <a:tailEnd type="triangle"/>
          </a:ln>
          <a:effectLst>
            <a:outerShdw dist="12700" dir="5400000" sx="0" sy="0" algn="tl"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34" name="Text Box 1031"/>
          <p:cNvSpPr txBox="1">
            <a:spLocks noChangeArrowheads="1"/>
          </p:cNvSpPr>
          <p:nvPr/>
        </p:nvSpPr>
        <p:spPr bwMode="auto">
          <a:xfrm>
            <a:off x="7380313" y="4753476"/>
            <a:ext cx="1080119" cy="338554"/>
          </a:xfrm>
          <a:prstGeom prst="rect">
            <a:avLst/>
          </a:prstGeom>
          <a:noFill/>
          <a:ln w="9525">
            <a:solidFill>
              <a:srgbClr val="000090"/>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fr-FR" sz="1600" b="1" dirty="0" err="1">
                <a:solidFill>
                  <a:srgbClr val="000090"/>
                </a:solidFill>
                <a:latin typeface="Arial" charset="0"/>
              </a:rPr>
              <a:t>Treat</a:t>
            </a:r>
            <a:endParaRPr lang="fr-FR" sz="1600" b="1" dirty="0">
              <a:solidFill>
                <a:srgbClr val="000090"/>
              </a:solidFill>
              <a:latin typeface="Arial" charset="0"/>
            </a:endParaRPr>
          </a:p>
        </p:txBody>
      </p:sp>
      <p:cxnSp>
        <p:nvCxnSpPr>
          <p:cNvPr id="40" name="Forme 39"/>
          <p:cNvCxnSpPr>
            <a:stCxn id="12" idx="3"/>
            <a:endCxn id="34" idx="0"/>
          </p:cNvCxnSpPr>
          <p:nvPr/>
        </p:nvCxnSpPr>
        <p:spPr>
          <a:xfrm>
            <a:off x="6228184" y="2849910"/>
            <a:ext cx="1692189" cy="1903566"/>
          </a:xfrm>
          <a:prstGeom prst="bentConnector2">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Text Box 1032"/>
          <p:cNvSpPr txBox="1">
            <a:spLocks noChangeArrowheads="1"/>
          </p:cNvSpPr>
          <p:nvPr/>
        </p:nvSpPr>
        <p:spPr bwMode="auto">
          <a:xfrm>
            <a:off x="1403649" y="3435846"/>
            <a:ext cx="145005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dirty="0">
                <a:solidFill>
                  <a:srgbClr val="000090"/>
                </a:solidFill>
                <a:latin typeface="Arial" charset="0"/>
              </a:rPr>
              <a:t>PE unlikely or negative D-Dimer</a:t>
            </a:r>
            <a:endParaRPr lang="fr-FR" sz="1200" dirty="0">
              <a:solidFill>
                <a:srgbClr val="000090"/>
              </a:solidFill>
              <a:latin typeface="Arial" charset="0"/>
            </a:endParaRPr>
          </a:p>
        </p:txBody>
      </p:sp>
      <p:sp>
        <p:nvSpPr>
          <p:cNvPr id="42" name="Text Box 1032"/>
          <p:cNvSpPr txBox="1">
            <a:spLocks noChangeArrowheads="1"/>
          </p:cNvSpPr>
          <p:nvPr/>
        </p:nvSpPr>
        <p:spPr bwMode="auto">
          <a:xfrm>
            <a:off x="3645787" y="3435846"/>
            <a:ext cx="143026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dirty="0">
                <a:solidFill>
                  <a:srgbClr val="000090"/>
                </a:solidFill>
                <a:latin typeface="Arial" charset="0"/>
              </a:rPr>
              <a:t>PE likely and positive D-Dimer</a:t>
            </a:r>
          </a:p>
        </p:txBody>
      </p:sp>
      <p:cxnSp>
        <p:nvCxnSpPr>
          <p:cNvPr id="43" name="Straight Arrow Connector 69"/>
          <p:cNvCxnSpPr>
            <a:stCxn id="9" idx="2"/>
            <a:endCxn id="41" idx="0"/>
          </p:cNvCxnSpPr>
          <p:nvPr/>
        </p:nvCxnSpPr>
        <p:spPr>
          <a:xfrm flipH="1">
            <a:off x="2128674" y="3003798"/>
            <a:ext cx="1147181" cy="432048"/>
          </a:xfrm>
          <a:prstGeom prst="straightConnector1">
            <a:avLst/>
          </a:prstGeom>
          <a:ln cap="flat">
            <a:solidFill>
              <a:schemeClr val="tx1"/>
            </a:solidFill>
            <a:round/>
            <a:tailEnd type="triangle"/>
          </a:ln>
          <a:effectLst>
            <a:outerShdw dist="12700" dir="5400000" sx="0" sy="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6" name="Straight Arrow Connector 69"/>
          <p:cNvCxnSpPr>
            <a:stCxn id="9" idx="2"/>
            <a:endCxn id="42" idx="0"/>
          </p:cNvCxnSpPr>
          <p:nvPr/>
        </p:nvCxnSpPr>
        <p:spPr>
          <a:xfrm>
            <a:off x="3275855" y="3003798"/>
            <a:ext cx="1085067" cy="432048"/>
          </a:xfrm>
          <a:prstGeom prst="straightConnector1">
            <a:avLst/>
          </a:prstGeom>
          <a:ln cap="flat">
            <a:solidFill>
              <a:schemeClr val="tx1"/>
            </a:solidFill>
            <a:round/>
            <a:tailEnd type="triangle"/>
          </a:ln>
          <a:effectLst>
            <a:outerShdw dist="12700" dir="5400000" sx="0" sy="0" algn="tl"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50" name="Text Box 1029"/>
          <p:cNvSpPr txBox="1">
            <a:spLocks noChangeArrowheads="1"/>
          </p:cNvSpPr>
          <p:nvPr/>
        </p:nvSpPr>
        <p:spPr bwMode="auto">
          <a:xfrm>
            <a:off x="3424146" y="4155926"/>
            <a:ext cx="18637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fr-FR" sz="1400" b="1" u="sng" dirty="0">
                <a:solidFill>
                  <a:srgbClr val="FF0000"/>
                </a:solidFill>
                <a:latin typeface="Arial" charset="0"/>
              </a:rPr>
              <a:t>Serial CUS</a:t>
            </a:r>
          </a:p>
        </p:txBody>
      </p:sp>
      <p:cxnSp>
        <p:nvCxnSpPr>
          <p:cNvPr id="29" name="Forme 28"/>
          <p:cNvCxnSpPr>
            <a:stCxn id="41" idx="1"/>
            <a:endCxn id="6" idx="0"/>
          </p:cNvCxnSpPr>
          <p:nvPr/>
        </p:nvCxnSpPr>
        <p:spPr>
          <a:xfrm rot="10800000" flipV="1">
            <a:off x="802871" y="3666678"/>
            <a:ext cx="600779" cy="1086797"/>
          </a:xfrm>
          <a:prstGeom prst="bentConnector2">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Forme 31"/>
          <p:cNvCxnSpPr>
            <a:stCxn id="50" idx="2"/>
            <a:endCxn id="6" idx="3"/>
          </p:cNvCxnSpPr>
          <p:nvPr/>
        </p:nvCxnSpPr>
        <p:spPr>
          <a:xfrm rot="5400000">
            <a:off x="2620043" y="3186787"/>
            <a:ext cx="458852" cy="3013080"/>
          </a:xfrm>
          <a:prstGeom prst="bentConnector2">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Forme 35"/>
          <p:cNvCxnSpPr>
            <a:stCxn id="50" idx="2"/>
            <a:endCxn id="34" idx="1"/>
          </p:cNvCxnSpPr>
          <p:nvPr/>
        </p:nvCxnSpPr>
        <p:spPr>
          <a:xfrm rot="16200000" flipH="1">
            <a:off x="5638735" y="3181175"/>
            <a:ext cx="458852" cy="3024304"/>
          </a:xfrm>
          <a:prstGeom prst="bentConnector2">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66"/>
          <p:cNvCxnSpPr>
            <a:stCxn id="42" idx="2"/>
            <a:endCxn id="50" idx="0"/>
          </p:cNvCxnSpPr>
          <p:nvPr/>
        </p:nvCxnSpPr>
        <p:spPr>
          <a:xfrm flipH="1">
            <a:off x="4356009" y="3897511"/>
            <a:ext cx="4913" cy="258415"/>
          </a:xfrm>
          <a:prstGeom prst="straightConnector1">
            <a:avLst/>
          </a:prstGeom>
          <a:ln cap="flat">
            <a:solidFill>
              <a:schemeClr val="tx1"/>
            </a:solidFill>
            <a:round/>
            <a:tailEnd type="triangle"/>
          </a:ln>
          <a:effectLst>
            <a:outerShdw dist="12700" dir="5400000" sx="0" sy="0" algn="tl"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47" name="Rectangle 46"/>
          <p:cNvSpPr/>
          <p:nvPr/>
        </p:nvSpPr>
        <p:spPr>
          <a:xfrm>
            <a:off x="6660232" y="771550"/>
            <a:ext cx="2028119" cy="276999"/>
          </a:xfrm>
          <a:prstGeom prst="rect">
            <a:avLst/>
          </a:prstGeom>
        </p:spPr>
        <p:txBody>
          <a:bodyPr wrap="none">
            <a:spAutoFit/>
          </a:bodyPr>
          <a:lstStyle/>
          <a:p>
            <a:pPr marL="0" marR="0" lvl="1" indent="0" defTabSz="914400" eaLnBrk="1" fontAlgn="auto" latinLnBrk="0" hangingPunct="1">
              <a:lnSpc>
                <a:spcPct val="100000"/>
              </a:lnSpc>
              <a:spcBef>
                <a:spcPct val="20000"/>
              </a:spcBef>
              <a:spcAft>
                <a:spcPts val="0"/>
              </a:spcAft>
              <a:buClr>
                <a:srgbClr val="000000"/>
              </a:buClr>
              <a:buSzTx/>
              <a:tabLst/>
              <a:defRPr/>
            </a:pPr>
            <a:r>
              <a:rPr lang="en-US" sz="1200" i="1" kern="0" dirty="0">
                <a:solidFill>
                  <a:sysClr val="windowText" lastClr="000000"/>
                </a:solidFill>
              </a:rPr>
              <a:t>Anderson DR. JAMA. 2007</a:t>
            </a:r>
          </a:p>
        </p:txBody>
      </p:sp>
      <p:sp>
        <p:nvSpPr>
          <p:cNvPr id="31"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en-US" sz="2400" dirty="0">
                <a:solidFill>
                  <a:schemeClr val="bg1"/>
                </a:solidFill>
                <a:ea typeface="+mj-ea"/>
                <a:cs typeface="Arial" pitchFamily="34" charset="0"/>
              </a:rPr>
              <a:t>Planar V/Q scintigraphy for acute PE</a:t>
            </a:r>
            <a:endParaRPr lang="fr-FR" sz="2400" dirty="0">
              <a:solidFill>
                <a:schemeClr val="bg1"/>
              </a:solidFill>
              <a:ea typeface="+mj-ea"/>
              <a:cs typeface="Arial" pitchFamily="34" charset="0"/>
            </a:endParaRPr>
          </a:p>
        </p:txBody>
      </p:sp>
      <p:sp>
        <p:nvSpPr>
          <p:cNvPr id="33" name="Espace réservé du numéro de diapositive 32"/>
          <p:cNvSpPr>
            <a:spLocks noGrp="1"/>
          </p:cNvSpPr>
          <p:nvPr>
            <p:ph type="sldNum" sz="quarter" idx="12"/>
          </p:nvPr>
        </p:nvSpPr>
        <p:spPr/>
        <p:txBody>
          <a:bodyPr/>
          <a:lstStyle/>
          <a:p>
            <a:fld id="{A3A688DE-845D-4DD4-B031-0F479F0931BE}" type="slidenum">
              <a:rPr lang="fr-BE" smtClean="0"/>
              <a:pPr/>
              <a:t>7</a:t>
            </a:fld>
            <a:endParaRPr lang="fr-BE"/>
          </a:p>
        </p:txBody>
      </p:sp>
    </p:spTree>
    <p:extLst>
      <p:ext uri="{BB962C8B-B14F-4D97-AF65-F5344CB8AC3E}">
        <p14:creationId xmlns:p14="http://schemas.microsoft.com/office/powerpoint/2010/main" val="42503158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txBox="1">
            <a:spLocks noGrp="1" noChangeArrowheads="1"/>
          </p:cNvSpPr>
          <p:nvPr/>
        </p:nvSpPr>
        <p:spPr bwMode="auto">
          <a:xfrm>
            <a:off x="5821536" y="4473182"/>
            <a:ext cx="14287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r" eaLnBrk="1" hangingPunct="1"/>
            <a:fld id="{7A6BDDEB-3E12-4645-A943-4CFCFB045A3D}" type="slidenum">
              <a:rPr lang="en-US" altLang="fr-FR" sz="1500" b="1">
                <a:latin typeface="Arial Narrow" panose="020B0606020202030204" pitchFamily="34" charset="0"/>
              </a:rPr>
              <a:pPr algn="r" eaLnBrk="1" hangingPunct="1"/>
              <a:t>8</a:t>
            </a:fld>
            <a:endParaRPr lang="en-US" altLang="fr-FR" sz="1500" b="1">
              <a:latin typeface="Arial Narrow" panose="020B0606020202030204" pitchFamily="34" charset="0"/>
            </a:endParaRPr>
          </a:p>
        </p:txBody>
      </p:sp>
      <p:sp>
        <p:nvSpPr>
          <p:cNvPr id="70659" name="Rectangle 6"/>
          <p:cNvSpPr txBox="1">
            <a:spLocks noGrp="1" noChangeArrowheads="1"/>
          </p:cNvSpPr>
          <p:nvPr/>
        </p:nvSpPr>
        <p:spPr bwMode="auto">
          <a:xfrm>
            <a:off x="5821536" y="4473182"/>
            <a:ext cx="14287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r" eaLnBrk="1" hangingPunct="1"/>
            <a:fld id="{9910C73D-C6D7-4B52-B0C5-DFC2C9536C4A}" type="slidenum">
              <a:rPr lang="fr-FR" altLang="fr-FR" sz="1500" b="1">
                <a:latin typeface="Arial Narrow" panose="020B0606020202030204" pitchFamily="34" charset="0"/>
              </a:rPr>
              <a:pPr algn="r" eaLnBrk="1" hangingPunct="1"/>
              <a:t>8</a:t>
            </a:fld>
            <a:endParaRPr lang="fr-FR" altLang="fr-FR" sz="1500" b="1">
              <a:latin typeface="Arial Narrow" panose="020B0606020202030204" pitchFamily="34" charset="0"/>
            </a:endParaRPr>
          </a:p>
        </p:txBody>
      </p:sp>
      <p:pic>
        <p:nvPicPr>
          <p:cNvPr id="7066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3" y="732235"/>
            <a:ext cx="3329459" cy="79124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66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13" y="1525195"/>
            <a:ext cx="1512094"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Rectangle 3"/>
          <p:cNvSpPr>
            <a:spLocks noChangeArrowheads="1"/>
          </p:cNvSpPr>
          <p:nvPr/>
        </p:nvSpPr>
        <p:spPr bwMode="auto">
          <a:xfrm>
            <a:off x="1187624" y="1983586"/>
            <a:ext cx="6048375" cy="2808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marL="55563">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spcBef>
                <a:spcPct val="20000"/>
              </a:spcBef>
              <a:buClr>
                <a:schemeClr val="tx1"/>
              </a:buClr>
            </a:pPr>
            <a:endParaRPr lang="fr-FR" altLang="fr-FR" sz="2100">
              <a:latin typeface="Arial Narrow" panose="020B0606020202030204" pitchFamily="34" charset="0"/>
            </a:endParaRPr>
          </a:p>
        </p:txBody>
      </p:sp>
      <p:sp>
        <p:nvSpPr>
          <p:cNvPr id="2" name="Text Box 3"/>
          <p:cNvSpPr txBox="1">
            <a:spLocks noChangeArrowheads="1"/>
          </p:cNvSpPr>
          <p:nvPr/>
        </p:nvSpPr>
        <p:spPr bwMode="auto">
          <a:xfrm>
            <a:off x="4503515" y="1157292"/>
            <a:ext cx="971550" cy="21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663" tIns="29831" rIns="59663" bIns="29831"/>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fr-FR" altLang="fr-FR" sz="1125" dirty="0" err="1" smtClean="0">
                <a:latin typeface="Arial Narrow" panose="020B0606020202030204" pitchFamily="34" charset="0"/>
                <a:ea typeface="ÇlÇr ñæí©" charset="-128"/>
              </a:rPr>
              <a:t>Negatif</a:t>
            </a:r>
            <a:r>
              <a:rPr lang="fr-FR" altLang="fr-FR" sz="1125" dirty="0" smtClean="0">
                <a:latin typeface="Arial Narrow" panose="020B0606020202030204" pitchFamily="34" charset="0"/>
                <a:ea typeface="ÇlÇr ñæí©" charset="-128"/>
              </a:rPr>
              <a:t> </a:t>
            </a:r>
            <a:r>
              <a:rPr lang="fr-FR" altLang="fr-FR" sz="1125" i="1" dirty="0">
                <a:latin typeface="Arial Narrow" panose="020B0606020202030204" pitchFamily="34" charset="0"/>
                <a:ea typeface="ÇlÇr ñæí©" charset="-128"/>
              </a:rPr>
              <a:t>(278)</a:t>
            </a:r>
            <a:endParaRPr lang="fr-FR" altLang="fr-FR" sz="3000" b="1" dirty="0">
              <a:latin typeface="Arial" panose="020B0604020202020204" pitchFamily="34" charset="0"/>
              <a:ea typeface="ÇlÇr ñæí©" charset="-128"/>
            </a:endParaRPr>
          </a:p>
        </p:txBody>
      </p:sp>
      <p:sp>
        <p:nvSpPr>
          <p:cNvPr id="30727" name="Text Box 4"/>
          <p:cNvSpPr txBox="1">
            <a:spLocks noChangeArrowheads="1"/>
          </p:cNvSpPr>
          <p:nvPr/>
        </p:nvSpPr>
        <p:spPr bwMode="auto">
          <a:xfrm>
            <a:off x="5259562" y="653658"/>
            <a:ext cx="1297781" cy="25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663" tIns="29831" rIns="59663" bIns="29831"/>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fr-FR" altLang="fr-FR" sz="1125" b="1" dirty="0" err="1" smtClean="0">
                <a:solidFill>
                  <a:srgbClr val="3333CC"/>
                </a:solidFill>
                <a:latin typeface="Arial Narrow" panose="020B0606020202030204" pitchFamily="34" charset="0"/>
                <a:ea typeface="ÇlÇr ñæí©" charset="-128"/>
              </a:rPr>
              <a:t>Lower</a:t>
            </a:r>
            <a:r>
              <a:rPr lang="fr-FR" altLang="fr-FR" sz="1125" b="1" dirty="0" smtClean="0">
                <a:solidFill>
                  <a:srgbClr val="3333CC"/>
                </a:solidFill>
                <a:latin typeface="Arial Narrow" panose="020B0606020202030204" pitchFamily="34" charset="0"/>
                <a:ea typeface="ÇlÇr ñæí©" charset="-128"/>
              </a:rPr>
              <a:t> </a:t>
            </a:r>
            <a:r>
              <a:rPr lang="fr-FR" altLang="fr-FR" sz="1125" b="1" dirty="0" err="1" smtClean="0">
                <a:solidFill>
                  <a:srgbClr val="3333CC"/>
                </a:solidFill>
                <a:latin typeface="Arial Narrow" panose="020B0606020202030204" pitchFamily="34" charset="0"/>
                <a:ea typeface="ÇlÇr ñæí©" charset="-128"/>
              </a:rPr>
              <a:t>limb</a:t>
            </a:r>
            <a:r>
              <a:rPr lang="fr-FR" altLang="fr-FR" sz="1125" b="1" dirty="0" smtClean="0">
                <a:solidFill>
                  <a:srgbClr val="3333CC"/>
                </a:solidFill>
                <a:latin typeface="Arial Narrow" panose="020B0606020202030204" pitchFamily="34" charset="0"/>
                <a:ea typeface="ÇlÇr ñæí©" charset="-128"/>
              </a:rPr>
              <a:t> CUS</a:t>
            </a:r>
            <a:r>
              <a:rPr lang="fr-FR" altLang="fr-FR" sz="1125" dirty="0" smtClean="0">
                <a:solidFill>
                  <a:srgbClr val="3333CC"/>
                </a:solidFill>
                <a:latin typeface="Arial Narrow" panose="020B0606020202030204" pitchFamily="34" charset="0"/>
                <a:ea typeface="ÇlÇr ñæí©" charset="-128"/>
              </a:rPr>
              <a:t> </a:t>
            </a:r>
            <a:r>
              <a:rPr lang="fr-FR" altLang="fr-FR" sz="1125" i="1" dirty="0">
                <a:latin typeface="Arial Narrow" panose="020B0606020202030204" pitchFamily="34" charset="0"/>
                <a:ea typeface="ÇlÇr ñæí©" charset="-128"/>
              </a:rPr>
              <a:t>(321)</a:t>
            </a:r>
            <a:endParaRPr lang="fr-FR" altLang="fr-FR" sz="3000" dirty="0">
              <a:latin typeface="Arial Narrow" panose="020B0606020202030204" pitchFamily="34" charset="0"/>
              <a:ea typeface="ÇlÇr ñæí©" charset="-128"/>
            </a:endParaRPr>
          </a:p>
        </p:txBody>
      </p:sp>
      <p:sp>
        <p:nvSpPr>
          <p:cNvPr id="30728" name="Text Box 5"/>
          <p:cNvSpPr txBox="1">
            <a:spLocks noChangeArrowheads="1"/>
          </p:cNvSpPr>
          <p:nvPr/>
        </p:nvSpPr>
        <p:spPr bwMode="auto">
          <a:xfrm>
            <a:off x="6524005" y="1143004"/>
            <a:ext cx="703660" cy="179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663" tIns="29831" rIns="59663" bIns="29831"/>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fr-FR" altLang="fr-FR" sz="1125">
                <a:latin typeface="Arial Narrow" panose="020B0606020202030204" pitchFamily="34" charset="0"/>
                <a:ea typeface="ÇlÇr ñæí©" charset="-128"/>
              </a:rPr>
              <a:t>Positif (</a:t>
            </a:r>
            <a:r>
              <a:rPr lang="fr-FR" altLang="fr-FR" sz="1125" i="1">
                <a:latin typeface="Arial Narrow" panose="020B0606020202030204" pitchFamily="34" charset="0"/>
                <a:ea typeface="ÇlÇr ñæí©" charset="-128"/>
              </a:rPr>
              <a:t>43)</a:t>
            </a:r>
            <a:endParaRPr lang="fr-FR" altLang="fr-FR" sz="3000">
              <a:latin typeface="Arial Narrow" panose="020B0606020202030204" pitchFamily="34" charset="0"/>
              <a:ea typeface="ÇlÇr ñæí©" charset="-128"/>
            </a:endParaRPr>
          </a:p>
        </p:txBody>
      </p:sp>
      <p:sp>
        <p:nvSpPr>
          <p:cNvPr id="30729" name="Text Box 6"/>
          <p:cNvSpPr txBox="1">
            <a:spLocks noChangeArrowheads="1"/>
          </p:cNvSpPr>
          <p:nvPr/>
        </p:nvSpPr>
        <p:spPr bwMode="auto">
          <a:xfrm>
            <a:off x="6372796" y="4056464"/>
            <a:ext cx="1007269" cy="364331"/>
          </a:xfrm>
          <a:prstGeom prst="rect">
            <a:avLst/>
          </a:prstGeom>
          <a:noFill/>
          <a:ln w="9525">
            <a:solidFill>
              <a:srgbClr val="3333CC"/>
            </a:solidFill>
            <a:miter lim="800000"/>
            <a:headEnd/>
            <a:tailEnd/>
          </a:ln>
          <a:extLst>
            <a:ext uri="{909E8E84-426E-40DD-AFC4-6F175D3DCCD1}">
              <a14:hiddenFill xmlns:a14="http://schemas.microsoft.com/office/drawing/2010/main">
                <a:solidFill>
                  <a:srgbClr val="FFFFFF"/>
                </a:solidFill>
              </a14:hiddenFill>
            </a:ext>
          </a:extLst>
        </p:spPr>
        <p:txBody>
          <a:bodyPr lIns="59663" tIns="29831" rIns="59663" bIns="29831"/>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fr-FR" altLang="fr-FR" sz="1125" dirty="0">
                <a:latin typeface="Arial Narrow" panose="020B0606020202030204" pitchFamily="34" charset="0"/>
                <a:ea typeface="ÇlÇr ñæí©" charset="-128"/>
              </a:rPr>
              <a:t>EP </a:t>
            </a:r>
            <a:r>
              <a:rPr lang="fr-FR" altLang="fr-FR" sz="1125" dirty="0" err="1" smtClean="0">
                <a:latin typeface="Arial Narrow" panose="020B0606020202030204" pitchFamily="34" charset="0"/>
                <a:ea typeface="ÇlÇr ñæí©" charset="-128"/>
              </a:rPr>
              <a:t>confirmed</a:t>
            </a:r>
            <a:endParaRPr lang="fr-FR" altLang="fr-FR" sz="1125" dirty="0">
              <a:latin typeface="Arial Narrow" panose="020B0606020202030204" pitchFamily="34" charset="0"/>
              <a:ea typeface="ÇlÇr ñæí©" charset="-128"/>
            </a:endParaRPr>
          </a:p>
          <a:p>
            <a:pPr algn="ctr" eaLnBrk="1" hangingPunct="1"/>
            <a:r>
              <a:rPr lang="fr-FR" altLang="fr-FR" sz="1125" i="1" dirty="0">
                <a:latin typeface="Arial Narrow" panose="020B0606020202030204" pitchFamily="34" charset="0"/>
                <a:ea typeface="ÇlÇr ñæí©" charset="-128"/>
              </a:rPr>
              <a:t>(98)</a:t>
            </a:r>
            <a:endParaRPr lang="fr-FR" altLang="fr-FR" sz="1125" dirty="0">
              <a:latin typeface="Arial Narrow" panose="020B0606020202030204" pitchFamily="34" charset="0"/>
              <a:ea typeface="ÇlÇr ñæí©" charset="-128"/>
            </a:endParaRPr>
          </a:p>
        </p:txBody>
      </p:sp>
      <p:sp>
        <p:nvSpPr>
          <p:cNvPr id="30730" name="Text Box 8"/>
          <p:cNvSpPr txBox="1">
            <a:spLocks noChangeArrowheads="1"/>
          </p:cNvSpPr>
          <p:nvPr/>
        </p:nvSpPr>
        <p:spPr bwMode="auto">
          <a:xfrm>
            <a:off x="3302174" y="1895480"/>
            <a:ext cx="716756" cy="29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663" tIns="29831" rIns="59663" bIns="29831"/>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fr-FR" altLang="fr-FR" sz="900" dirty="0" smtClean="0">
                <a:latin typeface="Arial Narrow" panose="020B0606020202030204" pitchFamily="34" charset="0"/>
                <a:ea typeface="ÇlÇr ñæí©" charset="-128"/>
              </a:rPr>
              <a:t>Normal </a:t>
            </a:r>
            <a:r>
              <a:rPr lang="fr-FR" altLang="fr-FR" sz="1125" dirty="0" smtClean="0">
                <a:latin typeface="Arial Narrow" panose="020B0606020202030204" pitchFamily="34" charset="0"/>
                <a:ea typeface="ÇlÇr ñæí©" charset="-128"/>
              </a:rPr>
              <a:t>(</a:t>
            </a:r>
            <a:r>
              <a:rPr lang="fr-FR" altLang="fr-FR" sz="1125" i="1" dirty="0" smtClean="0">
                <a:latin typeface="Arial Narrow" panose="020B0606020202030204" pitchFamily="34" charset="0"/>
                <a:ea typeface="ÇlÇr ñæí©" charset="-128"/>
              </a:rPr>
              <a:t>46</a:t>
            </a:r>
            <a:r>
              <a:rPr lang="fr-FR" altLang="fr-FR" sz="1125" i="1" dirty="0">
                <a:latin typeface="Arial Narrow" panose="020B0606020202030204" pitchFamily="34" charset="0"/>
                <a:ea typeface="ÇlÇr ñæí©" charset="-128"/>
              </a:rPr>
              <a:t>)</a:t>
            </a:r>
            <a:endParaRPr lang="fr-FR" altLang="fr-FR" sz="1125" dirty="0">
              <a:latin typeface="Arial Narrow" panose="020B0606020202030204" pitchFamily="34" charset="0"/>
              <a:ea typeface="ÇlÇr ñæí©" charset="-128"/>
            </a:endParaRPr>
          </a:p>
        </p:txBody>
      </p:sp>
      <p:sp>
        <p:nvSpPr>
          <p:cNvPr id="30731" name="Text Box 9"/>
          <p:cNvSpPr txBox="1">
            <a:spLocks noChangeArrowheads="1"/>
          </p:cNvSpPr>
          <p:nvPr/>
        </p:nvSpPr>
        <p:spPr bwMode="auto">
          <a:xfrm>
            <a:off x="3078337" y="4069561"/>
            <a:ext cx="1173956" cy="364331"/>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lIns="59663" tIns="29831" rIns="59663" bIns="29831"/>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fr-FR" altLang="fr-FR" sz="1125" dirty="0">
                <a:latin typeface="Arial Narrow" panose="020B0606020202030204" pitchFamily="34" charset="0"/>
                <a:ea typeface="ÇlÇr ñæí©" charset="-128"/>
              </a:rPr>
              <a:t>EP </a:t>
            </a:r>
            <a:r>
              <a:rPr lang="fr-FR" altLang="fr-FR" sz="1125" dirty="0" err="1" smtClean="0">
                <a:latin typeface="Arial Narrow" panose="020B0606020202030204" pitchFamily="34" charset="0"/>
                <a:ea typeface="ÇlÇr ñæí©" charset="-128"/>
              </a:rPr>
              <a:t>excluded</a:t>
            </a:r>
            <a:r>
              <a:rPr lang="fr-FR" altLang="fr-FR" sz="1125" dirty="0" smtClean="0">
                <a:latin typeface="Arial Narrow" panose="020B0606020202030204" pitchFamily="34" charset="0"/>
                <a:ea typeface="ÇlÇr ñæí©" charset="-128"/>
              </a:rPr>
              <a:t> </a:t>
            </a:r>
            <a:r>
              <a:rPr lang="fr-FR" altLang="fr-FR" sz="1125" i="1" dirty="0">
                <a:latin typeface="Arial Narrow" panose="020B0606020202030204" pitchFamily="34" charset="0"/>
                <a:ea typeface="ÇlÇr ñæí©" charset="-128"/>
              </a:rPr>
              <a:t>(220)</a:t>
            </a:r>
            <a:endParaRPr lang="fr-FR" altLang="fr-FR" sz="1125" dirty="0">
              <a:latin typeface="Arial Narrow" panose="020B0606020202030204" pitchFamily="34" charset="0"/>
              <a:ea typeface="ÇlÇr ñæí©" charset="-128"/>
            </a:endParaRPr>
          </a:p>
          <a:p>
            <a:pPr algn="ctr" eaLnBrk="1" hangingPunct="1"/>
            <a:r>
              <a:rPr lang="fr-FR" altLang="fr-FR" sz="1125" dirty="0" smtClean="0">
                <a:latin typeface="Arial Narrow" panose="020B0606020202030204" pitchFamily="34" charset="0"/>
                <a:ea typeface="ÇlÇr ñæí©" charset="-128"/>
              </a:rPr>
              <a:t>no </a:t>
            </a:r>
            <a:r>
              <a:rPr lang="fr-FR" altLang="fr-FR" sz="1125" dirty="0" err="1" smtClean="0">
                <a:latin typeface="Arial Narrow" panose="020B0606020202030204" pitchFamily="34" charset="0"/>
                <a:ea typeface="ÇlÇr ñæí©" charset="-128"/>
              </a:rPr>
              <a:t>treatment</a:t>
            </a:r>
            <a:endParaRPr lang="fr-FR" altLang="fr-FR" sz="1125" dirty="0">
              <a:latin typeface="Arial Narrow" panose="020B0606020202030204" pitchFamily="34" charset="0"/>
              <a:ea typeface="ÇlÇr ñæí©" charset="-128"/>
            </a:endParaRPr>
          </a:p>
        </p:txBody>
      </p:sp>
      <p:sp>
        <p:nvSpPr>
          <p:cNvPr id="30732" name="Text Box 10"/>
          <p:cNvSpPr txBox="1">
            <a:spLocks noChangeArrowheads="1"/>
          </p:cNvSpPr>
          <p:nvPr/>
        </p:nvSpPr>
        <p:spPr bwMode="auto">
          <a:xfrm>
            <a:off x="4009405" y="1922864"/>
            <a:ext cx="663179" cy="29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663" tIns="29831" rIns="59663" bIns="29831"/>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fr-FR" altLang="fr-FR" sz="825" dirty="0" err="1" smtClean="0">
                <a:latin typeface="Arial" panose="020B0604020202020204" pitchFamily="34" charset="0"/>
                <a:ea typeface="ÇlÇr ñæí©" charset="-128"/>
              </a:rPr>
              <a:t>Low</a:t>
            </a:r>
            <a:r>
              <a:rPr lang="fr-FR" altLang="fr-FR" sz="825" dirty="0" smtClean="0">
                <a:latin typeface="Arial" panose="020B0604020202020204" pitchFamily="34" charset="0"/>
                <a:ea typeface="ÇlÇr ñæí©" charset="-128"/>
              </a:rPr>
              <a:t> (</a:t>
            </a:r>
            <a:r>
              <a:rPr lang="fr-FR" altLang="fr-FR" sz="825" i="1" dirty="0" smtClean="0">
                <a:latin typeface="Arial" panose="020B0604020202020204" pitchFamily="34" charset="0"/>
                <a:ea typeface="ÇlÇr ñæí©" charset="-128"/>
              </a:rPr>
              <a:t>156</a:t>
            </a:r>
            <a:r>
              <a:rPr lang="fr-FR" altLang="fr-FR" sz="825" i="1" dirty="0">
                <a:latin typeface="Arial" panose="020B0604020202020204" pitchFamily="34" charset="0"/>
                <a:ea typeface="ÇlÇr ñæí©" charset="-128"/>
              </a:rPr>
              <a:t>)</a:t>
            </a:r>
            <a:endParaRPr lang="fr-FR" altLang="fr-FR" dirty="0">
              <a:latin typeface="Arial" panose="020B0604020202020204" pitchFamily="34" charset="0"/>
              <a:ea typeface="ÇlÇr ñæí©" charset="-128"/>
            </a:endParaRPr>
          </a:p>
          <a:p>
            <a:pPr algn="ctr" eaLnBrk="1" hangingPunct="1"/>
            <a:r>
              <a:rPr lang="fr-FR" altLang="fr-FR" sz="825" b="1" dirty="0" smtClean="0">
                <a:solidFill>
                  <a:srgbClr val="3333CC"/>
                </a:solidFill>
                <a:latin typeface="Arial" panose="020B0604020202020204" pitchFamily="34" charset="0"/>
                <a:ea typeface="ÇlÇr ñæí©" charset="-128"/>
              </a:rPr>
              <a:t>Clin P</a:t>
            </a:r>
            <a:endParaRPr lang="fr-FR" altLang="fr-FR" sz="825" b="1" dirty="0">
              <a:solidFill>
                <a:srgbClr val="3333CC"/>
              </a:solidFill>
              <a:latin typeface="Arial" panose="020B0604020202020204" pitchFamily="34" charset="0"/>
              <a:ea typeface="ÇlÇr ñæí©" charset="-128"/>
            </a:endParaRPr>
          </a:p>
        </p:txBody>
      </p:sp>
      <p:sp>
        <p:nvSpPr>
          <p:cNvPr id="30733" name="Text Box 12"/>
          <p:cNvSpPr txBox="1">
            <a:spLocks noChangeArrowheads="1"/>
          </p:cNvSpPr>
          <p:nvPr/>
        </p:nvSpPr>
        <p:spPr bwMode="auto">
          <a:xfrm>
            <a:off x="4320159" y="2544369"/>
            <a:ext cx="429815" cy="35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663" tIns="29831" rIns="59663" bIns="29831"/>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fr-FR" altLang="fr-FR" sz="825" dirty="0" smtClean="0">
                <a:latin typeface="Arial" panose="020B0604020202020204" pitchFamily="34" charset="0"/>
                <a:ea typeface="ÇlÇr ñæí©" charset="-128"/>
              </a:rPr>
              <a:t>high</a:t>
            </a:r>
            <a:endParaRPr lang="fr-FR" altLang="fr-FR" sz="825" dirty="0">
              <a:latin typeface="Arial" panose="020B0604020202020204" pitchFamily="34" charset="0"/>
              <a:ea typeface="ÇlÇr ñæí©" charset="-128"/>
            </a:endParaRPr>
          </a:p>
          <a:p>
            <a:pPr algn="ctr" eaLnBrk="1" hangingPunct="1"/>
            <a:r>
              <a:rPr lang="fr-FR" altLang="fr-FR" sz="825" i="1" dirty="0">
                <a:latin typeface="Arial" panose="020B0604020202020204" pitchFamily="34" charset="0"/>
                <a:ea typeface="ÇlÇr ñæí©" charset="-128"/>
              </a:rPr>
              <a:t>14</a:t>
            </a:r>
            <a:endParaRPr lang="fr-FR" altLang="fr-FR" dirty="0">
              <a:latin typeface="Arial" panose="020B0604020202020204" pitchFamily="34" charset="0"/>
              <a:ea typeface="ÇlÇr ñæí©" charset="-128"/>
            </a:endParaRPr>
          </a:p>
        </p:txBody>
      </p:sp>
      <p:sp>
        <p:nvSpPr>
          <p:cNvPr id="30734" name="Text Box 13"/>
          <p:cNvSpPr txBox="1">
            <a:spLocks noChangeArrowheads="1"/>
          </p:cNvSpPr>
          <p:nvPr/>
        </p:nvSpPr>
        <p:spPr bwMode="auto">
          <a:xfrm>
            <a:off x="5009530" y="3192070"/>
            <a:ext cx="931069" cy="216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663" tIns="29831" rIns="59663" bIns="29831"/>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fr-FR" altLang="fr-FR" sz="1125" b="1">
                <a:solidFill>
                  <a:srgbClr val="3333CC"/>
                </a:solidFill>
                <a:latin typeface="Arial Narrow" panose="020B0606020202030204" pitchFamily="34" charset="0"/>
                <a:ea typeface="ÇlÇr ñæí©" charset="-128"/>
              </a:rPr>
              <a:t>CT</a:t>
            </a:r>
            <a:r>
              <a:rPr lang="fr-FR" altLang="fr-FR" sz="1125">
                <a:latin typeface="Arial Narrow" panose="020B0606020202030204" pitchFamily="34" charset="0"/>
                <a:ea typeface="ÇlÇr ñæí©" charset="-128"/>
              </a:rPr>
              <a:t>, </a:t>
            </a:r>
            <a:r>
              <a:rPr lang="fr-FR" altLang="fr-FR" sz="825" i="1">
                <a:latin typeface="Arial Narrow" panose="020B0606020202030204" pitchFamily="34" charset="0"/>
                <a:ea typeface="ÇlÇr ñæí©" charset="-128"/>
              </a:rPr>
              <a:t>35 (11%)</a:t>
            </a:r>
          </a:p>
          <a:p>
            <a:pPr algn="ctr" eaLnBrk="1" hangingPunct="1"/>
            <a:endParaRPr lang="fr-FR" altLang="fr-FR" sz="825">
              <a:latin typeface="Arial Narrow" panose="020B0606020202030204" pitchFamily="34" charset="0"/>
              <a:ea typeface="ÇlÇr ñæí©" charset="-128"/>
            </a:endParaRPr>
          </a:p>
        </p:txBody>
      </p:sp>
      <p:sp>
        <p:nvSpPr>
          <p:cNvPr id="30735" name="Text Box 14"/>
          <p:cNvSpPr txBox="1">
            <a:spLocks noChangeArrowheads="1"/>
          </p:cNvSpPr>
          <p:nvPr/>
        </p:nvSpPr>
        <p:spPr bwMode="auto">
          <a:xfrm>
            <a:off x="4401121" y="3786192"/>
            <a:ext cx="703659"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663" tIns="29831" rIns="59663" bIns="29831"/>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fr-FR" altLang="fr-FR" sz="825" dirty="0" err="1" smtClean="0">
                <a:latin typeface="Arial" panose="020B0604020202020204" pitchFamily="34" charset="0"/>
                <a:ea typeface="ÇlÇr ñæí©" charset="-128"/>
              </a:rPr>
              <a:t>Negatif</a:t>
            </a:r>
            <a:r>
              <a:rPr lang="fr-FR" altLang="fr-FR" sz="825" dirty="0">
                <a:latin typeface="Arial" panose="020B0604020202020204" pitchFamily="34" charset="0"/>
                <a:ea typeface="ÇlÇr ñæí©" charset="-128"/>
              </a:rPr>
              <a:t>, </a:t>
            </a:r>
            <a:r>
              <a:rPr lang="fr-FR" altLang="fr-FR" sz="825" i="1" dirty="0">
                <a:latin typeface="Arial" panose="020B0604020202020204" pitchFamily="34" charset="0"/>
                <a:ea typeface="ÇlÇr ñæí©" charset="-128"/>
              </a:rPr>
              <a:t>23</a:t>
            </a:r>
            <a:endParaRPr lang="fr-FR" altLang="fr-FR" dirty="0">
              <a:latin typeface="Arial" panose="020B0604020202020204" pitchFamily="34" charset="0"/>
              <a:ea typeface="ÇlÇr ñæí©" charset="-128"/>
            </a:endParaRPr>
          </a:p>
        </p:txBody>
      </p:sp>
      <p:sp>
        <p:nvSpPr>
          <p:cNvPr id="30736" name="Text Box 15"/>
          <p:cNvSpPr txBox="1">
            <a:spLocks noChangeArrowheads="1"/>
          </p:cNvSpPr>
          <p:nvPr/>
        </p:nvSpPr>
        <p:spPr bwMode="auto">
          <a:xfrm>
            <a:off x="5773911" y="3786192"/>
            <a:ext cx="598885"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663" tIns="29831" rIns="59663" bIns="29831"/>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fr-FR" altLang="fr-FR" sz="825">
                <a:latin typeface="Arial" panose="020B0604020202020204" pitchFamily="34" charset="0"/>
                <a:ea typeface="ÇlÇr ñæí©" charset="-128"/>
              </a:rPr>
              <a:t>Positif, </a:t>
            </a:r>
            <a:r>
              <a:rPr lang="fr-FR" altLang="fr-FR" sz="825" i="1">
                <a:latin typeface="Arial" panose="020B0604020202020204" pitchFamily="34" charset="0"/>
                <a:ea typeface="ÇlÇr ñæí©" charset="-128"/>
              </a:rPr>
              <a:t>9</a:t>
            </a:r>
            <a:endParaRPr lang="fr-FR" altLang="fr-FR">
              <a:latin typeface="Arial" panose="020B0604020202020204" pitchFamily="34" charset="0"/>
              <a:ea typeface="ÇlÇr ñæí©" charset="-128"/>
            </a:endParaRPr>
          </a:p>
        </p:txBody>
      </p:sp>
      <p:sp>
        <p:nvSpPr>
          <p:cNvPr id="30737" name="Text Box 16"/>
          <p:cNvSpPr txBox="1">
            <a:spLocks noChangeArrowheads="1"/>
          </p:cNvSpPr>
          <p:nvPr/>
        </p:nvSpPr>
        <p:spPr bwMode="auto">
          <a:xfrm>
            <a:off x="3755802" y="2544369"/>
            <a:ext cx="619125" cy="35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663" tIns="29831" rIns="59663" bIns="29831"/>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fr-FR" altLang="fr-FR" sz="825" dirty="0" err="1" smtClean="0">
                <a:latin typeface="Arial" panose="020B0604020202020204" pitchFamily="34" charset="0"/>
                <a:ea typeface="ÇlÇr ñæí©" charset="-128"/>
              </a:rPr>
              <a:t>Low</a:t>
            </a:r>
            <a:r>
              <a:rPr lang="fr-FR" altLang="fr-FR" sz="825" dirty="0" smtClean="0">
                <a:latin typeface="Arial" panose="020B0604020202020204" pitchFamily="34" charset="0"/>
                <a:ea typeface="ÇlÇr ñæí©" charset="-128"/>
              </a:rPr>
              <a:t>/Int</a:t>
            </a:r>
            <a:endParaRPr lang="fr-FR" altLang="fr-FR" sz="825" dirty="0">
              <a:latin typeface="Arial" panose="020B0604020202020204" pitchFamily="34" charset="0"/>
              <a:ea typeface="ÇlÇr ñæí©" charset="-128"/>
            </a:endParaRPr>
          </a:p>
          <a:p>
            <a:pPr algn="ctr" eaLnBrk="1" hangingPunct="1"/>
            <a:r>
              <a:rPr lang="fr-FR" altLang="fr-FR" sz="825" i="1" dirty="0">
                <a:latin typeface="Arial" panose="020B0604020202020204" pitchFamily="34" charset="0"/>
                <a:ea typeface="ÇlÇr ñæí©" charset="-128"/>
              </a:rPr>
              <a:t>143</a:t>
            </a:r>
            <a:endParaRPr lang="fr-FR" altLang="fr-FR" dirty="0">
              <a:latin typeface="Arial" panose="020B0604020202020204" pitchFamily="34" charset="0"/>
              <a:ea typeface="ÇlÇr ñæí©" charset="-128"/>
            </a:endParaRPr>
          </a:p>
        </p:txBody>
      </p:sp>
      <p:sp>
        <p:nvSpPr>
          <p:cNvPr id="30738" name="Text Box 17"/>
          <p:cNvSpPr txBox="1">
            <a:spLocks noChangeArrowheads="1"/>
          </p:cNvSpPr>
          <p:nvPr/>
        </p:nvSpPr>
        <p:spPr bwMode="auto">
          <a:xfrm>
            <a:off x="4804742" y="1895480"/>
            <a:ext cx="947738" cy="29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663" tIns="29831" rIns="59663" bIns="29831"/>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fr-FR" altLang="fr-FR" sz="825" dirty="0" err="1" smtClean="0">
                <a:latin typeface="Arial" panose="020B0604020202020204" pitchFamily="34" charset="0"/>
                <a:ea typeface="ÇlÇr ñæí©" charset="-128"/>
              </a:rPr>
              <a:t>Intermediate</a:t>
            </a:r>
            <a:r>
              <a:rPr lang="fr-FR" altLang="fr-FR" sz="825" i="1" dirty="0" smtClean="0">
                <a:latin typeface="Arial" panose="020B0604020202020204" pitchFamily="34" charset="0"/>
                <a:ea typeface="ÇlÇr ñæí©" charset="-128"/>
              </a:rPr>
              <a:t>(21</a:t>
            </a:r>
            <a:r>
              <a:rPr lang="fr-FR" altLang="fr-FR" sz="825" i="1" dirty="0">
                <a:latin typeface="Arial" panose="020B0604020202020204" pitchFamily="34" charset="0"/>
                <a:ea typeface="ÇlÇr ñæí©" charset="-128"/>
              </a:rPr>
              <a:t>)</a:t>
            </a:r>
            <a:endParaRPr lang="fr-FR" altLang="fr-FR" dirty="0">
              <a:latin typeface="Arial" panose="020B0604020202020204" pitchFamily="34" charset="0"/>
              <a:ea typeface="ÇlÇr ñæí©" charset="-128"/>
            </a:endParaRPr>
          </a:p>
          <a:p>
            <a:pPr algn="ctr"/>
            <a:r>
              <a:rPr lang="fr-FR" altLang="fr-FR" sz="825" b="1" dirty="0">
                <a:solidFill>
                  <a:srgbClr val="3333CC"/>
                </a:solidFill>
                <a:latin typeface="Arial" panose="020B0604020202020204" pitchFamily="34" charset="0"/>
                <a:ea typeface="ÇlÇr ñæí©" charset="-128"/>
              </a:rPr>
              <a:t>Clin P</a:t>
            </a:r>
          </a:p>
          <a:p>
            <a:pPr algn="ctr" eaLnBrk="1" hangingPunct="1"/>
            <a:endParaRPr lang="fr-FR" altLang="fr-FR" sz="825" b="1" dirty="0">
              <a:solidFill>
                <a:srgbClr val="3333CC"/>
              </a:solidFill>
              <a:latin typeface="Arial" panose="020B0604020202020204" pitchFamily="34" charset="0"/>
              <a:ea typeface="ÇlÇr ñæí©" charset="-128"/>
            </a:endParaRPr>
          </a:p>
        </p:txBody>
      </p:sp>
      <p:sp>
        <p:nvSpPr>
          <p:cNvPr id="30739" name="Text Box 19"/>
          <p:cNvSpPr txBox="1">
            <a:spLocks noChangeArrowheads="1"/>
          </p:cNvSpPr>
          <p:nvPr/>
        </p:nvSpPr>
        <p:spPr bwMode="auto">
          <a:xfrm>
            <a:off x="5992986" y="1895480"/>
            <a:ext cx="595313" cy="29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663" tIns="29831" rIns="59663" bIns="29831"/>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fr-FR" altLang="fr-FR" sz="825" dirty="0" smtClean="0">
                <a:latin typeface="Arial" panose="020B0604020202020204" pitchFamily="34" charset="0"/>
                <a:ea typeface="ÇlÇr ñæí©" charset="-128"/>
              </a:rPr>
              <a:t>high </a:t>
            </a:r>
            <a:r>
              <a:rPr lang="fr-FR" altLang="fr-FR" sz="825" dirty="0">
                <a:latin typeface="Arial" panose="020B0604020202020204" pitchFamily="34" charset="0"/>
                <a:ea typeface="ÇlÇr ñæí©" charset="-128"/>
              </a:rPr>
              <a:t>(</a:t>
            </a:r>
            <a:r>
              <a:rPr lang="fr-FR" altLang="fr-FR" sz="825" i="1" dirty="0">
                <a:latin typeface="Arial" panose="020B0604020202020204" pitchFamily="34" charset="0"/>
                <a:ea typeface="ÇlÇr ñæí©" charset="-128"/>
              </a:rPr>
              <a:t>54)</a:t>
            </a:r>
            <a:endParaRPr lang="fr-FR" altLang="fr-FR" sz="825" dirty="0">
              <a:latin typeface="Arial" panose="020B0604020202020204" pitchFamily="34" charset="0"/>
              <a:ea typeface="ÇlÇr ñæí©" charset="-128"/>
            </a:endParaRPr>
          </a:p>
          <a:p>
            <a:pPr algn="ctr"/>
            <a:r>
              <a:rPr lang="fr-FR" altLang="fr-FR" sz="825" b="1" dirty="0">
                <a:solidFill>
                  <a:srgbClr val="3333CC"/>
                </a:solidFill>
                <a:latin typeface="Arial" panose="020B0604020202020204" pitchFamily="34" charset="0"/>
                <a:ea typeface="ÇlÇr ñæí©" charset="-128"/>
              </a:rPr>
              <a:t>Clin P</a:t>
            </a:r>
          </a:p>
          <a:p>
            <a:pPr algn="ctr"/>
            <a:endParaRPr lang="fr-FR" altLang="fr-FR" sz="825" b="1" dirty="0">
              <a:solidFill>
                <a:srgbClr val="3333CC"/>
              </a:solidFill>
              <a:latin typeface="Arial" panose="020B0604020202020204" pitchFamily="34" charset="0"/>
              <a:ea typeface="ÇlÇr ñæí©" charset="-128"/>
            </a:endParaRPr>
          </a:p>
        </p:txBody>
      </p:sp>
      <p:sp>
        <p:nvSpPr>
          <p:cNvPr id="30740" name="Text Box 20"/>
          <p:cNvSpPr txBox="1">
            <a:spLocks noChangeArrowheads="1"/>
          </p:cNvSpPr>
          <p:nvPr/>
        </p:nvSpPr>
        <p:spPr bwMode="auto">
          <a:xfrm>
            <a:off x="6219205" y="2544370"/>
            <a:ext cx="639366"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663" tIns="29831" rIns="59663" bIns="29831"/>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fr-FR" altLang="fr-FR" sz="825" dirty="0" smtClean="0">
                <a:latin typeface="Arial" panose="020B0604020202020204" pitchFamily="34" charset="0"/>
                <a:ea typeface="ÇlÇr ñæí©" charset="-128"/>
              </a:rPr>
              <a:t>Int/high</a:t>
            </a:r>
            <a:endParaRPr lang="fr-FR" altLang="fr-FR" sz="825" dirty="0">
              <a:latin typeface="Arial" panose="020B0604020202020204" pitchFamily="34" charset="0"/>
              <a:ea typeface="ÇlÇr ñæí©" charset="-128"/>
            </a:endParaRPr>
          </a:p>
          <a:p>
            <a:pPr algn="ctr" eaLnBrk="1" hangingPunct="1"/>
            <a:r>
              <a:rPr lang="fr-FR" altLang="fr-FR" sz="825" i="1" dirty="0">
                <a:latin typeface="Arial" panose="020B0604020202020204" pitchFamily="34" charset="0"/>
                <a:ea typeface="ÇlÇr ñæí©" charset="-128"/>
              </a:rPr>
              <a:t>46</a:t>
            </a:r>
            <a:endParaRPr lang="fr-FR" altLang="fr-FR" dirty="0">
              <a:latin typeface="Arial" panose="020B0604020202020204" pitchFamily="34" charset="0"/>
              <a:ea typeface="ÇlÇr ñæí©" charset="-128"/>
            </a:endParaRPr>
          </a:p>
        </p:txBody>
      </p:sp>
      <p:sp>
        <p:nvSpPr>
          <p:cNvPr id="30741" name="Text Box 21"/>
          <p:cNvSpPr txBox="1">
            <a:spLocks noChangeArrowheads="1"/>
          </p:cNvSpPr>
          <p:nvPr/>
        </p:nvSpPr>
        <p:spPr bwMode="auto">
          <a:xfrm>
            <a:off x="5832252" y="2544370"/>
            <a:ext cx="4857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663" tIns="29831" rIns="59663" bIns="29831"/>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fr-FR" altLang="fr-FR" sz="825" dirty="0" err="1" smtClean="0">
                <a:latin typeface="Arial" panose="020B0604020202020204" pitchFamily="34" charset="0"/>
                <a:ea typeface="ÇlÇr ñæí©" charset="-128"/>
              </a:rPr>
              <a:t>low</a:t>
            </a:r>
            <a:endParaRPr lang="fr-FR" altLang="fr-FR" sz="825" dirty="0">
              <a:latin typeface="Arial" panose="020B0604020202020204" pitchFamily="34" charset="0"/>
              <a:ea typeface="ÇlÇr ñæí©" charset="-128"/>
            </a:endParaRPr>
          </a:p>
          <a:p>
            <a:pPr algn="ctr" eaLnBrk="1" hangingPunct="1"/>
            <a:r>
              <a:rPr lang="fr-FR" altLang="fr-FR" sz="825" i="1" dirty="0">
                <a:latin typeface="Arial" panose="020B0604020202020204" pitchFamily="34" charset="0"/>
                <a:ea typeface="ÇlÇr ñæí©" charset="-128"/>
              </a:rPr>
              <a:t>8</a:t>
            </a:r>
            <a:endParaRPr lang="fr-FR" altLang="fr-FR" dirty="0">
              <a:latin typeface="Arial" panose="020B0604020202020204" pitchFamily="34" charset="0"/>
              <a:ea typeface="ÇlÇr ñæí©" charset="-128"/>
            </a:endParaRPr>
          </a:p>
        </p:txBody>
      </p:sp>
      <p:cxnSp>
        <p:nvCxnSpPr>
          <p:cNvPr id="30742" name="AutoShape 22"/>
          <p:cNvCxnSpPr>
            <a:cxnSpLocks noChangeShapeType="1"/>
            <a:stCxn id="30727" idx="2"/>
            <a:endCxn id="30728" idx="0"/>
          </p:cNvCxnSpPr>
          <p:nvPr/>
        </p:nvCxnSpPr>
        <p:spPr bwMode="auto">
          <a:xfrm rot="16200000" flipH="1">
            <a:off x="6273379" y="539953"/>
            <a:ext cx="238125" cy="967978"/>
          </a:xfrm>
          <a:prstGeom prst="bentConnector3">
            <a:avLst>
              <a:gd name="adj1" fmla="val 47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43" name="AutoShape 23"/>
          <p:cNvCxnSpPr>
            <a:cxnSpLocks noChangeShapeType="1"/>
            <a:stCxn id="30727" idx="2"/>
          </p:cNvCxnSpPr>
          <p:nvPr/>
        </p:nvCxnSpPr>
        <p:spPr bwMode="auto">
          <a:xfrm rot="5400000">
            <a:off x="5322664" y="571504"/>
            <a:ext cx="252413" cy="919163"/>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44" name="AutoShape 27"/>
          <p:cNvCxnSpPr>
            <a:cxnSpLocks noChangeShapeType="1"/>
            <a:stCxn id="30766" idx="2"/>
            <a:endCxn id="30738" idx="0"/>
          </p:cNvCxnSpPr>
          <p:nvPr/>
        </p:nvCxnSpPr>
        <p:spPr bwMode="auto">
          <a:xfrm rot="16200000" flipH="1">
            <a:off x="5030366" y="1647234"/>
            <a:ext cx="214313" cy="282178"/>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45" name="AutoShape 28"/>
          <p:cNvCxnSpPr>
            <a:cxnSpLocks noChangeShapeType="1"/>
            <a:stCxn id="30766" idx="2"/>
            <a:endCxn id="30739" idx="0"/>
          </p:cNvCxnSpPr>
          <p:nvPr/>
        </p:nvCxnSpPr>
        <p:spPr bwMode="auto">
          <a:xfrm rot="16200000" flipH="1">
            <a:off x="5536381" y="1141219"/>
            <a:ext cx="214313" cy="1294209"/>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46" name="AutoShape 31"/>
          <p:cNvCxnSpPr>
            <a:cxnSpLocks noChangeShapeType="1"/>
            <a:stCxn id="30734" idx="2"/>
            <a:endCxn id="30736" idx="0"/>
          </p:cNvCxnSpPr>
          <p:nvPr/>
        </p:nvCxnSpPr>
        <p:spPr bwMode="auto">
          <a:xfrm rot="16200000" flipH="1">
            <a:off x="5585792" y="3298036"/>
            <a:ext cx="377429" cy="598884"/>
          </a:xfrm>
          <a:prstGeom prst="bentConnector3">
            <a:avLst>
              <a:gd name="adj1" fmla="val 49843"/>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47" name="AutoShape 32"/>
          <p:cNvCxnSpPr>
            <a:cxnSpLocks noChangeShapeType="1"/>
            <a:stCxn id="30734" idx="2"/>
            <a:endCxn id="30735" idx="0"/>
          </p:cNvCxnSpPr>
          <p:nvPr/>
        </p:nvCxnSpPr>
        <p:spPr bwMode="auto">
          <a:xfrm rot="5400000">
            <a:off x="4925591" y="3236718"/>
            <a:ext cx="377429" cy="721519"/>
          </a:xfrm>
          <a:prstGeom prst="bentConnector3">
            <a:avLst>
              <a:gd name="adj1" fmla="val 49843"/>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48" name="AutoShape 33"/>
          <p:cNvCxnSpPr>
            <a:cxnSpLocks noChangeShapeType="1"/>
          </p:cNvCxnSpPr>
          <p:nvPr/>
        </p:nvCxnSpPr>
        <p:spPr bwMode="auto">
          <a:xfrm rot="16200000" flipH="1">
            <a:off x="6243018" y="2241951"/>
            <a:ext cx="351234" cy="248840"/>
          </a:xfrm>
          <a:prstGeom prst="bentConnector3">
            <a:avLst>
              <a:gd name="adj1" fmla="val 49829"/>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49" name="AutoShape 34"/>
          <p:cNvCxnSpPr>
            <a:cxnSpLocks noChangeShapeType="1"/>
            <a:stCxn id="30739" idx="2"/>
            <a:endCxn id="30741" idx="0"/>
          </p:cNvCxnSpPr>
          <p:nvPr/>
        </p:nvCxnSpPr>
        <p:spPr bwMode="auto">
          <a:xfrm rot="5400000">
            <a:off x="6007274" y="2261001"/>
            <a:ext cx="351234" cy="215503"/>
          </a:xfrm>
          <a:prstGeom prst="bentConnector3">
            <a:avLst>
              <a:gd name="adj1" fmla="val 49829"/>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50" name="AutoShape 35"/>
          <p:cNvCxnSpPr>
            <a:cxnSpLocks noChangeShapeType="1"/>
            <a:stCxn id="30732" idx="2"/>
            <a:endCxn id="30733" idx="0"/>
          </p:cNvCxnSpPr>
          <p:nvPr/>
        </p:nvCxnSpPr>
        <p:spPr bwMode="auto">
          <a:xfrm rot="16200000" flipH="1">
            <a:off x="4276700" y="2285409"/>
            <a:ext cx="323850" cy="194072"/>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51" name="AutoShape 36"/>
          <p:cNvCxnSpPr>
            <a:cxnSpLocks noChangeShapeType="1"/>
            <a:stCxn id="30732" idx="2"/>
            <a:endCxn id="30737" idx="0"/>
          </p:cNvCxnSpPr>
          <p:nvPr/>
        </p:nvCxnSpPr>
        <p:spPr bwMode="auto">
          <a:xfrm rot="5400000">
            <a:off x="4041552" y="2244332"/>
            <a:ext cx="323850" cy="276225"/>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52" name="AutoShape 37"/>
          <p:cNvCxnSpPr>
            <a:cxnSpLocks noChangeShapeType="1"/>
          </p:cNvCxnSpPr>
          <p:nvPr/>
        </p:nvCxnSpPr>
        <p:spPr bwMode="auto">
          <a:xfrm rot="16200000" flipH="1">
            <a:off x="2731865" y="3131348"/>
            <a:ext cx="1876425" cy="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53" name="AutoShape 38"/>
          <p:cNvCxnSpPr>
            <a:cxnSpLocks noChangeShapeType="1"/>
            <a:stCxn id="30737" idx="2"/>
            <a:endCxn id="30731" idx="0"/>
          </p:cNvCxnSpPr>
          <p:nvPr/>
        </p:nvCxnSpPr>
        <p:spPr bwMode="auto">
          <a:xfrm rot="5400000">
            <a:off x="3281933" y="3286129"/>
            <a:ext cx="1166813" cy="40005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54" name="AutoShape 39"/>
          <p:cNvCxnSpPr>
            <a:cxnSpLocks noChangeShapeType="1"/>
            <a:stCxn id="30733" idx="2"/>
            <a:endCxn id="30734" idx="0"/>
          </p:cNvCxnSpPr>
          <p:nvPr/>
        </p:nvCxnSpPr>
        <p:spPr bwMode="auto">
          <a:xfrm rot="16200000" flipH="1">
            <a:off x="4860702" y="2577707"/>
            <a:ext cx="289322" cy="939404"/>
          </a:xfrm>
          <a:prstGeom prst="bentConnector3">
            <a:avLst>
              <a:gd name="adj1" fmla="val 49796"/>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55" name="AutoShape 40"/>
          <p:cNvCxnSpPr>
            <a:cxnSpLocks noChangeShapeType="1"/>
            <a:stCxn id="30741" idx="2"/>
            <a:endCxn id="30734" idx="0"/>
          </p:cNvCxnSpPr>
          <p:nvPr/>
        </p:nvCxnSpPr>
        <p:spPr bwMode="auto">
          <a:xfrm rot="5400000">
            <a:off x="5613177" y="2730107"/>
            <a:ext cx="323850" cy="600075"/>
          </a:xfrm>
          <a:prstGeom prst="bentConnector3">
            <a:avLst>
              <a:gd name="adj1" fmla="val 55144"/>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56" name="AutoShape 41"/>
          <p:cNvCxnSpPr>
            <a:cxnSpLocks noChangeShapeType="1"/>
            <a:stCxn id="30740" idx="2"/>
            <a:endCxn id="30729" idx="0"/>
          </p:cNvCxnSpPr>
          <p:nvPr/>
        </p:nvCxnSpPr>
        <p:spPr bwMode="auto">
          <a:xfrm rot="16200000" flipH="1">
            <a:off x="6113835" y="3293868"/>
            <a:ext cx="1188244" cy="336947"/>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57" name="AutoShape 42"/>
          <p:cNvCxnSpPr>
            <a:cxnSpLocks noChangeShapeType="1"/>
            <a:stCxn id="30728" idx="2"/>
            <a:endCxn id="30729" idx="0"/>
          </p:cNvCxnSpPr>
          <p:nvPr/>
        </p:nvCxnSpPr>
        <p:spPr bwMode="auto">
          <a:xfrm>
            <a:off x="6876430" y="1322788"/>
            <a:ext cx="0" cy="273367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0758" name="AutoShape 43"/>
          <p:cNvCxnSpPr>
            <a:cxnSpLocks noChangeShapeType="1"/>
            <a:stCxn id="30735" idx="1"/>
            <a:endCxn id="30731" idx="0"/>
          </p:cNvCxnSpPr>
          <p:nvPr/>
        </p:nvCxnSpPr>
        <p:spPr bwMode="auto">
          <a:xfrm rot="10800000" flipV="1">
            <a:off x="3665315" y="3875489"/>
            <a:ext cx="735806" cy="194072"/>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59" name="AutoShape 44"/>
          <p:cNvCxnSpPr>
            <a:cxnSpLocks noChangeShapeType="1"/>
            <a:stCxn id="30736" idx="3"/>
            <a:endCxn id="30729" idx="0"/>
          </p:cNvCxnSpPr>
          <p:nvPr/>
        </p:nvCxnSpPr>
        <p:spPr bwMode="auto">
          <a:xfrm>
            <a:off x="6372796" y="3875488"/>
            <a:ext cx="503634" cy="18097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30760" name="Text Box 46"/>
          <p:cNvSpPr txBox="1">
            <a:spLocks noChangeArrowheads="1"/>
          </p:cNvSpPr>
          <p:nvPr/>
        </p:nvSpPr>
        <p:spPr bwMode="auto">
          <a:xfrm>
            <a:off x="5214317" y="2544369"/>
            <a:ext cx="509588" cy="35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663" tIns="29831" rIns="59663" bIns="29831"/>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fr-FR" altLang="fr-FR" sz="825" dirty="0" smtClean="0">
                <a:latin typeface="Arial" panose="020B0604020202020204" pitchFamily="34" charset="0"/>
                <a:ea typeface="ÇlÇr ñæí©" charset="-128"/>
              </a:rPr>
              <a:t>Int/high</a:t>
            </a:r>
            <a:endParaRPr lang="fr-FR" altLang="fr-FR" sz="825" dirty="0">
              <a:latin typeface="Arial" panose="020B0604020202020204" pitchFamily="34" charset="0"/>
              <a:ea typeface="ÇlÇr ñæí©" charset="-128"/>
            </a:endParaRPr>
          </a:p>
          <a:p>
            <a:pPr algn="ctr" eaLnBrk="1" hangingPunct="1"/>
            <a:r>
              <a:rPr lang="fr-FR" altLang="fr-FR" sz="825" i="1" dirty="0">
                <a:latin typeface="Arial" panose="020B0604020202020204" pitchFamily="34" charset="0"/>
                <a:ea typeface="ÇlÇr ñæí©" charset="-128"/>
              </a:rPr>
              <a:t>13</a:t>
            </a:r>
            <a:endParaRPr lang="fr-FR" altLang="fr-FR" dirty="0">
              <a:latin typeface="Arial" panose="020B0604020202020204" pitchFamily="34" charset="0"/>
              <a:ea typeface="ÇlÇr ñæí©" charset="-128"/>
            </a:endParaRPr>
          </a:p>
        </p:txBody>
      </p:sp>
      <p:sp>
        <p:nvSpPr>
          <p:cNvPr id="30761" name="Text Box 47"/>
          <p:cNvSpPr txBox="1">
            <a:spLocks noChangeArrowheads="1"/>
          </p:cNvSpPr>
          <p:nvPr/>
        </p:nvSpPr>
        <p:spPr bwMode="auto">
          <a:xfrm>
            <a:off x="4840461" y="2544369"/>
            <a:ext cx="435769" cy="35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663" tIns="29831" rIns="59663" bIns="29831"/>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fr-FR" altLang="fr-FR" sz="825" dirty="0" err="1" smtClean="0">
                <a:latin typeface="Arial" panose="020B0604020202020204" pitchFamily="34" charset="0"/>
                <a:ea typeface="ÇlÇr ñæí©" charset="-128"/>
              </a:rPr>
              <a:t>low</a:t>
            </a:r>
            <a:endParaRPr lang="fr-FR" altLang="fr-FR" sz="825" dirty="0">
              <a:latin typeface="Arial" panose="020B0604020202020204" pitchFamily="34" charset="0"/>
              <a:ea typeface="ÇlÇr ñæí©" charset="-128"/>
            </a:endParaRPr>
          </a:p>
          <a:p>
            <a:pPr algn="ctr" eaLnBrk="1" hangingPunct="1"/>
            <a:r>
              <a:rPr lang="fr-FR" altLang="fr-FR" sz="825" i="1" dirty="0">
                <a:latin typeface="Arial" panose="020B0604020202020204" pitchFamily="34" charset="0"/>
                <a:ea typeface="ÇlÇr ñæí©" charset="-128"/>
              </a:rPr>
              <a:t>8</a:t>
            </a:r>
            <a:endParaRPr lang="fr-FR" altLang="fr-FR" dirty="0">
              <a:latin typeface="Arial" panose="020B0604020202020204" pitchFamily="34" charset="0"/>
              <a:ea typeface="ÇlÇr ñæí©" charset="-128"/>
            </a:endParaRPr>
          </a:p>
        </p:txBody>
      </p:sp>
      <p:cxnSp>
        <p:nvCxnSpPr>
          <p:cNvPr id="30762" name="AutoShape 49"/>
          <p:cNvCxnSpPr>
            <a:cxnSpLocks noChangeShapeType="1"/>
            <a:stCxn id="30738" idx="2"/>
            <a:endCxn id="30760" idx="0"/>
          </p:cNvCxnSpPr>
          <p:nvPr/>
        </p:nvCxnSpPr>
        <p:spPr bwMode="auto">
          <a:xfrm rot="16200000" flipH="1">
            <a:off x="5198244" y="2273503"/>
            <a:ext cx="351234" cy="190500"/>
          </a:xfrm>
          <a:prstGeom prst="bentConnector3">
            <a:avLst>
              <a:gd name="adj1" fmla="val 49829"/>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63" name="AutoShape 50"/>
          <p:cNvCxnSpPr>
            <a:cxnSpLocks noChangeShapeType="1"/>
            <a:stCxn id="30738" idx="2"/>
            <a:endCxn id="30761" idx="0"/>
          </p:cNvCxnSpPr>
          <p:nvPr/>
        </p:nvCxnSpPr>
        <p:spPr bwMode="auto">
          <a:xfrm rot="5400000">
            <a:off x="4992862" y="2258620"/>
            <a:ext cx="351234" cy="220265"/>
          </a:xfrm>
          <a:prstGeom prst="bentConnector3">
            <a:avLst>
              <a:gd name="adj1" fmla="val 49829"/>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64" name="AutoShape 51"/>
          <p:cNvCxnSpPr>
            <a:cxnSpLocks noChangeShapeType="1"/>
            <a:stCxn id="30761" idx="2"/>
            <a:endCxn id="30731" idx="0"/>
          </p:cNvCxnSpPr>
          <p:nvPr/>
        </p:nvCxnSpPr>
        <p:spPr bwMode="auto">
          <a:xfrm rot="5400000">
            <a:off x="3778424" y="2789639"/>
            <a:ext cx="1166813" cy="1393031"/>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30765" name="Text Box 53"/>
          <p:cNvSpPr txBox="1">
            <a:spLocks noChangeArrowheads="1"/>
          </p:cNvSpPr>
          <p:nvPr/>
        </p:nvSpPr>
        <p:spPr bwMode="auto">
          <a:xfrm>
            <a:off x="5147642" y="3786192"/>
            <a:ext cx="633413" cy="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663" tIns="29831" rIns="59663" bIns="29831"/>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fr-FR" altLang="fr-FR" sz="825" dirty="0" smtClean="0">
                <a:latin typeface="Arial" panose="020B0604020202020204" pitchFamily="34" charset="0"/>
                <a:ea typeface="ÇlÇr ñæí©" charset="-128"/>
              </a:rPr>
              <a:t>Not </a:t>
            </a:r>
            <a:r>
              <a:rPr lang="fr-FR" altLang="fr-FR" sz="825" dirty="0" err="1" smtClean="0">
                <a:latin typeface="Arial" panose="020B0604020202020204" pitchFamily="34" charset="0"/>
                <a:ea typeface="ÇlÇr ñæí©" charset="-128"/>
              </a:rPr>
              <a:t>done</a:t>
            </a:r>
            <a:r>
              <a:rPr lang="fr-FR" altLang="fr-FR" sz="825" dirty="0" smtClean="0">
                <a:latin typeface="Arial" panose="020B0604020202020204" pitchFamily="34" charset="0"/>
                <a:ea typeface="ÇlÇr ñæí©" charset="-128"/>
              </a:rPr>
              <a:t>, </a:t>
            </a:r>
            <a:r>
              <a:rPr lang="fr-FR" altLang="fr-FR" sz="825" i="1" dirty="0">
                <a:latin typeface="Arial" panose="020B0604020202020204" pitchFamily="34" charset="0"/>
                <a:ea typeface="ÇlÇr ñæí©" charset="-128"/>
              </a:rPr>
              <a:t>3</a:t>
            </a:r>
            <a:endParaRPr lang="fr-FR" altLang="fr-FR" dirty="0">
              <a:latin typeface="Arial" panose="020B0604020202020204" pitchFamily="34" charset="0"/>
              <a:ea typeface="ÇlÇr ñæí©" charset="-128"/>
            </a:endParaRPr>
          </a:p>
        </p:txBody>
      </p:sp>
      <p:sp>
        <p:nvSpPr>
          <p:cNvPr id="30766" name="Text Box 3"/>
          <p:cNvSpPr txBox="1">
            <a:spLocks noChangeArrowheads="1"/>
          </p:cNvSpPr>
          <p:nvPr/>
        </p:nvSpPr>
        <p:spPr bwMode="auto">
          <a:xfrm>
            <a:off x="3834383" y="1464473"/>
            <a:ext cx="2322909" cy="216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663" tIns="29831" rIns="59663" bIns="29831"/>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fr-FR" altLang="fr-FR" sz="1125" b="1" dirty="0" err="1" smtClean="0">
                <a:solidFill>
                  <a:srgbClr val="3333CC"/>
                </a:solidFill>
                <a:latin typeface="Arial Narrow" panose="020B0606020202030204" pitchFamily="34" charset="0"/>
                <a:ea typeface="ÇlÇr ñæí©" charset="-128"/>
              </a:rPr>
              <a:t>Planar</a:t>
            </a:r>
            <a:r>
              <a:rPr lang="fr-FR" altLang="fr-FR" sz="1125" b="1" dirty="0" smtClean="0">
                <a:solidFill>
                  <a:srgbClr val="3333CC"/>
                </a:solidFill>
                <a:latin typeface="Arial Narrow" panose="020B0606020202030204" pitchFamily="34" charset="0"/>
                <a:ea typeface="ÇlÇr ñæí©" charset="-128"/>
              </a:rPr>
              <a:t> VQ scan (PIOPED</a:t>
            </a:r>
            <a:r>
              <a:rPr lang="fr-FR" altLang="fr-FR" sz="1125" b="1" dirty="0">
                <a:solidFill>
                  <a:srgbClr val="3333CC"/>
                </a:solidFill>
                <a:latin typeface="Arial Narrow" panose="020B0606020202030204" pitchFamily="34" charset="0"/>
                <a:ea typeface="ÇlÇr ñæí©" charset="-128"/>
              </a:rPr>
              <a:t>)</a:t>
            </a:r>
            <a:endParaRPr lang="fr-FR" altLang="fr-FR" sz="3000" b="1" dirty="0">
              <a:solidFill>
                <a:srgbClr val="3333CC"/>
              </a:solidFill>
              <a:latin typeface="Arial" panose="020B0604020202020204" pitchFamily="34" charset="0"/>
              <a:ea typeface="ÇlÇr ñæí©" charset="-128"/>
            </a:endParaRPr>
          </a:p>
        </p:txBody>
      </p:sp>
      <p:cxnSp>
        <p:nvCxnSpPr>
          <p:cNvPr id="30767" name="AutoShape 26"/>
          <p:cNvCxnSpPr>
            <a:cxnSpLocks noChangeShapeType="1"/>
            <a:stCxn id="30766" idx="2"/>
            <a:endCxn id="30730" idx="0"/>
          </p:cNvCxnSpPr>
          <p:nvPr/>
        </p:nvCxnSpPr>
        <p:spPr bwMode="auto">
          <a:xfrm rot="5400000">
            <a:off x="4221337" y="1120383"/>
            <a:ext cx="214313" cy="1335881"/>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68" name="AutoShape 42"/>
          <p:cNvCxnSpPr>
            <a:cxnSpLocks noChangeShapeType="1"/>
          </p:cNvCxnSpPr>
          <p:nvPr/>
        </p:nvCxnSpPr>
        <p:spPr bwMode="auto">
          <a:xfrm>
            <a:off x="4967858" y="1364461"/>
            <a:ext cx="0" cy="15359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0769" name="AutoShape 26"/>
          <p:cNvCxnSpPr>
            <a:cxnSpLocks noChangeShapeType="1"/>
          </p:cNvCxnSpPr>
          <p:nvPr/>
        </p:nvCxnSpPr>
        <p:spPr bwMode="auto">
          <a:xfrm rot="5400000">
            <a:off x="4548163" y="1466259"/>
            <a:ext cx="241697" cy="654844"/>
          </a:xfrm>
          <a:prstGeom prst="bentConnector3">
            <a:avLst>
              <a:gd name="adj1" fmla="val 48273"/>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70" name="AutoShape 42"/>
          <p:cNvCxnSpPr>
            <a:cxnSpLocks noChangeShapeType="1"/>
            <a:stCxn id="30760" idx="2"/>
            <a:endCxn id="30734" idx="0"/>
          </p:cNvCxnSpPr>
          <p:nvPr/>
        </p:nvCxnSpPr>
        <p:spPr bwMode="auto">
          <a:xfrm>
            <a:off x="5469111" y="2902748"/>
            <a:ext cx="5954" cy="289322"/>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7" name="Rectangle 32"/>
          <p:cNvSpPr>
            <a:spLocks noChangeArrowheads="1"/>
          </p:cNvSpPr>
          <p:nvPr/>
        </p:nvSpPr>
        <p:spPr bwMode="auto">
          <a:xfrm>
            <a:off x="3078337" y="4505330"/>
            <a:ext cx="1403747" cy="413576"/>
          </a:xfrm>
          <a:prstGeom prst="rect">
            <a:avLst/>
          </a:prstGeom>
          <a:solidFill>
            <a:schemeClr val="accent6">
              <a:lumMod val="20000"/>
              <a:lumOff val="80000"/>
            </a:schemeClr>
          </a:solidFill>
          <a:ln w="12700">
            <a:solidFill>
              <a:schemeClr val="accent6">
                <a:lumMod val="60000"/>
                <a:lumOff val="40000"/>
              </a:schemeClr>
            </a:solidFill>
            <a:miter lim="800000"/>
            <a:headEnd/>
            <a:tailEnd/>
          </a:ln>
          <a:effectLst/>
        </p:spPr>
        <p:txBody>
          <a:bodyPr lIns="67865" tIns="33338" rIns="67865" bIns="33338">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defRPr/>
            </a:pPr>
            <a:r>
              <a:rPr lang="fr-FR" altLang="fr-FR" sz="1125" b="1" dirty="0" smtClean="0">
                <a:solidFill>
                  <a:schemeClr val="accent2"/>
                </a:solidFill>
                <a:latin typeface="Arial" panose="020B0604020202020204" pitchFamily="34" charset="0"/>
              </a:rPr>
              <a:t>3 mo VTE </a:t>
            </a:r>
            <a:r>
              <a:rPr lang="fr-FR" altLang="fr-FR" sz="1125" b="1" dirty="0" err="1" smtClean="0">
                <a:solidFill>
                  <a:schemeClr val="accent2"/>
                </a:solidFill>
                <a:latin typeface="Arial" panose="020B0604020202020204" pitchFamily="34" charset="0"/>
              </a:rPr>
              <a:t>Risk</a:t>
            </a:r>
            <a:endParaRPr lang="fr-FR" altLang="fr-FR" sz="1125" b="1" dirty="0">
              <a:solidFill>
                <a:schemeClr val="accent2"/>
              </a:solidFill>
              <a:latin typeface="Arial" panose="020B0604020202020204" pitchFamily="34" charset="0"/>
            </a:endParaRPr>
          </a:p>
          <a:p>
            <a:pPr algn="ctr">
              <a:defRPr/>
            </a:pPr>
            <a:r>
              <a:rPr lang="fr-FR" altLang="fr-FR" sz="1125" b="1" dirty="0">
                <a:solidFill>
                  <a:schemeClr val="accent2"/>
                </a:solidFill>
                <a:latin typeface="Arial" panose="020B0604020202020204" pitchFamily="34" charset="0"/>
              </a:rPr>
              <a:t>0,5% (0,1-2,9)</a:t>
            </a:r>
          </a:p>
        </p:txBody>
      </p:sp>
      <p:sp>
        <p:nvSpPr>
          <p:cNvPr id="69685" name="Text Box 53"/>
          <p:cNvSpPr txBox="1">
            <a:spLocks noChangeArrowheads="1"/>
          </p:cNvSpPr>
          <p:nvPr/>
        </p:nvSpPr>
        <p:spPr bwMode="auto">
          <a:xfrm>
            <a:off x="5654849" y="847730"/>
            <a:ext cx="138562" cy="43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9" tIns="34289" rIns="68579" bIns="34289">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fr-FR" altLang="fr-FR">
              <a:latin typeface="Arial" panose="020B0604020202020204" pitchFamily="34" charset="0"/>
            </a:endParaRPr>
          </a:p>
        </p:txBody>
      </p:sp>
      <p:sp>
        <p:nvSpPr>
          <p:cNvPr id="38968" name="Oval 59"/>
          <p:cNvSpPr>
            <a:spLocks noChangeArrowheads="1"/>
          </p:cNvSpPr>
          <p:nvPr/>
        </p:nvSpPr>
        <p:spPr bwMode="auto">
          <a:xfrm>
            <a:off x="5076205" y="3118251"/>
            <a:ext cx="756047" cy="378619"/>
          </a:xfrm>
          <a:prstGeom prst="ellipse">
            <a:avLst/>
          </a:prstGeom>
          <a:noFill/>
          <a:ln w="19050">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lIns="68579" tIns="34289" rIns="68579" bIns="34289"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fr-FR" altLang="fr-FR" sz="1800"/>
          </a:p>
        </p:txBody>
      </p:sp>
      <p:sp>
        <p:nvSpPr>
          <p:cNvPr id="57"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en-US" sz="2400" dirty="0">
                <a:solidFill>
                  <a:schemeClr val="bg1"/>
                </a:solidFill>
                <a:ea typeface="+mj-ea"/>
                <a:cs typeface="Arial" pitchFamily="34" charset="0"/>
              </a:rPr>
              <a:t>Planar V/Q scintigraphy for acute PE</a:t>
            </a:r>
            <a:endParaRPr lang="fr-FR" sz="2400" dirty="0">
              <a:solidFill>
                <a:schemeClr val="bg1"/>
              </a:solidFill>
              <a:ea typeface="+mj-ea"/>
              <a:cs typeface="Arial" pitchFamily="34" charset="0"/>
            </a:endParaRPr>
          </a:p>
        </p:txBody>
      </p:sp>
    </p:spTree>
    <p:extLst>
      <p:ext uri="{BB962C8B-B14F-4D97-AF65-F5344CB8AC3E}">
        <p14:creationId xmlns:p14="http://schemas.microsoft.com/office/powerpoint/2010/main" val="613789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67544" y="998138"/>
            <a:ext cx="8676456" cy="3527119"/>
          </a:xfrm>
          <a:prstGeom prst="rect">
            <a:avLst/>
          </a:prstGeom>
        </p:spPr>
        <p:txBody>
          <a:bodyPr wrap="square">
            <a:spAutoFit/>
          </a:bodyPr>
          <a:lstStyle/>
          <a:p>
            <a:r>
              <a:rPr lang="en-US" dirty="0"/>
              <a:t>Diagnostic strategy using V/Q planar scan :</a:t>
            </a:r>
          </a:p>
          <a:p>
            <a:endParaRPr lang="en-US" dirty="0"/>
          </a:p>
          <a:p>
            <a:pPr>
              <a:buFont typeface="Wingdings" pitchFamily="2" charset="2"/>
              <a:buChar char="Ø"/>
            </a:pPr>
            <a:r>
              <a:rPr lang="en-US" dirty="0"/>
              <a:t> </a:t>
            </a:r>
            <a:r>
              <a:rPr lang="en-US" b="1" dirty="0">
                <a:solidFill>
                  <a:srgbClr val="0003B1"/>
                </a:solidFill>
              </a:rPr>
              <a:t>Complex, difficult to apply</a:t>
            </a:r>
            <a:endParaRPr lang="en-US" b="1" dirty="0"/>
          </a:p>
          <a:p>
            <a:endParaRPr lang="en-US" dirty="0"/>
          </a:p>
          <a:p>
            <a:r>
              <a:rPr lang="en-US" dirty="0"/>
              <a:t>but…</a:t>
            </a:r>
          </a:p>
          <a:p>
            <a:endParaRPr lang="en-US" dirty="0"/>
          </a:p>
          <a:p>
            <a:pPr>
              <a:lnSpc>
                <a:spcPct val="150000"/>
              </a:lnSpc>
              <a:buFont typeface="Wingdings" pitchFamily="2" charset="2"/>
              <a:buChar char="Ø"/>
            </a:pPr>
            <a:r>
              <a:rPr lang="en-US" dirty="0"/>
              <a:t> </a:t>
            </a:r>
            <a:r>
              <a:rPr lang="en-US" b="1" dirty="0">
                <a:solidFill>
                  <a:srgbClr val="0003B1"/>
                </a:solidFill>
              </a:rPr>
              <a:t>Strongly validated </a:t>
            </a:r>
            <a:r>
              <a:rPr lang="en-US" dirty="0"/>
              <a:t>for excluding PE in several large management outcome studies</a:t>
            </a:r>
          </a:p>
          <a:p>
            <a:pPr marL="0" marR="0" lvl="1" indent="0" defTabSz="914400" eaLnBrk="1" fontAlgn="auto" latinLnBrk="0" hangingPunct="1">
              <a:lnSpc>
                <a:spcPct val="150000"/>
              </a:lnSpc>
              <a:spcBef>
                <a:spcPct val="20000"/>
              </a:spcBef>
              <a:spcAft>
                <a:spcPts val="0"/>
              </a:spcAft>
              <a:buClr>
                <a:srgbClr val="000000"/>
              </a:buClr>
              <a:buSzTx/>
              <a:tabLst/>
              <a:defRPr/>
            </a:pPr>
            <a:r>
              <a:rPr lang="en-US" sz="1200" i="1" kern="0" dirty="0">
                <a:solidFill>
                  <a:sysClr val="windowText" lastClr="000000"/>
                </a:solidFill>
              </a:rPr>
              <a:t>Wells PS. Ann Intern Med 1998</a:t>
            </a:r>
          </a:p>
          <a:p>
            <a:pPr marL="0" marR="0" lvl="1" indent="0" defTabSz="914400" eaLnBrk="1" fontAlgn="auto" latinLnBrk="0" hangingPunct="1">
              <a:lnSpc>
                <a:spcPct val="150000"/>
              </a:lnSpc>
              <a:spcBef>
                <a:spcPct val="20000"/>
              </a:spcBef>
              <a:spcAft>
                <a:spcPts val="0"/>
              </a:spcAft>
              <a:buClr>
                <a:srgbClr val="000000"/>
              </a:buClr>
              <a:buSzTx/>
              <a:tabLst/>
              <a:defRPr/>
            </a:pPr>
            <a:r>
              <a:rPr lang="en-US" sz="1200" i="1" kern="0" dirty="0">
                <a:solidFill>
                  <a:sysClr val="windowText" lastClr="000000"/>
                </a:solidFill>
              </a:rPr>
              <a:t>Perrier A. Lancet. 1999</a:t>
            </a:r>
          </a:p>
          <a:p>
            <a:pPr marL="0" marR="0" lvl="1" indent="0" defTabSz="914400" eaLnBrk="1" fontAlgn="auto" latinLnBrk="0" hangingPunct="1">
              <a:lnSpc>
                <a:spcPct val="150000"/>
              </a:lnSpc>
              <a:spcBef>
                <a:spcPct val="20000"/>
              </a:spcBef>
              <a:spcAft>
                <a:spcPts val="0"/>
              </a:spcAft>
              <a:buClr>
                <a:srgbClr val="000000"/>
              </a:buClr>
              <a:buSzTx/>
              <a:tabLst/>
              <a:defRPr/>
            </a:pPr>
            <a:r>
              <a:rPr lang="en-US" sz="1200" i="1" kern="0" dirty="0">
                <a:solidFill>
                  <a:sysClr val="windowText" lastClr="000000"/>
                </a:solidFill>
              </a:rPr>
              <a:t>Anderson DR. JAMA. 2007</a:t>
            </a:r>
            <a:r>
              <a:rPr lang="en-US" sz="1200" dirty="0"/>
              <a:t> </a:t>
            </a:r>
          </a:p>
        </p:txBody>
      </p:sp>
      <p:sp>
        <p:nvSpPr>
          <p:cNvPr id="4" name="Titre 1"/>
          <p:cNvSpPr txBox="1">
            <a:spLocks/>
          </p:cNvSpPr>
          <p:nvPr/>
        </p:nvSpPr>
        <p:spPr bwMode="auto">
          <a:xfrm>
            <a:off x="468313" y="141288"/>
            <a:ext cx="8229600" cy="530225"/>
          </a:xfrm>
          <a:prstGeom prst="rect">
            <a:avLst/>
          </a:prstGeom>
          <a:solidFill>
            <a:srgbClr val="0003B1"/>
          </a:solidFill>
          <a:ln w="9525">
            <a:noFill/>
            <a:miter lim="800000"/>
            <a:headEnd/>
            <a:tailEnd/>
          </a:ln>
        </p:spPr>
        <p:txBody>
          <a:bodyPr anchor="ctr"/>
          <a:lstStyle/>
          <a:p>
            <a:pPr algn="ctr">
              <a:defRPr/>
            </a:pPr>
            <a:r>
              <a:rPr lang="en-US" sz="2400" dirty="0">
                <a:solidFill>
                  <a:schemeClr val="bg1"/>
                </a:solidFill>
                <a:ea typeface="+mj-ea"/>
                <a:cs typeface="Arial" pitchFamily="34" charset="0"/>
              </a:rPr>
              <a:t>Planar V/Q scintigraphy for acute PE</a:t>
            </a:r>
            <a:endParaRPr lang="fr-FR" sz="2400" dirty="0">
              <a:solidFill>
                <a:schemeClr val="bg1"/>
              </a:solidFill>
              <a:ea typeface="+mj-ea"/>
              <a:cs typeface="Arial" pitchFamily="34" charset="0"/>
            </a:endParaRPr>
          </a:p>
        </p:txBody>
      </p:sp>
      <p:sp>
        <p:nvSpPr>
          <p:cNvPr id="5" name="Espace réservé du numéro de diapositive 4"/>
          <p:cNvSpPr>
            <a:spLocks noGrp="1"/>
          </p:cNvSpPr>
          <p:nvPr>
            <p:ph type="sldNum" sz="quarter" idx="12"/>
          </p:nvPr>
        </p:nvSpPr>
        <p:spPr/>
        <p:txBody>
          <a:bodyPr/>
          <a:lstStyle/>
          <a:p>
            <a:fld id="{A3A688DE-845D-4DD4-B031-0F479F0931BE}" type="slidenum">
              <a:rPr lang="fr-BE" smtClean="0"/>
              <a:pPr/>
              <a:t>9</a:t>
            </a:fld>
            <a:endParaRPr lang="fr-BE"/>
          </a:p>
        </p:txBody>
      </p:sp>
    </p:spTree>
    <p:extLst>
      <p:ext uri="{BB962C8B-B14F-4D97-AF65-F5344CB8AC3E}">
        <p14:creationId xmlns:p14="http://schemas.microsoft.com/office/powerpoint/2010/main" val="425031581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4|4.1"/>
</p:tagLst>
</file>

<file path=ppt/tags/tag2.xml><?xml version="1.0" encoding="utf-8"?>
<p:tagLst xmlns:a="http://schemas.openxmlformats.org/drawingml/2006/main" xmlns:r="http://schemas.openxmlformats.org/officeDocument/2006/relationships" xmlns:p="http://schemas.openxmlformats.org/presentationml/2006/main">
  <p:tag name="TIMING" val="|19.4|4.1"/>
</p:tagLst>
</file>

<file path=ppt/tags/tag3.xml><?xml version="1.0" encoding="utf-8"?>
<p:tagLst xmlns:a="http://schemas.openxmlformats.org/drawingml/2006/main" xmlns:r="http://schemas.openxmlformats.org/officeDocument/2006/relationships" xmlns:p="http://schemas.openxmlformats.org/presentationml/2006/main">
  <p:tag name="TIMING" val="|19.4|4.1"/>
</p:tagLst>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13395</TotalTime>
  <Words>4239</Words>
  <Application>Microsoft Office PowerPoint</Application>
  <PresentationFormat>Affichage à l'écran (16:9)</PresentationFormat>
  <Paragraphs>582</Paragraphs>
  <Slides>36</Slides>
  <Notes>36</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36</vt:i4>
      </vt:variant>
    </vt:vector>
  </HeadingPairs>
  <TitlesOfParts>
    <vt:vector size="47" baseType="lpstr">
      <vt:lpstr>ＭＳ Ｐゴシック</vt:lpstr>
      <vt:lpstr>ＭＳ Ｐゴシック</vt:lpstr>
      <vt:lpstr>Arial</vt:lpstr>
      <vt:lpstr>Arial Narrow</vt:lpstr>
      <vt:lpstr>Calibri</vt:lpstr>
      <vt:lpstr>ÇlÇr ñæí©</vt:lpstr>
      <vt:lpstr>PMingLiU</vt:lpstr>
      <vt:lpstr>Times New Roman</vt:lpstr>
      <vt:lpstr>Wingdings</vt:lpstr>
      <vt:lpstr>Wingdings 3</vt:lpstr>
      <vt:lpstr>Thème Office</vt:lpstr>
      <vt:lpstr>Lung Scintigraphy for Pulmonary Embolism Diagnosis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Independent and incremental value of  Ventilation/Perfusion PET/CT and CT pulmonary angiography  for pulmonary embolism diagnosis:  results of the PECAN pilot study</dc:title>
  <dc:creator>LE ROUX PIERRE-YVES</dc:creator>
  <cp:lastModifiedBy>SALAUN PIERRE-YVES</cp:lastModifiedBy>
  <cp:revision>923</cp:revision>
  <cp:lastPrinted>2023-09-10T09:04:33Z</cp:lastPrinted>
  <dcterms:created xsi:type="dcterms:W3CDTF">2019-06-13T13:31:23Z</dcterms:created>
  <dcterms:modified xsi:type="dcterms:W3CDTF">2024-09-28T06:16:53Z</dcterms:modified>
</cp:coreProperties>
</file>