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sldIdLst>
    <p:sldId id="258" r:id="rId2"/>
    <p:sldId id="313" r:id="rId3"/>
    <p:sldId id="652" r:id="rId4"/>
    <p:sldId id="319" r:id="rId5"/>
    <p:sldId id="320" r:id="rId6"/>
    <p:sldId id="265" r:id="rId7"/>
    <p:sldId id="318" r:id="rId8"/>
    <p:sldId id="653" r:id="rId9"/>
    <p:sldId id="314" r:id="rId10"/>
    <p:sldId id="654" r:id="rId11"/>
    <p:sldId id="655" r:id="rId12"/>
    <p:sldId id="656" r:id="rId13"/>
    <p:sldId id="260" r:id="rId14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F9CCAA"/>
    <a:srgbClr val="286AA6"/>
    <a:srgbClr val="1E3E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9"/>
    <p:restoredTop sz="94698"/>
  </p:normalViewPr>
  <p:slideViewPr>
    <p:cSldViewPr snapToGrid="0">
      <p:cViewPr>
        <p:scale>
          <a:sx n="100" d="100"/>
          <a:sy n="100" d="100"/>
        </p:scale>
        <p:origin x="9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1T15:18:20.25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29,'81'0,"9"0,9 0,-40 0,2 0,4 0,2 0,9 0,2 0,-6 0,1 0,2 1,1-2,1-2,0-1,-6 3,1 0,6-3,-2 0,-22 1,-2 1,10 1,-1 1,23-6,15 6,-45 0,-3 0,17 0,25 0,-38 0,14 0,-15 0,-2 0,-4 0,-4 0,4 0,-7 0,-4 0,4 0,-10 0,6 0,-6 0,0 0,-5 0,-2 0,-5 0,5 0,-4 0,9 0,-4 0,4 0,2 0,7 0,-6 0,11 0,-10 0,4 0,-6 0,0 0,0 0,-6 4,0-3,-7 4,5-5,3 0,-2 0,5 0,-3 0,0 0,3 0,-9 0,10 4,-5-3,1 4,4-1,-6-2,1 2,3-4,-2 0,-1 0,5 0,-15 0,8 0,-14 0,9 0,-1 0,-2 0,10 0,-15 0,12 0,-8 0,0 0,4 0,-1 0,3 0,-3 0,1 0,-4 0,9 0,-4 0,-1 0,-1 0,-4 0,4 0,0 0,1 0,0 0,6 0,-4 0,10 0,2 0,0 0,12 0,-12 5,5-4,-11 3,3 1,-13-4,2 4,-1-5,-7 0,13 3,-13-2,10 3,-4-4,-2 0,6 0,-7 0,4 0,1 0,-3 0,2 0,-3 0,5 0,-5 0,3 0,-3 0,6 0,-6 0,5 0,-4 0,4 0,-1 0,-3 0,1 0,-2 0,3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1T15:18:25.72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1,'60'0,"-17"0,3 0,-6 0,7 0,4 0,-6 0,0 0,0 0,2 0,-8 0,-5 0,-10 0,-5 0,-1 0,1 0,-1 0,1 0,0 0,-1 0,1 0,-1 0,1 0,-1 0,1 0,-1 0,6 0,-4 0,5 4,-1-3,-4 3,4-4,-5 0,0 0,-5 4,4-3,-5 2,5-3,-1 0,-4 0,6 0,-5 0,2 0,2 0,-5 0,7 0,-4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1T15:19:09.81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3681 115,'-77'0,"2"0,13 0,11 0,-18 0,9 0,12 0,-27 0,19 0,0 0,-1 0,16 0,-11 0,13 0,2 0,0 0,5 0,-5 0,7 0,-1 0,0 0,5 0,2 0,10 0,0 0,-6 0,3 0,-9 0,11 0,-2 0,3 0,-14 0,8 0,-9 0,15 0,-4 0,5 0,-6 0,1 0,-1 0,0 0,4 0,-2 0,3 0,-5 0,-4 0,7 0,-7 0,8 0,-9 0,4 0,-5 0,7 0,-7 0,5 0,-4 0,5 0,4 0,-2 0,-1 0,4 0,-8 0,8 0,-4 0,-1 0,1 0,3 0,-3 0,5 0,-5 0,-4 0,8 0,-7 0,3 0,-2 0,-3 0,-8 0,14 0,-18 0,20 0,-5 0,2 0,4 0,-5 0,0 0,4 0,-2 0,3 0,-4 0,0 0,0 0,3 0,-2 0,4 0,-4 0,0 0,0 0,3 0,-16 0,17 0,-12 0,12-9,4 7,-15-11,12 12,-13-3,15 0,-8 3,0-2,3-1,-2 3,4-7,0 3,-4-3,3 3,-3-2,4 6,-1-7,-2 3,3 0,-4-2,3 2,-1 0,1 1,-2 4,-1 0,0 0,0 0,-5 0,8 0,-3 0,2 0,1 0,-7 0,5 0,3 0,-7 0,6 0,-2 0,-8 0,13 0,-14 0,12 0,-1 0,-6 0,6 0,-3 0,1 0,3 0,-5 0,2 0,-1 0,0 0,4 0,-4 0,0 0,3 0,-5 0,6 0,-4 0,0 0,-4 0,7 0,-3 0,0 0,7 4,-10-3,7 3,-4-4,0 0,1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1T15:18:09.48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19,'71'0,"-10"0,15 0,-13 0,11 0,-5 0,-9 0,2 0,12 0,9 0,-13 0,20 0,-11 0,3 0,-20 0,0 0,8 0,-1 0,-16 0,-5 0,18 0,21 0,-16 0,-6 0,-12 0,-4 0,-11 0,-1 0,-6 0,0 0,0 0,0 0,0 0,0 0,6 5,-4-4,8 4,-9-5,9 5,-14-4,9 4,-10-5,-1 0,-1 0,0 0,-3 0,8 5,-3-4,5 4,0-5,0 0,-1 0,1 0,0 0,0 0,-6 0,5 0,-11 0,5 4,1-3,-5 3,9 1,-8-4,8 3,-3-4,5 0,-1 0,-4 5,4-4,-11 3,5-4,-5 0,5 0,-4 0,4 0,0 0,-4 0,4 0,-5 0,0 4,0-3,0 3,-1-4,1 0,0 4,5-2,-4 2,5-4,-2 0,2 0,-1 0,6 0,-10 0,4 0,-5 0,5 0,-4 0,9 0,-9 0,9 0,-9 0,5 0,-1 0,-4 0,10 0,-10 0,4 0,-5 0,0 0,-1 0,1 0,0 0,0 0,0 0,-1 0,-3 0,2 0,-2 0,3 0,-3 0,6 0,-10-4,10 3,-7-3,4 0,-4 3,3-3,1-1,2 4,3-3,-5 4,1-4,-1 3,1-4,-1 5,-3-3,1 2,-2-3,2 4,1 0,1 0,-5 0,5 0,-1-4,3 3,-2-4,-1 5,-4 0,4 0,-1 0,6 0,-8 0,3 0,-1 0,-3 0,8 0,2 0,-8 0,5 0,-5 0,-5 0,13 0,-9-4,2 4,3-4,-9 4,9-4,-2-5,-3 3,2-6,-8 8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4E7E29-1D90-D548-BD4C-B594C4B5C158}" type="datetimeFigureOut">
              <a:rPr lang="fr-FR" smtClean="0"/>
              <a:t>28/09/2024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6B76D-F413-9A4D-9C4F-DA63D05EC4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20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0A029-B56A-ADD7-7687-543CE5185F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CDAD25-1F4B-D39C-F5DF-9F781C5CA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7FEAC-CB74-02BC-F529-7F611D6B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4C637-0CC6-0078-400B-019FBD8D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B133B-4EC1-4FC8-DB03-4BE7DF9D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78392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93196-6D75-F98F-A08B-744127EA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94C37-EE3E-1AE1-EBFF-A931E95E65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5C2B2-0F7D-C997-9C68-B07EF996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87E87-7D06-927D-D799-B45C6C006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068D9-7745-88C9-254B-86131088A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8910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143E58-78B7-8B64-1B34-1C9190398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9218F-2487-C9CD-E390-A75906468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CBB09-663D-18F9-9824-B105D52A1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6F583-1F73-7D91-F5B2-83CA81C2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55850-8246-CE59-5226-DC8882A3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75532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EC1DB-62ED-62B8-F594-038575961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9FED6-919E-1C6F-E646-A6592B793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998B0-68AB-EF12-01EE-042437D5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501DB-B3F5-8665-7D3E-41324E68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7D40-8540-4328-A26C-165C971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95994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1792-3172-8052-BCE0-EFD748A6D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7BE14D-E084-5926-1A3B-68AD9C382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993F3-0118-0C9A-6A33-DCBDA0D7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B5A80-C6E4-B58C-275B-E9F4F1684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2C773-DF54-8CC8-FA06-05BFCBEB7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54343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E0B13-71CF-25C3-D357-8D3CCB44E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522D8-59E0-26A3-4561-1CBD45474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2A7D9-7990-69D7-51DC-473AA9180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6D699-752D-3A8A-0498-93CC7453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1C10CE-AB87-9D8E-FA8A-E30DE2C7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ACE29-5A19-317E-80F8-EBD75002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8058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1A111-D4B1-3166-81ED-3C1547B3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FA7EE-208F-AFA1-F0BF-F1C9C846C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5B65A-7BA5-546E-AFAF-9BF3D7303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386CF-64BC-F887-D48D-A036C51DE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D50F74-87C7-4418-AA84-24EBD611E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B8D6A5-9F4B-B1E0-65A8-47FE618AA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3E0AD4-160F-6886-1374-2EC84B48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52687-A6ED-4276-DCD1-AD3B9940B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53792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C3B5C-75CC-4934-DCC6-61385BA3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EEA6C-A90A-BC6F-C0F7-5455D1E5B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ED040-66B7-1949-C68C-779F8225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08CC9-C658-C082-D115-A1905681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1816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84E12-76EB-7DB7-2B45-BE779CB9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6AAB0E-ECFB-D801-86E2-5AC8591C5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78AA0D-7F05-1EA0-9607-0D428E98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242662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8209E-20A0-30CB-CA1E-F19FDEAC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D1CFE-7913-A348-115D-4B0A96CB9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3D3D6-92F4-4E57-156C-60784095D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C45141-B82B-71DE-ABC9-26A5D1CB0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B7EA0D-72A2-99C3-727A-57E12A0B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CF72C-F6B1-B4CE-6130-D1A7D0C8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73056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D517F-7A92-67AD-1C24-86A3D04D1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C86A17-C6DD-0DEB-F4FE-EF959B7857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E1210-D6FD-48FA-81B4-32D272F52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758A2-9ABA-C1CC-A154-C3FF5F90A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6DBC1-037C-E14D-BA5E-B28C12C7DC56}" type="datetimeFigureOut">
              <a:rPr lang="en-AT" smtClean="0"/>
              <a:t>9/28/24</a:t>
            </a:fld>
            <a:endParaRPr lang="en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EEFFF-D8A7-04C7-E411-9A53232F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B6D977-82A9-2514-3D21-65FB1768F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9E237-5E06-1F4F-83BF-A187F6215851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7545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3ADD1-0DE1-6E71-B70B-4A64610BE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A9728-B423-C061-4021-233D02A81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A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6BB47-FD2E-A939-1660-C91345CBF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3146" y="59871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86AA6"/>
                </a:solidFill>
              </a:defRPr>
            </a:lvl1pPr>
          </a:lstStyle>
          <a:p>
            <a:fld id="{1CB6DBC1-037C-E14D-BA5E-B28C12C7DC56}" type="datetimeFigureOut">
              <a:rPr lang="en-AT" smtClean="0"/>
              <a:pPr/>
              <a:t>9/28/24</a:t>
            </a:fld>
            <a:endParaRPr lang="en-AT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21490-E463-5683-E55B-F73BA3B8A4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08650" y="5994400"/>
            <a:ext cx="28856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CDA4B-A071-513D-F6AE-281E9D0CE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1732" y="5994400"/>
            <a:ext cx="19745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286AA6"/>
                </a:solidFill>
              </a:defRPr>
            </a:lvl1pPr>
          </a:lstStyle>
          <a:p>
            <a:fld id="{A439E237-5E06-1F4F-83BF-A187F6215851}" type="slidenum">
              <a:rPr lang="en-AT" smtClean="0"/>
              <a:pPr/>
              <a:t>‹#›</a:t>
            </a:fld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176839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E3E8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B0F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86AA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12" Type="http://schemas.openxmlformats.org/officeDocument/2006/relationships/customXml" Target="../ink/ink3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4.png"/><Relationship Id="rId15" Type="http://schemas.openxmlformats.org/officeDocument/2006/relationships/customXml" Target="../ink/ink4.xml"/><Relationship Id="rId5" Type="http://schemas.openxmlformats.org/officeDocument/2006/relationships/image" Target="../media/image10.png"/><Relationship Id="rId10" Type="http://schemas.openxmlformats.org/officeDocument/2006/relationships/customXml" Target="../ink/ink2.xml"/><Relationship Id="rId4" Type="http://schemas.openxmlformats.org/officeDocument/2006/relationships/customXml" Target="../ink/ink1.xml"/><Relationship Id="rId9" Type="http://schemas.openxmlformats.org/officeDocument/2006/relationships/image" Target="../media/image7.png"/><Relationship Id="rId1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AFE4A2-4F91-988A-DD9E-5DADF49C9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4416" y="2194357"/>
            <a:ext cx="9144000" cy="2469285"/>
          </a:xfrm>
        </p:spPr>
        <p:txBody>
          <a:bodyPr>
            <a:normAutofit/>
          </a:bodyPr>
          <a:lstStyle/>
          <a:p>
            <a:r>
              <a:rPr lang="en-AT" sz="4400"/>
              <a:t>Clinical challenge</a:t>
            </a:r>
            <a:r>
              <a:rPr lang="fr-FR" sz="4400" dirty="0"/>
              <a:t>s</a:t>
            </a:r>
            <a:r>
              <a:rPr lang="en-AT" sz="4400"/>
              <a:t> of long-term management after an acute pulmonary embolism 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0A7943B4-A9CF-B78D-FF04-1BFA74D52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2440"/>
            <a:ext cx="9144000" cy="1655762"/>
          </a:xfrm>
        </p:spPr>
        <p:txBody>
          <a:bodyPr/>
          <a:lstStyle/>
          <a:p>
            <a:r>
              <a:rPr lang="fr-FR" dirty="0"/>
              <a:t>Prof. Grégoire Le Gal</a:t>
            </a:r>
          </a:p>
          <a:p>
            <a:r>
              <a:rPr lang="fr-FR" dirty="0" err="1"/>
              <a:t>Thrombosis</a:t>
            </a:r>
            <a:r>
              <a:rPr lang="fr-FR" dirty="0"/>
              <a:t> Unit, Division of </a:t>
            </a:r>
            <a:r>
              <a:rPr lang="fr-FR" dirty="0" err="1"/>
              <a:t>Hematology</a:t>
            </a:r>
            <a:endParaRPr lang="fr-FR" dirty="0"/>
          </a:p>
          <a:p>
            <a:r>
              <a:rPr lang="fr-FR" dirty="0" err="1"/>
              <a:t>University</a:t>
            </a:r>
            <a:r>
              <a:rPr lang="fr-FR" dirty="0"/>
              <a:t> of Ottawa, Canada</a:t>
            </a:r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8927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2F8D1-0C38-FB01-3BAC-DC0F9E00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Baseline imaging and suspected recurrence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79F3C-AB78-441F-AADF-60A3F02B9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0930"/>
          </a:xfrm>
        </p:spPr>
        <p:txBody>
          <a:bodyPr>
            <a:normAutofit/>
          </a:bodyPr>
          <a:lstStyle/>
          <a:p>
            <a:r>
              <a:rPr lang="en-CA" dirty="0"/>
              <a:t>After discontinuing anticoagulation, one third of patients will come back during the following year for a suspected recurrent event</a:t>
            </a:r>
          </a:p>
          <a:p>
            <a:r>
              <a:rPr lang="en-CA" dirty="0"/>
              <a:t>Challenging situation clinically</a:t>
            </a:r>
          </a:p>
          <a:p>
            <a:pPr lvl="1"/>
            <a:r>
              <a:rPr lang="en-CA" dirty="0"/>
              <a:t>Residual symptoms vs. fear from recurrence vs. new PE</a:t>
            </a:r>
          </a:p>
          <a:p>
            <a:pPr lvl="1"/>
            <a:r>
              <a:rPr lang="en-CA" dirty="0"/>
              <a:t>Non-invasive tests (pretest probability, D-dimers) are less likely to rule out PE</a:t>
            </a:r>
          </a:p>
          <a:p>
            <a:pPr lvl="1"/>
            <a:r>
              <a:rPr lang="en-CA" dirty="0"/>
              <a:t>Residual thrombi from previous episode are common (∼50%) and could lead to falsely positive imaging test interpretation</a:t>
            </a:r>
          </a:p>
          <a:p>
            <a:pPr lvl="1"/>
            <a:r>
              <a:rPr lang="en-CA" b="1" dirty="0"/>
              <a:t>Critical not to </a:t>
            </a:r>
            <a:r>
              <a:rPr lang="en-CA" b="1" dirty="0" err="1"/>
              <a:t>overdiagnose</a:t>
            </a:r>
            <a:r>
              <a:rPr lang="en-CA" b="1" dirty="0"/>
              <a:t>: a recurrent PE is a life sentence to anticoagulation!!</a:t>
            </a:r>
          </a:p>
          <a:p>
            <a:r>
              <a:rPr lang="en-CA" dirty="0"/>
              <a:t>Comparing V/Q scan to baseline imaging helps identifying true recurrent events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5F7E3-FE6E-94DA-5032-A226D41E8C66}"/>
              </a:ext>
            </a:extLst>
          </p:cNvPr>
          <p:cNvSpPr txBox="1"/>
          <p:nvPr/>
        </p:nvSpPr>
        <p:spPr>
          <a:xfrm>
            <a:off x="3790334" y="6489290"/>
            <a:ext cx="64892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>
                <a:solidFill>
                  <a:schemeClr val="bg1"/>
                </a:solidFill>
              </a:rPr>
              <a:t>Le Gal G, J </a:t>
            </a:r>
            <a:r>
              <a:rPr lang="en-CA" sz="1600" dirty="0" err="1">
                <a:solidFill>
                  <a:schemeClr val="bg1"/>
                </a:solidFill>
              </a:rPr>
              <a:t>Thromb</a:t>
            </a:r>
            <a:r>
              <a:rPr lang="en-CA" sz="1600" dirty="0">
                <a:solidFill>
                  <a:schemeClr val="bg1"/>
                </a:solidFill>
              </a:rPr>
              <a:t> </a:t>
            </a:r>
            <a:r>
              <a:rPr lang="en-CA" sz="1600" dirty="0" err="1">
                <a:solidFill>
                  <a:schemeClr val="bg1"/>
                </a:solidFill>
              </a:rPr>
              <a:t>Haemost</a:t>
            </a:r>
            <a:r>
              <a:rPr lang="en-CA" sz="1600" dirty="0">
                <a:solidFill>
                  <a:schemeClr val="bg1"/>
                </a:solidFill>
              </a:rPr>
              <a:t> 2009; 7: 752–9.</a:t>
            </a:r>
          </a:p>
          <a:p>
            <a:endParaRPr lang="en-CA" sz="1600" dirty="0">
              <a:solidFill>
                <a:schemeClr val="bg1"/>
              </a:solidFill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3AE7714B-FA5B-26A8-DC8E-C11E90D44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320013"/>
            <a:ext cx="42270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CH" altLang="fr-FR" sz="1600" i="1" dirty="0">
                <a:latin typeface="+mn-lt"/>
              </a:rPr>
              <a:t>Le Gal, J </a:t>
            </a:r>
            <a:r>
              <a:rPr lang="fr-CH" altLang="fr-FR" sz="1600" i="1" dirty="0" err="1">
                <a:latin typeface="+mn-lt"/>
              </a:rPr>
              <a:t>Thromb</a:t>
            </a:r>
            <a:r>
              <a:rPr lang="fr-CH" altLang="fr-FR" sz="1600" i="1" dirty="0">
                <a:latin typeface="+mn-lt"/>
              </a:rPr>
              <a:t> </a:t>
            </a:r>
            <a:r>
              <a:rPr lang="fr-CH" altLang="fr-FR" sz="1600" i="1" dirty="0" err="1">
                <a:latin typeface="+mn-lt"/>
              </a:rPr>
              <a:t>Haemost</a:t>
            </a:r>
            <a:r>
              <a:rPr lang="fr-CH" altLang="fr-FR" sz="1600" i="1" dirty="0">
                <a:latin typeface="+mn-lt"/>
              </a:rPr>
              <a:t> 2009; 7: 752-9.</a:t>
            </a:r>
            <a:endParaRPr lang="fr-FR" altLang="fr-FR" sz="16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9833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3AEB4-EA3D-278A-7CCB-0282E808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Baseline imaging and persistent symptoms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7890A-1FAE-6125-76EB-E30A433AC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Many PE survivors have persistent symptoms after a first PE, mainly shortness of breath</a:t>
            </a:r>
          </a:p>
          <a:p>
            <a:pPr lvl="1"/>
            <a:r>
              <a:rPr lang="en-CA" dirty="0"/>
              <a:t>Fear of recurrence?</a:t>
            </a:r>
          </a:p>
          <a:p>
            <a:pPr lvl="1"/>
            <a:r>
              <a:rPr lang="en-CA" dirty="0"/>
              <a:t>Deconditioning?</a:t>
            </a:r>
          </a:p>
          <a:p>
            <a:pPr lvl="1"/>
            <a:r>
              <a:rPr lang="en-CA" dirty="0"/>
              <a:t>Chronic thromboembolic disease</a:t>
            </a:r>
          </a:p>
          <a:p>
            <a:pPr lvl="1"/>
            <a:r>
              <a:rPr lang="en-CA" dirty="0"/>
              <a:t>Chronic thromboembolic pulmonary hypertension (&lt;5%)</a:t>
            </a:r>
          </a:p>
          <a:p>
            <a:pPr lvl="1"/>
            <a:endParaRPr lang="en-CA" dirty="0"/>
          </a:p>
          <a:p>
            <a:r>
              <a:rPr lang="en-CA" dirty="0"/>
              <a:t>Echocardiography and V/Q scan are first-line imaging tests to rule out alternative diagnoses and screen for CTED / CTEPH: when to do? Which modality? Which interpretation criteria?</a:t>
            </a:r>
          </a:p>
        </p:txBody>
      </p:sp>
    </p:spTree>
    <p:extLst>
      <p:ext uri="{BB962C8B-B14F-4D97-AF65-F5344CB8AC3E}">
        <p14:creationId xmlns:p14="http://schemas.microsoft.com/office/powerpoint/2010/main" val="244890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1550-C624-02D4-2AFE-F8E0E6283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64192-2BAC-2C22-8E25-0907B3711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Venous thromboembolism is a chronic disease</a:t>
            </a:r>
          </a:p>
          <a:p>
            <a:endParaRPr lang="en-CA" dirty="0"/>
          </a:p>
          <a:p>
            <a:r>
              <a:rPr lang="en-CA" dirty="0"/>
              <a:t>Long-term anticoagulation is effective but is associated with costs, side effects, disadvantages </a:t>
            </a:r>
          </a:p>
          <a:p>
            <a:endParaRPr lang="en-CA" dirty="0"/>
          </a:p>
          <a:p>
            <a:r>
              <a:rPr lang="en-CA" dirty="0"/>
              <a:t>Repeated V/Q scan is helpful for the diagnosis of recurrent events, the screening for post-PE complications, and could help with risk stratification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2338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C98E7-2860-D0D6-7E42-3D9512A27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CA0791-AE48-2EBF-5B70-69D0316FD8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2FBA60-E389-CA9F-D0A0-AAD06D59CF1D}"/>
              </a:ext>
            </a:extLst>
          </p:cNvPr>
          <p:cNvSpPr txBox="1"/>
          <p:nvPr/>
        </p:nvSpPr>
        <p:spPr>
          <a:xfrm>
            <a:off x="7241457" y="5633884"/>
            <a:ext cx="2787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i="1" dirty="0">
                <a:solidFill>
                  <a:schemeClr val="bg1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428444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3EDFD-FDC1-2A68-7532-28D98F6E2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PE management: at the acute phase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65DF1B-B731-6266-9C67-89C8EBD88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Risk stratification </a:t>
            </a:r>
          </a:p>
          <a:p>
            <a:pPr lvl="1"/>
            <a:r>
              <a:rPr lang="en-CA" dirty="0"/>
              <a:t>Hemodynamic instability?</a:t>
            </a:r>
          </a:p>
          <a:p>
            <a:pPr lvl="1"/>
            <a:r>
              <a:rPr lang="en-CA" dirty="0"/>
              <a:t>Biological or echocardiographic signs of right ventricular dysfunction?</a:t>
            </a:r>
          </a:p>
          <a:p>
            <a:r>
              <a:rPr lang="en-CA" dirty="0"/>
              <a:t>Outpatient management vs. admission vs. ICU admission</a:t>
            </a:r>
          </a:p>
          <a:p>
            <a:r>
              <a:rPr lang="en-CA" dirty="0"/>
              <a:t>Thrombolytic therapy for unstable patients</a:t>
            </a:r>
          </a:p>
          <a:p>
            <a:pPr lvl="1"/>
            <a:r>
              <a:rPr lang="en-CA" dirty="0"/>
              <a:t>Catheter directed lytic therapy in selected cases</a:t>
            </a:r>
          </a:p>
          <a:p>
            <a:r>
              <a:rPr lang="en-CA" dirty="0"/>
              <a:t>Anticoagulation</a:t>
            </a:r>
          </a:p>
          <a:p>
            <a:pPr lvl="1"/>
            <a:r>
              <a:rPr lang="en-CA" dirty="0"/>
              <a:t>Direct oral anticoagulants for most patients</a:t>
            </a:r>
          </a:p>
          <a:p>
            <a:pPr lvl="1"/>
            <a:r>
              <a:rPr lang="en-CA" dirty="0"/>
              <a:t>Heparin (LMWH) with transition to warfarin still used in some patients (renal failure, major drug interactions, extreme body weights, etc.)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8552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756EE-EC23-6586-F589-A025800C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For how long should we treat?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63079-0769-749B-23F4-8DFD89C8E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One of the most debated questions in the field of thrombosis</a:t>
            </a:r>
          </a:p>
          <a:p>
            <a:endParaRPr lang="en-CA" dirty="0"/>
          </a:p>
          <a:p>
            <a:r>
              <a:rPr lang="en-CA" dirty="0"/>
              <a:t>Previous paradigm: acute, curable disease, requiring a (relatively) short course of anticoagulant therapy</a:t>
            </a:r>
          </a:p>
        </p:txBody>
      </p:sp>
    </p:spTree>
    <p:extLst>
      <p:ext uri="{BB962C8B-B14F-4D97-AF65-F5344CB8AC3E}">
        <p14:creationId xmlns:p14="http://schemas.microsoft.com/office/powerpoint/2010/main" val="420736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C8A880-B388-75C5-1089-5F112327C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Duration of treatment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AE3029-A478-FF08-B091-E38BB1A84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467"/>
            <a:ext cx="4621696" cy="4698999"/>
          </a:xfrm>
        </p:spPr>
        <p:txBody>
          <a:bodyPr>
            <a:normAutofit/>
          </a:bodyPr>
          <a:lstStyle/>
          <a:p>
            <a:r>
              <a:rPr lang="en-CA" dirty="0"/>
              <a:t>Cohort study, 570 patients with a first episode, treated for 6 months, then stopped</a:t>
            </a:r>
          </a:p>
          <a:p>
            <a:r>
              <a:rPr lang="en-CA" dirty="0"/>
              <a:t>4 groups</a:t>
            </a:r>
          </a:p>
          <a:p>
            <a:pPr lvl="1"/>
            <a:r>
              <a:rPr lang="en-CA" dirty="0"/>
              <a:t>A: surgery &lt; 6 weeks</a:t>
            </a:r>
          </a:p>
          <a:p>
            <a:pPr lvl="1"/>
            <a:r>
              <a:rPr lang="en-CA" dirty="0"/>
              <a:t>D: estrogen, lower limb trauma, acute illness, long travel</a:t>
            </a:r>
          </a:p>
          <a:p>
            <a:pPr lvl="1"/>
            <a:r>
              <a:rPr lang="en-CA" dirty="0"/>
              <a:t>C: no risk factor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DCC0048-AE36-4CC9-6FF3-4C655C65EC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897" y="1786467"/>
            <a:ext cx="5778924" cy="422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3">
            <a:extLst>
              <a:ext uri="{FF2B5EF4-FFF2-40B4-BE49-F238E27FC236}">
                <a16:creationId xmlns:a16="http://schemas.microsoft.com/office/drawing/2014/main" id="{A958737E-3FE3-4E32-45EF-18B2FCF9F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1199" y="6492874"/>
            <a:ext cx="57578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_tradnl" altLang="fr-FR" sz="1600" i="1" dirty="0" err="1">
                <a:solidFill>
                  <a:schemeClr val="bg1"/>
                </a:solidFill>
                <a:latin typeface="Arial" panose="020B0604020202020204" pitchFamily="34" charset="0"/>
              </a:rPr>
              <a:t>Baglin</a:t>
            </a:r>
            <a:r>
              <a:rPr lang="es-ES_tradnl" altLang="fr-FR" sz="1600" i="1" dirty="0">
                <a:solidFill>
                  <a:schemeClr val="bg1"/>
                </a:solidFill>
                <a:latin typeface="Arial" panose="020B0604020202020204" pitchFamily="34" charset="0"/>
              </a:rPr>
              <a:t> Lancet 2003;352:523-6.</a:t>
            </a:r>
          </a:p>
        </p:txBody>
      </p:sp>
    </p:spTree>
    <p:extLst>
      <p:ext uri="{BB962C8B-B14F-4D97-AF65-F5344CB8AC3E}">
        <p14:creationId xmlns:p14="http://schemas.microsoft.com/office/powerpoint/2010/main" val="364431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9">
            <a:extLst>
              <a:ext uri="{FF2B5EF4-FFF2-40B4-BE49-F238E27FC236}">
                <a16:creationId xmlns:a16="http://schemas.microsoft.com/office/drawing/2014/main" id="{761AF86A-2E8D-4287-B0EC-70B1B8A2DEE7}"/>
              </a:ext>
            </a:extLst>
          </p:cNvPr>
          <p:cNvGrpSpPr>
            <a:grpSpLocks/>
          </p:cNvGrpSpPr>
          <p:nvPr/>
        </p:nvGrpSpPr>
        <p:grpSpPr bwMode="auto">
          <a:xfrm>
            <a:off x="6054465" y="1690688"/>
            <a:ext cx="5019935" cy="4676245"/>
            <a:chOff x="4572000" y="1827566"/>
            <a:chExt cx="4572110" cy="4852044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7D0BF344-A9B5-4151-B75F-8277FEBE1D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2840737"/>
              <a:ext cx="4518486" cy="3286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Espace réservé du contenu 2">
              <a:extLst>
                <a:ext uri="{FF2B5EF4-FFF2-40B4-BE49-F238E27FC236}">
                  <a16:creationId xmlns:a16="http://schemas.microsoft.com/office/drawing/2014/main" id="{65B00E39-5217-4933-9E52-86F5FD97E67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814717" y="1827566"/>
              <a:ext cx="4329393" cy="4525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fr-FR" altLang="fr-FR" b="1" dirty="0">
                  <a:solidFill>
                    <a:srgbClr val="00B0F0"/>
                  </a:solidFill>
                  <a:latin typeface="+mn-lt"/>
                </a:rPr>
                <a:t>But for how long?</a:t>
              </a:r>
            </a:p>
          </p:txBody>
        </p:sp>
        <p:sp>
          <p:nvSpPr>
            <p:cNvPr id="7" name="Text Box 9">
              <a:extLst>
                <a:ext uri="{FF2B5EF4-FFF2-40B4-BE49-F238E27FC236}">
                  <a16:creationId xmlns:a16="http://schemas.microsoft.com/office/drawing/2014/main" id="{193FEF7A-2F4C-4827-97E0-9DB5DC18A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0629" y="6286521"/>
              <a:ext cx="3641722" cy="3930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CH" altLang="fr-FR" sz="1600" i="1" dirty="0">
                  <a:latin typeface="Calibri" panose="020F0502020204030204" pitchFamily="34" charset="0"/>
                  <a:cs typeface="Calibri" panose="020F0502020204030204" pitchFamily="34" charset="0"/>
                </a:rPr>
                <a:t>Agnelli, N </a:t>
              </a:r>
              <a:r>
                <a:rPr lang="fr-CH" altLang="fr-FR" sz="1600" i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Engl</a:t>
              </a:r>
              <a:r>
                <a:rPr lang="fr-CH" altLang="fr-FR" sz="1600" i="1" dirty="0">
                  <a:latin typeface="Calibri" panose="020F0502020204030204" pitchFamily="34" charset="0"/>
                  <a:cs typeface="Calibri" panose="020F0502020204030204" pitchFamily="34" charset="0"/>
                </a:rPr>
                <a:t> J Med 2001; 345: 165-9.</a:t>
              </a:r>
              <a:endParaRPr lang="fr-FR" altLang="fr-FR" sz="1600" i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Groupe 8">
            <a:extLst>
              <a:ext uri="{FF2B5EF4-FFF2-40B4-BE49-F238E27FC236}">
                <a16:creationId xmlns:a16="http://schemas.microsoft.com/office/drawing/2014/main" id="{3FC0C1D9-56CF-4F56-81C1-618340CD2355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1690688"/>
            <a:ext cx="5163081" cy="4676245"/>
            <a:chOff x="4799063" y="2064164"/>
            <a:chExt cx="4370555" cy="4845734"/>
          </a:xfrm>
        </p:grpSpPr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94BBC44D-5724-4B77-B7F3-8683D2D10F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18"/>
            <a:stretch>
              <a:fillRect/>
            </a:stretch>
          </p:blipFill>
          <p:spPr bwMode="auto">
            <a:xfrm>
              <a:off x="4799063" y="3067371"/>
              <a:ext cx="4344937" cy="3364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11C3AEC5-AFE4-4389-A0B6-355F34D936EE}"/>
                </a:ext>
              </a:extLst>
            </p:cNvPr>
            <p:cNvSpPr txBox="1"/>
            <p:nvPr/>
          </p:nvSpPr>
          <p:spPr>
            <a:xfrm>
              <a:off x="5084712" y="2064164"/>
              <a:ext cx="4084906" cy="5421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fr-FR" altLang="fr-FR" b="1" dirty="0" err="1">
                  <a:solidFill>
                    <a:srgbClr val="00B0F0"/>
                  </a:solidFill>
                  <a:latin typeface="+mn-lt"/>
                </a:rPr>
                <a:t>Treat</a:t>
              </a:r>
              <a:r>
                <a:rPr lang="fr-FR" altLang="fr-FR" b="1" dirty="0">
                  <a:solidFill>
                    <a:srgbClr val="00B0F0"/>
                  </a:solidFill>
                  <a:latin typeface="+mn-lt"/>
                </a:rPr>
                <a:t> for longer?</a:t>
              </a:r>
              <a:endParaRPr lang="fr-FR" altLang="fr-FR" sz="2400" b="1" dirty="0">
                <a:solidFill>
                  <a:srgbClr val="00B0F0"/>
                </a:solidFill>
                <a:latin typeface="+mn-lt"/>
              </a:endParaRP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A6E3730C-6DC2-4D98-B430-37BB837A93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3682" y="6521474"/>
              <a:ext cx="3641722" cy="388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CH" altLang="fr-FR" sz="1600" i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Kearon</a:t>
              </a:r>
              <a:r>
                <a:rPr lang="fr-CH" altLang="fr-FR" sz="1600" i="1" dirty="0">
                  <a:latin typeface="Calibri" panose="020F0502020204030204" pitchFamily="34" charset="0"/>
                  <a:cs typeface="Calibri" panose="020F0502020204030204" pitchFamily="34" charset="0"/>
                </a:rPr>
                <a:t>, N </a:t>
              </a:r>
              <a:r>
                <a:rPr lang="fr-CH" altLang="fr-FR" sz="1600" i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Engl</a:t>
              </a:r>
              <a:r>
                <a:rPr lang="fr-CH" altLang="fr-FR" sz="1600" i="1" dirty="0">
                  <a:latin typeface="Calibri" panose="020F0502020204030204" pitchFamily="34" charset="0"/>
                  <a:cs typeface="Calibri" panose="020F0502020204030204" pitchFamily="34" charset="0"/>
                </a:rPr>
                <a:t> J Med 1999;340:901-7.</a:t>
              </a:r>
              <a:endParaRPr lang="fr-FR" altLang="fr-FR" sz="1600" i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" name="Titre 2">
            <a:extLst>
              <a:ext uri="{FF2B5EF4-FFF2-40B4-BE49-F238E27FC236}">
                <a16:creationId xmlns:a16="http://schemas.microsoft.com/office/drawing/2014/main" id="{F4CDD0F1-9D69-1C18-0AF4-11D023ECD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Duration of treatment, unprovoked VTE</a:t>
            </a:r>
          </a:p>
        </p:txBody>
      </p:sp>
    </p:spTree>
    <p:extLst>
      <p:ext uri="{BB962C8B-B14F-4D97-AF65-F5344CB8AC3E}">
        <p14:creationId xmlns:p14="http://schemas.microsoft.com/office/powerpoint/2010/main" val="19260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>
            <a:extLst>
              <a:ext uri="{FF2B5EF4-FFF2-40B4-BE49-F238E27FC236}">
                <a16:creationId xmlns:a16="http://schemas.microsoft.com/office/drawing/2014/main" id="{F749019C-F923-4BCE-A177-D1605ECA4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68" y="1856110"/>
            <a:ext cx="5423787" cy="4290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3DD53A2F-9A1D-4145-A115-F55678717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9293" y="5960639"/>
            <a:ext cx="42270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CH" altLang="fr-FR" sz="1600" i="1" dirty="0" err="1">
                <a:latin typeface="+mn-lt"/>
              </a:rPr>
              <a:t>Couturaud</a:t>
            </a:r>
            <a:r>
              <a:rPr lang="fr-CH" altLang="fr-FR" sz="1600" i="1" dirty="0">
                <a:latin typeface="+mn-lt"/>
              </a:rPr>
              <a:t>, JAMA 2015;314:31-40.</a:t>
            </a:r>
            <a:endParaRPr lang="fr-FR" altLang="fr-FR" sz="1600" i="1" dirty="0">
              <a:latin typeface="+mn-lt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8CBAC2D-A5EA-F786-2EA4-02625D78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Duration of treatment, unprovoked VTE</a:t>
            </a:r>
          </a:p>
        </p:txBody>
      </p:sp>
      <p:sp>
        <p:nvSpPr>
          <p:cNvPr id="2" name="Espace réservé du contenu 3">
            <a:extLst>
              <a:ext uri="{FF2B5EF4-FFF2-40B4-BE49-F238E27FC236}">
                <a16:creationId xmlns:a16="http://schemas.microsoft.com/office/drawing/2014/main" id="{1CEC2FCF-61FB-A7F0-6A1D-EC4777A0D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1" y="1856110"/>
            <a:ext cx="4531714" cy="4104529"/>
          </a:xfrm>
        </p:spPr>
        <p:txBody>
          <a:bodyPr>
            <a:normAutofit/>
          </a:bodyPr>
          <a:lstStyle/>
          <a:p>
            <a:r>
              <a:rPr lang="en-CA" dirty="0"/>
              <a:t>In patients with no provoking risk factors, anticoagulant therapy delays, but does not prevent, recurrent events</a:t>
            </a:r>
          </a:p>
          <a:p>
            <a:endParaRPr lang="en-CA" dirty="0"/>
          </a:p>
          <a:p>
            <a:r>
              <a:rPr lang="en-CA" dirty="0"/>
              <a:t>Treat short… or indefinitely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8999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858F4B3B-563D-E8EE-AFB0-4BAAB08896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0600" y="642518"/>
            <a:ext cx="7665278" cy="3147333"/>
          </a:xfrm>
          <a:prstGeom prst="rect">
            <a:avLst/>
          </a:prstGeom>
        </p:spPr>
      </p:pic>
      <p:sp>
        <p:nvSpPr>
          <p:cNvPr id="5" name="ZoneTexte 3">
            <a:extLst>
              <a:ext uri="{FF2B5EF4-FFF2-40B4-BE49-F238E27FC236}">
                <a16:creationId xmlns:a16="http://schemas.microsoft.com/office/drawing/2014/main" id="{33E0FFDC-DD34-A9D7-44C0-D9837F593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57" y="6355213"/>
            <a:ext cx="50945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s-ES_tradnl" altLang="fr-FR" sz="1600" i="1" dirty="0" err="1">
                <a:solidFill>
                  <a:schemeClr val="bg1"/>
                </a:solidFill>
                <a:latin typeface="Arial" panose="020B0604020202020204" pitchFamily="34" charset="0"/>
              </a:rPr>
              <a:t>Kearon</a:t>
            </a:r>
            <a:r>
              <a:rPr lang="es-ES_tradnl" altLang="fr-FR" sz="1600" i="1" dirty="0">
                <a:solidFill>
                  <a:schemeClr val="bg1"/>
                </a:solidFill>
                <a:latin typeface="Arial" panose="020B0604020202020204" pitchFamily="34" charset="0"/>
              </a:rPr>
              <a:t>, J </a:t>
            </a:r>
            <a:r>
              <a:rPr lang="es-ES_tradnl" altLang="fr-FR" sz="1600" i="1" dirty="0" err="1">
                <a:solidFill>
                  <a:schemeClr val="bg1"/>
                </a:solidFill>
                <a:latin typeface="Arial" panose="020B0604020202020204" pitchFamily="34" charset="0"/>
              </a:rPr>
              <a:t>Thromb</a:t>
            </a:r>
            <a:r>
              <a:rPr lang="es-ES_tradnl" altLang="fr-FR" sz="16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s-ES_tradnl" altLang="fr-FR" sz="1600" i="1" dirty="0" err="1">
                <a:solidFill>
                  <a:schemeClr val="bg1"/>
                </a:solidFill>
                <a:latin typeface="Arial" panose="020B0604020202020204" pitchFamily="34" charset="0"/>
              </a:rPr>
              <a:t>Haemost</a:t>
            </a:r>
            <a:r>
              <a:rPr lang="es-ES_tradnl" altLang="fr-FR" sz="1600" i="1" dirty="0">
                <a:solidFill>
                  <a:schemeClr val="bg1"/>
                </a:solidFill>
                <a:latin typeface="Arial" panose="020B0604020202020204" pitchFamily="34" charset="0"/>
              </a:rPr>
              <a:t> 2016; 14: 1480-3.; Stevens, </a:t>
            </a:r>
            <a:r>
              <a:rPr lang="es-ES_tradnl" altLang="fr-FR" sz="1600" i="1" dirty="0" err="1">
                <a:solidFill>
                  <a:schemeClr val="bg1"/>
                </a:solidFill>
                <a:latin typeface="Arial" panose="020B0604020202020204" pitchFamily="34" charset="0"/>
              </a:rPr>
              <a:t>Chest</a:t>
            </a:r>
            <a:r>
              <a:rPr lang="es-ES_tradnl" altLang="fr-FR" sz="1600" i="1" dirty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es-ES_tradnl" altLang="fr-FR" sz="1600" i="1" dirty="0" err="1">
                <a:solidFill>
                  <a:schemeClr val="bg1"/>
                </a:solidFill>
                <a:latin typeface="Arial" panose="020B0604020202020204" pitchFamily="34" charset="0"/>
              </a:rPr>
              <a:t>doi.org</a:t>
            </a:r>
            <a:r>
              <a:rPr lang="es-ES_tradnl" altLang="fr-FR" sz="1600" i="1" dirty="0">
                <a:solidFill>
                  <a:schemeClr val="bg1"/>
                </a:solidFill>
                <a:latin typeface="Arial" panose="020B0604020202020204" pitchFamily="34" charset="0"/>
              </a:rPr>
              <a:t>/10.1016/ j.chest.2021.07.056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272C370-4568-B54E-256F-9F2D1D48E1F8}"/>
              </a:ext>
            </a:extLst>
          </p:cNvPr>
          <p:cNvSpPr txBox="1"/>
          <p:nvPr/>
        </p:nvSpPr>
        <p:spPr>
          <a:xfrm>
            <a:off x="7593498" y="3667655"/>
            <a:ext cx="2199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Active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Antiphospholipid antibodies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F4A7EB9-0D68-AF3B-D1B8-47C586FE242D}"/>
              </a:ext>
            </a:extLst>
          </p:cNvPr>
          <p:cNvSpPr txBox="1"/>
          <p:nvPr/>
        </p:nvSpPr>
        <p:spPr>
          <a:xfrm>
            <a:off x="1938867" y="3667655"/>
            <a:ext cx="21004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Surgery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Admission with immobilization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C-section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8760C2-CE72-DF0C-4516-6F8BC98DDA83}"/>
              </a:ext>
            </a:extLst>
          </p:cNvPr>
          <p:cNvSpPr txBox="1"/>
          <p:nvPr/>
        </p:nvSpPr>
        <p:spPr>
          <a:xfrm>
            <a:off x="3600461" y="3655780"/>
            <a:ext cx="2100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Estrogen contraceptives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Pregnancy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Long travel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/>
              <a:t>Lower limb trauma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2BADDEC-C4C7-38CC-C185-C1DB2AC77B12}"/>
              </a:ext>
            </a:extLst>
          </p:cNvPr>
          <p:cNvGrpSpPr/>
          <p:nvPr/>
        </p:nvGrpSpPr>
        <p:grpSpPr>
          <a:xfrm>
            <a:off x="61217" y="5072025"/>
            <a:ext cx="4292600" cy="1193800"/>
            <a:chOff x="61217" y="4526348"/>
            <a:chExt cx="4292600" cy="1193800"/>
          </a:xfrm>
        </p:grpSpPr>
        <p:pic>
          <p:nvPicPr>
            <p:cNvPr id="14" name="Picture 13" descr="A close up of a text&#10;&#10;Description automatically generated">
              <a:extLst>
                <a:ext uri="{FF2B5EF4-FFF2-40B4-BE49-F238E27FC236}">
                  <a16:creationId xmlns:a16="http://schemas.microsoft.com/office/drawing/2014/main" id="{50F51FD1-8145-0DC8-70F4-CAE0D3C8F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217" y="4526348"/>
              <a:ext cx="4292600" cy="1193800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A8F37EF-7AFC-728C-630B-3751915769E0}"/>
                    </a:ext>
                  </a:extLst>
                </p14:cNvPr>
                <p14:cNvContentPartPr/>
                <p14:nvPr/>
              </p14:nvContentPartPr>
              <p14:xfrm>
                <a:off x="268925" y="5373454"/>
                <a:ext cx="1801440" cy="216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A8F37EF-7AFC-728C-630B-3751915769E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4925" y="5265454"/>
                  <a:ext cx="1909080" cy="23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F0367CB-2E82-4BED-441E-7AA8D76C0247}"/>
              </a:ext>
            </a:extLst>
          </p:cNvPr>
          <p:cNvGrpSpPr/>
          <p:nvPr/>
        </p:nvGrpSpPr>
        <p:grpSpPr>
          <a:xfrm>
            <a:off x="7924800" y="5072025"/>
            <a:ext cx="4267200" cy="1155700"/>
            <a:chOff x="7924800" y="4526348"/>
            <a:chExt cx="4267200" cy="1155700"/>
          </a:xfrm>
        </p:grpSpPr>
        <p:pic>
          <p:nvPicPr>
            <p:cNvPr id="16" name="Picture 15" descr="A close-up of a black text&#10;&#10;Description automatically generated">
              <a:extLst>
                <a:ext uri="{FF2B5EF4-FFF2-40B4-BE49-F238E27FC236}">
                  <a16:creationId xmlns:a16="http://schemas.microsoft.com/office/drawing/2014/main" id="{7F256317-23DB-6E86-CD13-AEC8C61F05C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7924800" y="4526348"/>
              <a:ext cx="4267200" cy="1155700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2B39CA19-9BC4-01D0-5B79-D9FBF2D05AA7}"/>
                    </a:ext>
                  </a:extLst>
                </p14:cNvPr>
                <p14:cNvContentPartPr/>
                <p14:nvPr/>
              </p14:nvContentPartPr>
              <p14:xfrm>
                <a:off x="11611805" y="5330614"/>
                <a:ext cx="429120" cy="6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2B39CA19-9BC4-01D0-5B79-D9FBF2D05AA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557805" y="5222974"/>
                  <a:ext cx="53676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6AB8FE3-3946-C310-6D8F-448BA828C0A0}"/>
                    </a:ext>
                  </a:extLst>
                </p14:cNvPr>
                <p14:cNvContentPartPr/>
                <p14:nvPr/>
              </p14:nvContentPartPr>
              <p14:xfrm>
                <a:off x="7986245" y="5559574"/>
                <a:ext cx="1325520" cy="414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6AB8FE3-3946-C310-6D8F-448BA828C0A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932245" y="5451574"/>
                  <a:ext cx="1433160" cy="25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0F601DC-5760-6CEB-5ECD-06E30B4E8D90}"/>
              </a:ext>
            </a:extLst>
          </p:cNvPr>
          <p:cNvGrpSpPr/>
          <p:nvPr/>
        </p:nvGrpSpPr>
        <p:grpSpPr>
          <a:xfrm>
            <a:off x="3978689" y="5072025"/>
            <a:ext cx="4229100" cy="1181100"/>
            <a:chOff x="3978689" y="4526348"/>
            <a:chExt cx="4229100" cy="1181100"/>
          </a:xfrm>
        </p:grpSpPr>
        <p:pic>
          <p:nvPicPr>
            <p:cNvPr id="18" name="Picture 17" descr="A close-up of a white background&#10;&#10;Description automatically generated">
              <a:extLst>
                <a:ext uri="{FF2B5EF4-FFF2-40B4-BE49-F238E27FC236}">
                  <a16:creationId xmlns:a16="http://schemas.microsoft.com/office/drawing/2014/main" id="{CD2D6B6D-DF4C-4586-26B5-DA6B1C7CA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978689" y="4526348"/>
              <a:ext cx="4229100" cy="1181100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E6EBCAF-3634-8DC6-821B-C1E99D069BEB}"/>
                    </a:ext>
                  </a:extLst>
                </p14:cNvPr>
                <p14:cNvContentPartPr/>
                <p14:nvPr/>
              </p14:nvContentPartPr>
              <p14:xfrm>
                <a:off x="4104725" y="5321974"/>
                <a:ext cx="1788840" cy="360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E6EBCAF-3634-8DC6-821B-C1E99D069BE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050725" y="5214334"/>
                  <a:ext cx="1896480" cy="251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0535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E20A-2025-F989-4E09-A787029E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Duration of treatment, risk stratification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75083-45B1-EC4C-D570-2ACDCC572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Beyond the presence of major risk factors, some predictors have been identified</a:t>
            </a:r>
          </a:p>
          <a:p>
            <a:pPr lvl="1"/>
            <a:r>
              <a:rPr lang="en-CA" dirty="0"/>
              <a:t>D-dimer after initial treatment</a:t>
            </a:r>
          </a:p>
          <a:p>
            <a:pPr lvl="1"/>
            <a:r>
              <a:rPr lang="en-CA" dirty="0"/>
              <a:t>Age</a:t>
            </a:r>
          </a:p>
          <a:p>
            <a:pPr lvl="1"/>
            <a:r>
              <a:rPr lang="en-CA" dirty="0"/>
              <a:t>Obesity</a:t>
            </a:r>
          </a:p>
          <a:p>
            <a:endParaRPr lang="en-CA" dirty="0"/>
          </a:p>
          <a:p>
            <a:r>
              <a:rPr lang="en-CA" dirty="0"/>
              <a:t>Residual PE?</a:t>
            </a:r>
          </a:p>
          <a:p>
            <a:pPr lvl="1"/>
            <a:r>
              <a:rPr lang="en-CA" dirty="0"/>
              <a:t>Could V/Q scan be used to improve risk stratification?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F4BBB-EEE3-A067-AAE5-8058CAE229A5}"/>
              </a:ext>
            </a:extLst>
          </p:cNvPr>
          <p:cNvSpPr txBox="1"/>
          <p:nvPr/>
        </p:nvSpPr>
        <p:spPr>
          <a:xfrm>
            <a:off x="3834580" y="6492875"/>
            <a:ext cx="6725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chemeClr val="bg1"/>
                </a:solidFill>
              </a:rPr>
              <a:t>Robin P. et al, J </a:t>
            </a:r>
            <a:r>
              <a:rPr lang="en-CA" dirty="0" err="1">
                <a:solidFill>
                  <a:schemeClr val="bg1"/>
                </a:solidFill>
              </a:rPr>
              <a:t>Thromb</a:t>
            </a:r>
            <a:r>
              <a:rPr lang="en-CA" dirty="0">
                <a:solidFill>
                  <a:schemeClr val="bg1"/>
                </a:solidFill>
              </a:rPr>
              <a:t> </a:t>
            </a:r>
            <a:r>
              <a:rPr lang="en-CA" dirty="0" err="1">
                <a:solidFill>
                  <a:schemeClr val="bg1"/>
                </a:solidFill>
              </a:rPr>
              <a:t>Haemost</a:t>
            </a:r>
            <a:r>
              <a:rPr lang="en-CA" dirty="0">
                <a:solidFill>
                  <a:schemeClr val="bg1"/>
                </a:solidFill>
              </a:rPr>
              <a:t> 2023;21:1519-1528.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0B6FC5-78C4-4FA1-14F6-F843755E4864}"/>
              </a:ext>
            </a:extLst>
          </p:cNvPr>
          <p:cNvSpPr txBox="1"/>
          <p:nvPr/>
        </p:nvSpPr>
        <p:spPr>
          <a:xfrm>
            <a:off x="5737125" y="2639960"/>
            <a:ext cx="4207306" cy="1375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rgbClr val="286AA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Post-thrombotic syndrome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2400" dirty="0">
                <a:solidFill>
                  <a:srgbClr val="286AA6"/>
                </a:solidFill>
                <a:latin typeface="Calibri" panose="020F0502020204030204"/>
              </a:rPr>
              <a:t>Male gender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rgbClr val="286AA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34649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92FEA-1767-946A-249F-363850F7D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End-of-treatment (baseline) imaging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C9FAE2-E8BA-912E-1F81-73AD81AAC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Baseline imaging as a risk stratification for the risk of recurrent events?</a:t>
            </a:r>
          </a:p>
          <a:p>
            <a:endParaRPr lang="en-CA" dirty="0"/>
          </a:p>
          <a:p>
            <a:r>
              <a:rPr lang="en-CA" dirty="0"/>
              <a:t>Baseline imaging as a reference in case of future suspected recurrent event?</a:t>
            </a:r>
          </a:p>
          <a:p>
            <a:endParaRPr lang="en-CA" dirty="0"/>
          </a:p>
          <a:p>
            <a:r>
              <a:rPr lang="en-CA" dirty="0"/>
              <a:t>Role of imaging in patients with persistent symptoms?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082158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643</Words>
  <Application>Microsoft Macintosh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1_Office Theme</vt:lpstr>
      <vt:lpstr>Clinical challenges of long-term management after an acute pulmonary embolism </vt:lpstr>
      <vt:lpstr>PE management: at the acute phase</vt:lpstr>
      <vt:lpstr>For how long should we treat?</vt:lpstr>
      <vt:lpstr>Duration of treatment</vt:lpstr>
      <vt:lpstr>Duration of treatment, unprovoked VTE</vt:lpstr>
      <vt:lpstr>Duration of treatment, unprovoked VTE</vt:lpstr>
      <vt:lpstr>PowerPoint Presentation</vt:lpstr>
      <vt:lpstr>Duration of treatment, risk stratification</vt:lpstr>
      <vt:lpstr>End-of-treatment (baseline) imaging</vt:lpstr>
      <vt:lpstr>Baseline imaging and suspected recurrence</vt:lpstr>
      <vt:lpstr>Baseline imaging and persistent symptoms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Dogadina</dc:creator>
  <cp:lastModifiedBy>LE GAL Grégoire</cp:lastModifiedBy>
  <cp:revision>5</cp:revision>
  <dcterms:created xsi:type="dcterms:W3CDTF">2022-12-12T11:28:11Z</dcterms:created>
  <dcterms:modified xsi:type="dcterms:W3CDTF">2024-09-28T06:18:55Z</dcterms:modified>
</cp:coreProperties>
</file>