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43" r:id="rId3"/>
    <p:sldId id="527" r:id="rId4"/>
    <p:sldId id="576" r:id="rId5"/>
    <p:sldId id="577" r:id="rId6"/>
    <p:sldId id="528" r:id="rId7"/>
    <p:sldId id="522" r:id="rId8"/>
    <p:sldId id="556" r:id="rId9"/>
    <p:sldId id="526" r:id="rId10"/>
    <p:sldId id="572" r:id="rId11"/>
    <p:sldId id="573" r:id="rId12"/>
    <p:sldId id="578" r:id="rId13"/>
    <p:sldId id="463" r:id="rId14"/>
    <p:sldId id="530" r:id="rId15"/>
    <p:sldId id="557" r:id="rId16"/>
    <p:sldId id="558" r:id="rId17"/>
    <p:sldId id="562" r:id="rId18"/>
    <p:sldId id="563" r:id="rId19"/>
    <p:sldId id="467" r:id="rId20"/>
    <p:sldId id="547" r:id="rId21"/>
    <p:sldId id="548" r:id="rId22"/>
    <p:sldId id="581" r:id="rId23"/>
    <p:sldId id="552" r:id="rId24"/>
    <p:sldId id="553" r:id="rId25"/>
    <p:sldId id="590" r:id="rId26"/>
    <p:sldId id="574" r:id="rId27"/>
    <p:sldId id="565" r:id="rId28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3B1"/>
    <a:srgbClr val="000090"/>
    <a:srgbClr val="FF0000"/>
    <a:srgbClr val="090FFF"/>
    <a:srgbClr val="DDDDDD"/>
    <a:srgbClr val="235C8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 autoAdjust="0"/>
    <p:restoredTop sz="71991" autoAdjust="0"/>
  </p:normalViewPr>
  <p:slideViewPr>
    <p:cSldViewPr>
      <p:cViewPr varScale="1">
        <p:scale>
          <a:sx n="99" d="100"/>
          <a:sy n="99" d="100"/>
        </p:scale>
        <p:origin x="167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42C4F5C-EDC9-47B5-A56D-2769A2B8B2D0}" type="datetimeFigureOut">
              <a:rPr lang="en-US"/>
              <a:pPr/>
              <a:t>9/28/24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144734A-BA38-421D-9542-98C87EC61CC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2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365960-A586-410D-A21E-DEEF6ED04AE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76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5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8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8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6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2D2F8-25EC-49CB-AB89-E147C7843A10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8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7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baseline="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4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4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fr-FR" dirty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2D2F8-25EC-49CB-AB89-E147C7843A1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9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6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2950"/>
            <a:ext cx="6615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3" name="Google Shape;323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23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29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9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9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6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D4BB8C-159B-4307-91C4-D0CA8E91B49A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04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noProof="0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noProof="0" dirty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2D2F8-25EC-49CB-AB89-E147C7843A10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baseline="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baseline="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2D2F8-25EC-49CB-AB89-E147C7843A10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US" sz="1200" baseline="0" dirty="0"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2D2F8-25EC-49CB-AB89-E147C7843A1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2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4734A-BA38-421D-9542-98C87EC61C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7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6AF6DBA-BC2C-44D9-8F31-AF0E5976FA41}" type="datetime1">
              <a:rPr lang="fr-FR" smtClean="0"/>
              <a:t>28/09/2024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38A17-DD90-424D-9EC5-999B1E35AA39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34DC3EE-EFCA-4087-92DD-7FDA409D1648}" type="datetime1">
              <a:rPr lang="fr-FR" smtClean="0"/>
              <a:t>28/09/2024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E687-FB68-4D35-AB04-72B653937692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BD0B604-44F4-4599-BA4B-B5AD4B16C9FA}" type="datetime1">
              <a:rPr lang="fr-FR" smtClean="0"/>
              <a:t>28/09/2024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B14FF-D43C-4DF6-BC80-7B0582F2E25E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52F3E4D-14FF-4FF1-9138-890F1D81674D}" type="datetime1">
              <a:rPr lang="fr-FR" smtClean="0"/>
              <a:t>28/09/2024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88DE-845D-4DD4-B031-0F479F0931BE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B0A5C1F-050A-402D-8817-424492A1D248}" type="datetime1">
              <a:rPr lang="fr-FR" smtClean="0"/>
              <a:t>28/09/2024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D39CA-1638-4B63-B603-6F52015B8DAF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476EDDD-B4F8-4750-AF5F-27E63E0463ED}" type="datetime1">
              <a:rPr lang="fr-FR" smtClean="0"/>
              <a:t>28/09/2024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25E0-53B9-41BB-BEA2-AEA77ED6A1FD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1D2FE0E-4C7C-4D3F-9A26-9F56E36CA530}" type="datetime1">
              <a:rPr lang="fr-FR" smtClean="0"/>
              <a:t>28/09/2024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2A260-D110-42E9-BA28-B7EF29CDB118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2417900-1655-4FB8-8A04-F25379B8D31A}" type="datetime1">
              <a:rPr lang="fr-FR" smtClean="0"/>
              <a:t>28/09/2024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6E30-1C1E-4623-B6EB-EF9CE8F2F8AF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D5E80DB-054E-43B2-ABF2-2DB094B149B9}" type="datetime1">
              <a:rPr lang="fr-FR" smtClean="0"/>
              <a:t>28/09/2024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A5E9-7F98-4DFF-9B40-0308C7C59097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C216C8C-F9D7-4EF1-B36E-0FE446EA6B4D}" type="datetime1">
              <a:rPr lang="fr-FR" smtClean="0"/>
              <a:t>28/09/2024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56A31-9793-4784-84B1-CCA83EB72604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AE3FC41-27F9-482E-A6F4-C09AA27A412A}" type="datetime1">
              <a:rPr lang="fr-FR" smtClean="0"/>
              <a:t>28/09/2024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C8D34-8652-4AE3-9E25-3C636931E8BF}" type="slidenum">
              <a:rPr lang="fr-BE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141288"/>
            <a:ext cx="8229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</a:t>
            </a:r>
            <a:endParaRPr lang="fr-B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50" y="4767263"/>
            <a:ext cx="51435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fld id="{493DC433-56F8-4A4F-AEEE-76D5DC9FDD5A}" type="slidenum">
              <a:rPr lang="fr-BE"/>
              <a:pPr/>
              <a:t>‹N°›</a:t>
            </a:fld>
            <a:endParaRPr lang="fr-BE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39750" y="735013"/>
            <a:ext cx="8208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 Narrow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 Narrow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491630"/>
            <a:ext cx="8208962" cy="1181100"/>
          </a:xfrm>
        </p:spPr>
        <p:txBody>
          <a:bodyPr/>
          <a:lstStyle/>
          <a:p>
            <a:pPr algn="ctr" eaLnBrk="1" hangingPunct="1"/>
            <a:r>
              <a:rPr lang="en-US" sz="2800" dirty="0"/>
              <a:t>Lung Scintigraphy for long term management of PE</a:t>
            </a:r>
            <a:endParaRPr lang="en-US" sz="28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125" y="290225"/>
            <a:ext cx="2527355" cy="5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977" y="195486"/>
            <a:ext cx="1824013" cy="75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A17-DD90-424D-9EC5-999B1E35AA39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2843808" y="2944564"/>
            <a:ext cx="39956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ea typeface="+mn-ea"/>
                <a:cs typeface="Arial" pitchFamily="34" charset="0"/>
              </a:rPr>
              <a:t>Pr Pierre-Yves Le Roux</a:t>
            </a:r>
          </a:p>
          <a:p>
            <a:pPr algn="ctr">
              <a:defRPr/>
            </a:pPr>
            <a:endParaRPr lang="fr-FR" dirty="0">
              <a:ea typeface="+mn-ea"/>
              <a:cs typeface="Arial" pitchFamily="34" charset="0"/>
            </a:endParaRPr>
          </a:p>
          <a:p>
            <a:pPr marL="57150" algn="ctr">
              <a:buFont typeface="Wingdings 3" pitchFamily="18" charset="2"/>
              <a:buNone/>
              <a:defRPr/>
            </a:pPr>
            <a:r>
              <a:rPr lang="en-AU" sz="1600" dirty="0">
                <a:cs typeface="Arial" pitchFamily="34" charset="0"/>
              </a:rPr>
              <a:t>pierre-yves.leroux@chu-brest.fr</a:t>
            </a: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1763688" y="4083918"/>
            <a:ext cx="5904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3B1"/>
                </a:solidFill>
                <a:ea typeface="+mn-ea"/>
                <a:cs typeface="Arial" pitchFamily="34" charset="0"/>
              </a:rPr>
              <a:t>BELNUC</a:t>
            </a:r>
          </a:p>
          <a:p>
            <a:pPr algn="ctr">
              <a:defRPr/>
            </a:pPr>
            <a:r>
              <a:rPr lang="en-US" dirty="0">
                <a:solidFill>
                  <a:srgbClr val="0003B1"/>
                </a:solidFill>
                <a:ea typeface="+mn-ea"/>
                <a:cs typeface="Arial" pitchFamily="34" charset="0"/>
              </a:rPr>
              <a:t>LENVEN</a:t>
            </a:r>
          </a:p>
          <a:p>
            <a:pPr algn="ctr">
              <a:defRPr/>
            </a:pPr>
            <a:r>
              <a:rPr lang="en-US" dirty="0">
                <a:solidFill>
                  <a:srgbClr val="0003B1"/>
                </a:solidFill>
                <a:ea typeface="+mn-ea"/>
                <a:cs typeface="Arial" pitchFamily="34" charset="0"/>
              </a:rPr>
              <a:t>28 September, 2024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4BB0513-1472-35D1-1E85-3B545C8432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58736"/>
            <a:ext cx="1728192" cy="750772"/>
          </a:xfrm>
          <a:prstGeom prst="rect">
            <a:avLst/>
          </a:prstGeom>
        </p:spPr>
      </p:pic>
    </p:spTree>
  </p:cSld>
  <p:clrMapOvr>
    <a:masterClrMapping/>
  </p:clrMapOvr>
  <p:transition advTm="2264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RPVO : risk factor for VTE recurrence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A4BEED-BAD7-DB7F-3F79-1BC15EF6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779807"/>
            <a:ext cx="3901659" cy="9496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B6065E0-7607-87C3-39A4-0AA06C6A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142" y="1837772"/>
            <a:ext cx="2356830" cy="2386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64220E0-5640-776A-941F-2AAF97BF7ADB}"/>
              </a:ext>
            </a:extLst>
          </p:cNvPr>
          <p:cNvSpPr txBox="1"/>
          <p:nvPr/>
        </p:nvSpPr>
        <p:spPr>
          <a:xfrm>
            <a:off x="433962" y="2167440"/>
            <a:ext cx="4066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  <a:ea typeface="Calibri" panose="020F0502020204030204" pitchFamily="34" charset="0"/>
              </a:rPr>
              <a:t>809 patients </a:t>
            </a:r>
            <a:r>
              <a:rPr lang="fr-FR" dirty="0" err="1">
                <a:latin typeface="Arial Narrow" panose="020B0606020202030204" pitchFamily="34" charset="0"/>
                <a:ea typeface="Calibri" panose="020F0502020204030204" pitchFamily="34" charset="0"/>
              </a:rPr>
              <a:t>with</a:t>
            </a:r>
            <a:r>
              <a:rPr lang="fr-FR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Arial Narrow" panose="020B0606020202030204" pitchFamily="34" charset="0"/>
                <a:ea typeface="Calibri" panose="020F0502020204030204" pitchFamily="34" charset="0"/>
              </a:rPr>
              <a:t>individual</a:t>
            </a:r>
            <a:r>
              <a:rPr lang="fr-FR" dirty="0">
                <a:latin typeface="Arial Narrow" panose="020B0606020202030204" pitchFamily="34" charset="0"/>
                <a:ea typeface="Calibri" panose="020F0502020204030204" pitchFamily="34" charset="0"/>
              </a:rPr>
              <a:t> participant data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4EC0B5-D3E7-716E-D38D-A5943967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23" y="2781160"/>
            <a:ext cx="6720184" cy="22426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61D91A-CBF3-1287-076B-78E4AFAA7DA9}"/>
              </a:ext>
            </a:extLst>
          </p:cNvPr>
          <p:cNvSpPr/>
          <p:nvPr/>
        </p:nvSpPr>
        <p:spPr>
          <a:xfrm>
            <a:off x="6228184" y="3579862"/>
            <a:ext cx="798999" cy="1296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00192" y="4866501"/>
            <a:ext cx="2304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 Narrow" pitchFamily="34" charset="0"/>
              </a:rPr>
              <a:t>Robin P, J </a:t>
            </a:r>
            <a:r>
              <a:rPr lang="en-GB" sz="1200" i="1" dirty="0" err="1">
                <a:latin typeface="Arial Narrow" pitchFamily="34" charset="0"/>
              </a:rPr>
              <a:t>Thromb</a:t>
            </a:r>
            <a:r>
              <a:rPr lang="en-GB" sz="1200" i="1" dirty="0">
                <a:latin typeface="Arial Narrow" pitchFamily="34" charset="0"/>
              </a:rPr>
              <a:t> </a:t>
            </a:r>
            <a:r>
              <a:rPr lang="en-GB" sz="1200" i="1" dirty="0" err="1">
                <a:latin typeface="Arial Narrow" pitchFamily="34" charset="0"/>
              </a:rPr>
              <a:t>Haemost</a:t>
            </a:r>
            <a:r>
              <a:rPr lang="en-GB" sz="1200" i="1" dirty="0">
                <a:latin typeface="Arial Narrow" pitchFamily="34" charset="0"/>
              </a:rPr>
              <a:t> 2023</a:t>
            </a:r>
            <a:endParaRPr lang="en-AU" sz="1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RPVO : risk factor for VTE recurrence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C8F10AF-BC0F-1A0F-13E7-A69CE6E46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779756"/>
            <a:ext cx="3527623" cy="35131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7CEA14E-9E81-1D18-CE45-DD3EF6B75EF5}"/>
              </a:ext>
            </a:extLst>
          </p:cNvPr>
          <p:cNvSpPr txBox="1"/>
          <p:nvPr/>
        </p:nvSpPr>
        <p:spPr>
          <a:xfrm>
            <a:off x="449441" y="4499639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Receiver operating characteristic curve analysis of RPVO for recurrent VTE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2BB77E3-57AF-77C6-BC63-D7BAF18A9CF8}"/>
              </a:ext>
            </a:extLst>
          </p:cNvPr>
          <p:cNvSpPr txBox="1"/>
          <p:nvPr/>
        </p:nvSpPr>
        <p:spPr>
          <a:xfrm>
            <a:off x="5119785" y="1275606"/>
            <a:ext cx="328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Optimal threshold of RPVO= 3.2%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523E664-910E-5F81-6799-F77CBF73CDF3}"/>
              </a:ext>
            </a:extLst>
          </p:cNvPr>
          <p:cNvSpPr txBox="1"/>
          <p:nvPr/>
        </p:nvSpPr>
        <p:spPr>
          <a:xfrm>
            <a:off x="5114475" y="1859535"/>
            <a:ext cx="3293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≈ 5 % 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(≈ 1 segment or 2 sous-segments)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CED8C7-B53C-2119-998A-4D66FE59A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4866501"/>
            <a:ext cx="2304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 Narrow" pitchFamily="34" charset="0"/>
              </a:rPr>
              <a:t>Robin P, J </a:t>
            </a:r>
            <a:r>
              <a:rPr lang="en-GB" sz="1200" i="1" dirty="0" err="1">
                <a:latin typeface="Arial Narrow" pitchFamily="34" charset="0"/>
              </a:rPr>
              <a:t>Thromb</a:t>
            </a:r>
            <a:r>
              <a:rPr lang="en-GB" sz="1200" i="1" dirty="0">
                <a:latin typeface="Arial Narrow" pitchFamily="34" charset="0"/>
              </a:rPr>
              <a:t> </a:t>
            </a:r>
            <a:r>
              <a:rPr lang="en-GB" sz="1200" i="1" dirty="0" err="1">
                <a:latin typeface="Arial Narrow" pitchFamily="34" charset="0"/>
              </a:rPr>
              <a:t>Haemost</a:t>
            </a:r>
            <a:r>
              <a:rPr lang="en-GB" sz="1200" i="1" dirty="0">
                <a:latin typeface="Arial Narrow" pitchFamily="34" charset="0"/>
              </a:rPr>
              <a:t> 2023</a:t>
            </a:r>
            <a:endParaRPr lang="en-AU" sz="1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16942" y="2787774"/>
            <a:ext cx="77414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Visual score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20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2 </a:t>
            </a:r>
            <a:r>
              <a:rPr lang="fr-FR" sz="1600" dirty="0" err="1"/>
              <a:t>sub</a:t>
            </a:r>
            <a:r>
              <a:rPr lang="fr-FR" sz="1600" dirty="0"/>
              <a:t>-segments = 1 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1 segment = 5%</a:t>
            </a:r>
          </a:p>
          <a:p>
            <a:endParaRPr lang="fr-FR" sz="1600" dirty="0"/>
          </a:p>
          <a:p>
            <a:r>
              <a:rPr lang="fr-FR" sz="1600" dirty="0"/>
              <a:t>RPVO = </a:t>
            </a:r>
            <a:r>
              <a:rPr lang="fr-FR" sz="1600" dirty="0" err="1"/>
              <a:t>Number</a:t>
            </a:r>
            <a:r>
              <a:rPr lang="fr-FR" sz="1600" dirty="0"/>
              <a:t> of segments x 5%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RPVO : quantification?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F616D3-78F4-3172-3D80-8218FEFDB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363"/>
          <a:stretch/>
        </p:blipFill>
        <p:spPr>
          <a:xfrm>
            <a:off x="459429" y="843559"/>
            <a:ext cx="2960443" cy="13681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6E48D4-B961-8242-B0A8-5F583AAD2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66" y="843558"/>
            <a:ext cx="3906408" cy="28750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CED8C7-B53C-2119-998A-4D66FE59A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4866501"/>
            <a:ext cx="2304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 Narrow" pitchFamily="34" charset="0"/>
              </a:rPr>
              <a:t>Le Pennec R, Front Med 2022</a:t>
            </a:r>
            <a:endParaRPr lang="en-AU" sz="1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0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741353"/>
            <a:ext cx="504056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>
                <a:cs typeface="Arial" pitchFamily="34" charset="0"/>
              </a:rPr>
              <a:t>Risk factors of recurrent venous thromboembolism after a first episode of unprovoked pulmonary embolism. </a:t>
            </a:r>
            <a:br>
              <a:rPr lang="en-US" sz="1400" b="1" dirty="0">
                <a:cs typeface="Arial" pitchFamily="34" charset="0"/>
              </a:rPr>
            </a:br>
            <a:r>
              <a:rPr lang="en-US" sz="1400" b="1" dirty="0">
                <a:cs typeface="Arial" pitchFamily="34" charset="0"/>
              </a:rPr>
              <a:t>Results from the PADIS-PE randomized clinical trial.</a:t>
            </a:r>
            <a:endParaRPr lang="fr-FR" sz="1400" b="1" dirty="0"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851920" y="1461433"/>
            <a:ext cx="17283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sz="1000" i="1" dirty="0">
                <a:latin typeface="Arial Narrow" pitchFamily="34" charset="0"/>
                <a:cs typeface="Arial" pitchFamily="34" charset="0"/>
              </a:rPr>
              <a:t>Tromeur C. </a:t>
            </a:r>
            <a:r>
              <a:rPr lang="fr-FR" sz="1000" i="1" dirty="0" err="1">
                <a:latin typeface="Arial Narrow" pitchFamily="34" charset="0"/>
                <a:cs typeface="Arial" pitchFamily="34" charset="0"/>
              </a:rPr>
              <a:t>Eur</a:t>
            </a:r>
            <a:r>
              <a:rPr lang="fr-FR" sz="1000" i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1000" i="1" dirty="0" err="1">
                <a:latin typeface="Arial Narrow" pitchFamily="34" charset="0"/>
                <a:cs typeface="Arial" pitchFamily="34" charset="0"/>
              </a:rPr>
              <a:t>Resp</a:t>
            </a:r>
            <a:r>
              <a:rPr lang="fr-FR" sz="1000" i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1000" i="1" dirty="0" err="1">
                <a:latin typeface="Arial Narrow" pitchFamily="34" charset="0"/>
                <a:cs typeface="Arial" pitchFamily="34" charset="0"/>
              </a:rPr>
              <a:t>Journ</a:t>
            </a:r>
            <a:r>
              <a:rPr lang="fr-FR" sz="1000" i="1" dirty="0">
                <a:latin typeface="Arial Narrow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7544" y="3435846"/>
            <a:ext cx="51125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1400" b="1" i="1" dirty="0">
                <a:cs typeface="Arial" pitchFamily="34" charset="0"/>
              </a:rPr>
              <a:t>Conclusion</a:t>
            </a:r>
            <a:r>
              <a:rPr lang="en-GB" sz="1400" i="1" dirty="0">
                <a:cs typeface="Arial" pitchFamily="34" charset="0"/>
              </a:rPr>
              <a:t>: In patients with first unprovoked PE, age of 50 years or older, </a:t>
            </a:r>
            <a:r>
              <a:rPr lang="en-GB" sz="1400" i="1" dirty="0">
                <a:solidFill>
                  <a:srgbClr val="FF0000"/>
                </a:solidFill>
                <a:cs typeface="Arial" pitchFamily="34" charset="0"/>
              </a:rPr>
              <a:t>pulmonary vascular obstruction index &gt; 40% at the diagnosis of PE </a:t>
            </a:r>
            <a:r>
              <a:rPr lang="en-GB" sz="1400" i="1" dirty="0">
                <a:cs typeface="Arial" pitchFamily="34" charset="0"/>
              </a:rPr>
              <a:t>or </a:t>
            </a:r>
            <a:r>
              <a:rPr lang="en-GB" sz="1400" i="1" dirty="0">
                <a:solidFill>
                  <a:srgbClr val="FF0000"/>
                </a:solidFill>
                <a:cs typeface="Arial" pitchFamily="34" charset="0"/>
              </a:rPr>
              <a:t>&gt; 5% after 6 months of anticoagulation</a:t>
            </a:r>
            <a:r>
              <a:rPr lang="en-GB" sz="1400" i="1" dirty="0">
                <a:cs typeface="Arial" pitchFamily="34" charset="0"/>
              </a:rPr>
              <a:t>, and APLA were associated with an significant increased risk of recurrent VTE.</a:t>
            </a:r>
            <a:endParaRPr lang="fr-FR" sz="1400" i="1" dirty="0">
              <a:cs typeface="Arial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9552" y="1981915"/>
            <a:ext cx="3744416" cy="10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/>
              <a:t> 371 patients with a first unprovoked 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cs typeface="Arial" pitchFamily="34" charset="0"/>
              </a:rPr>
              <a:t> V/Q scan after 6 months of AC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cs typeface="Arial" pitchFamily="34" charset="0"/>
              </a:rPr>
              <a:t> Median FU: 41 Mo, 67 recurrent VTE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45338"/>
            <a:ext cx="2448272" cy="42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12160" y="1275606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012160" y="2403350"/>
            <a:ext cx="2304256" cy="331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984299"/>
            <a:ext cx="936104" cy="16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012160" y="2831207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RPVO : risk factor for VTE recurrence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9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67544" y="1011839"/>
            <a:ext cx="8675688" cy="369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3B1"/>
                </a:solidFill>
                <a:cs typeface="Arial" pitchFamily="34" charset="0"/>
              </a:rPr>
              <a:t>Duration of AC after a first episode of PE : 3-6 Mo vs unlimited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charset="0"/>
              </a:rPr>
              <a:t>decision should be individually tailored according to the risk of recurrent VTE, and balanced against the risk of bleeding.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charset="0"/>
              </a:rPr>
              <a:t>predictors of recurrence could drive strategies for secondary prevention</a:t>
            </a:r>
            <a:endParaRPr lang="en-US" sz="1600" b="1" dirty="0">
              <a:solidFill>
                <a:srgbClr val="0003B1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0003B1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3B1"/>
                </a:solidFill>
                <a:cs typeface="Arial" pitchFamily="34" charset="0"/>
              </a:rPr>
              <a:t>RPVO after completion of 3-6 months anticoagulation 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dirty="0">
                <a:cs typeface="Arial" pitchFamily="34" charset="0"/>
              </a:rPr>
              <a:t>predictor of VTE recurrence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 2 fold increased risk of recurrence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rgbClr val="0003B1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3B1"/>
                </a:solidFill>
                <a:cs typeface="Arial" pitchFamily="34" charset="0"/>
              </a:rPr>
              <a:t>Role in the decision to continue or discontinue anticoagulation?</a:t>
            </a:r>
            <a:endParaRPr lang="en-US" sz="1400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RPVO : risk factor for VTE recurrence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9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Lung scan and PE</a:t>
            </a: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79512" y="1651683"/>
            <a:ext cx="1377300" cy="784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/>
              <a:t>Diagnosis </a:t>
            </a:r>
          </a:p>
          <a:p>
            <a:pPr algn="ctr"/>
            <a:r>
              <a:rPr lang="en-US" dirty="0"/>
              <a:t>of acute 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91680" y="1651683"/>
            <a:ext cx="2880320" cy="784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Initial </a:t>
            </a:r>
          </a:p>
          <a:p>
            <a:pPr algn="ctr"/>
            <a:r>
              <a:rPr lang="en-US" dirty="0"/>
              <a:t>management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03648" y="1291643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91132" y="1291643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3-6 Mo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16016" y="1651682"/>
            <a:ext cx="4427984" cy="784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Follow up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91680" y="2787774"/>
            <a:ext cx="2952328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16016" y="2787774"/>
            <a:ext cx="4427984" cy="0"/>
          </a:xfrm>
          <a:prstGeom prst="straightConnector1">
            <a:avLst/>
          </a:prstGeom>
          <a:ln w="889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51520" y="3579862"/>
            <a:ext cx="1224136" cy="5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bIns="3600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itchFamily="34" charset="0"/>
              </a:rPr>
              <a:t>V/Q scan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12F8BEB-4F32-7A0A-5AEB-6845DB38B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787774"/>
            <a:ext cx="172819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Anticoagulation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>
            <a:stCxn id="19" idx="0"/>
            <a:endCxn id="7" idx="2"/>
          </p:cNvCxnSpPr>
          <p:nvPr/>
        </p:nvCxnSpPr>
        <p:spPr>
          <a:xfrm flipV="1">
            <a:off x="863588" y="2435931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11">
            <a:extLst>
              <a:ext uri="{FF2B5EF4-FFF2-40B4-BE49-F238E27FC236}">
                <a16:creationId xmlns:a16="http://schemas.microsoft.com/office/drawing/2014/main" id="{9689DB7E-BFB0-C8A2-B95C-9F3F1F1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587702"/>
            <a:ext cx="1800200" cy="5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bIns="3600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itchFamily="34" charset="0"/>
              </a:rPr>
              <a:t>V/Q scan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4664948" y="2427734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6516216" y="2427734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78423" y="4083918"/>
            <a:ext cx="3716082" cy="612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Baseline scan </a:t>
            </a:r>
            <a:r>
              <a:rPr lang="en-US" sz="1200" dirty="0">
                <a:ea typeface="ＭＳ Ｐゴシック" charset="0"/>
              </a:rPr>
              <a:t>in case of suspicion of PE recurrence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RPVO : Risk factor for VTE recurrence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78423" y="4731990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3B1"/>
                </a:solidFill>
              </a:rPr>
              <a:t>Functional evaluation?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315535"/>
      </p:ext>
    </p:extLst>
  </p:cSld>
  <p:clrMapOvr>
    <a:masterClrMapping/>
  </p:clrMapOvr>
  <p:transition advTm="3069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RPVO and functional evolution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7544" y="987574"/>
            <a:ext cx="820891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After a first episode of PE: </a:t>
            </a:r>
          </a:p>
          <a:p>
            <a:endParaRPr lang="en-US" sz="1600" b="1" dirty="0"/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Post-pulmonary embolism syndrome</a:t>
            </a:r>
            <a:r>
              <a:rPr lang="en-US" sz="1600" dirty="0">
                <a:cs typeface="Arial" pitchFamily="34" charset="0"/>
              </a:rPr>
              <a:t> : 50% of PE survivors.</a:t>
            </a:r>
          </a:p>
          <a:p>
            <a:endParaRPr lang="en-US" sz="1600" dirty="0">
              <a:cs typeface="Arial" pitchFamily="34" charset="0"/>
            </a:endParaRPr>
          </a:p>
          <a:p>
            <a:r>
              <a:rPr lang="en-US" sz="1600" dirty="0"/>
              <a:t>New or progressive dyspnea, exercise intolerance, and/or impaired functional or mental status after at least 3months of adequate anticoagulation following acute PE.</a:t>
            </a:r>
          </a:p>
          <a:p>
            <a:endParaRPr lang="en-US" sz="1600" dirty="0"/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RPVO on V/Q scintigraphy : 30-50% after 6 months of anticoagulation.</a:t>
            </a:r>
          </a:p>
          <a:p>
            <a:endParaRPr lang="en-US" sz="1400" b="1" dirty="0"/>
          </a:p>
          <a:p>
            <a:endParaRPr lang="fr-FR" sz="1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28184" y="4731990"/>
            <a:ext cx="2304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 Narrow" pitchFamily="34" charset="0"/>
              </a:rPr>
              <a:t>Klok FA, </a:t>
            </a:r>
            <a:r>
              <a:rPr lang="en-GB" sz="1200" i="1" dirty="0" err="1">
                <a:latin typeface="Arial Narrow" pitchFamily="34" charset="0"/>
              </a:rPr>
              <a:t>Eur</a:t>
            </a:r>
            <a:r>
              <a:rPr lang="en-GB" sz="1200" i="1" dirty="0">
                <a:latin typeface="Arial Narrow" pitchFamily="34" charset="0"/>
              </a:rPr>
              <a:t> Hear J 2022</a:t>
            </a:r>
            <a:endParaRPr lang="en-AU" sz="1200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88" y="2427734"/>
            <a:ext cx="6928148" cy="181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569" y="4443958"/>
            <a:ext cx="71287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43% of patients presented with dyspnea</a:t>
            </a:r>
          </a:p>
          <a:p>
            <a:pPr eaLnBrk="1" hangingPunct="1"/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Higher incidence and severity of dyspnea in patients with RPVO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RPVO and functional evolution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71550"/>
            <a:ext cx="5400600" cy="8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059582"/>
            <a:ext cx="2592288" cy="17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11560" y="1707654"/>
            <a:ext cx="6587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cs typeface="Arial" pitchFamily="34" charset="0"/>
              </a:rPr>
              <a:t> </a:t>
            </a:r>
            <a:r>
              <a:rPr lang="en-US" sz="1400" dirty="0">
                <a:ea typeface="ＭＳ Ｐゴシック" charset="0"/>
              </a:rPr>
              <a:t>Prospective observational cohort study </a:t>
            </a:r>
            <a:r>
              <a:rPr lang="en-US" sz="1400" dirty="0">
                <a:cs typeface="Arial" pitchFamily="34" charset="0"/>
              </a:rPr>
              <a:t>of 254 patients with 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cs typeface="Arial" pitchFamily="34" charset="0"/>
              </a:rPr>
              <a:t> Functional evaluation at 12Mo: Dyspnea, V/Q scan, Echocardiography, 6MWT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042" y="3454896"/>
            <a:ext cx="6994301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843558"/>
            <a:ext cx="4608512" cy="410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Chronic thromboembolic pulmonary hypertension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4032" y="1609461"/>
            <a:ext cx="194421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06040" y="3723878"/>
            <a:ext cx="164222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457" y="771550"/>
            <a:ext cx="2546375" cy="13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915566"/>
            <a:ext cx="1221231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7DFEB27F-272F-8185-3D84-3C7A26D3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2283718"/>
            <a:ext cx="30955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CTEPH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mPAP</a:t>
            </a:r>
            <a:r>
              <a:rPr lang="en-US" sz="1400" dirty="0"/>
              <a:t> ≥ 25 mmHg / RPVO</a:t>
            </a:r>
          </a:p>
          <a:p>
            <a:endParaRPr lang="en-US" sz="1400" dirty="0"/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5-years survival : 30% in patients with </a:t>
            </a:r>
            <a:r>
              <a:rPr lang="en-US" sz="1400" dirty="0" err="1"/>
              <a:t>mPAP</a:t>
            </a:r>
            <a:r>
              <a:rPr lang="en-US" sz="1400" dirty="0"/>
              <a:t> &gt; 40 mmHg</a:t>
            </a:r>
          </a:p>
          <a:p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Potentially curable (surgery, balloon pulmonary angioplasty, medical therapy).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8" name="Content Placeholder 3" descr="Capture d’écran 2016-09-13 à 13.52.44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6" r="-6161"/>
          <a:stretch>
            <a:fillRect/>
          </a:stretch>
        </p:blipFill>
        <p:spPr>
          <a:xfrm>
            <a:off x="4860032" y="1563638"/>
            <a:ext cx="4105303" cy="2880320"/>
          </a:xfrm>
        </p:spPr>
      </p:pic>
      <p:sp>
        <p:nvSpPr>
          <p:cNvPr id="11" name="Rectangle 10"/>
          <p:cNvSpPr/>
          <p:nvPr/>
        </p:nvSpPr>
        <p:spPr>
          <a:xfrm>
            <a:off x="539552" y="2355726"/>
            <a:ext cx="3240360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/>
              <a:t> 227 patients with PH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Final diagnosis (CTEPH vs. non-CTEPH) </a:t>
            </a:r>
            <a:r>
              <a:rPr lang="fr-FR" sz="1400" dirty="0"/>
              <a:t>in accordance </a:t>
            </a:r>
            <a:r>
              <a:rPr lang="fr-FR" sz="1400" dirty="0" err="1"/>
              <a:t>with</a:t>
            </a:r>
            <a:endParaRPr lang="fr-FR" sz="1400" dirty="0"/>
          </a:p>
          <a:p>
            <a:r>
              <a:rPr lang="en-US" sz="1400" dirty="0"/>
              <a:t>the guidelines of the European Society of Cardiology and the</a:t>
            </a:r>
          </a:p>
          <a:p>
            <a:r>
              <a:rPr lang="en-US" sz="1400" dirty="0"/>
              <a:t>American College of Chest Physicians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Chronic thromboembolic pulmonary hypertension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843558"/>
            <a:ext cx="3672408" cy="111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75175"/>
            <a:ext cx="1224136" cy="12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209524" y="2627590"/>
            <a:ext cx="33123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09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Lung scan and PE</a:t>
            </a: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79512" y="1651683"/>
            <a:ext cx="1377300" cy="784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/>
              <a:t>Diagnosis </a:t>
            </a:r>
          </a:p>
          <a:p>
            <a:pPr algn="ctr"/>
            <a:r>
              <a:rPr lang="en-US" dirty="0"/>
              <a:t>of acute 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91680" y="1651683"/>
            <a:ext cx="2880320" cy="784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Initial </a:t>
            </a:r>
          </a:p>
          <a:p>
            <a:pPr algn="ctr"/>
            <a:r>
              <a:rPr lang="en-US" dirty="0"/>
              <a:t>management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03648" y="1291643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91132" y="1291643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3-6 Mo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16016" y="1651682"/>
            <a:ext cx="4427984" cy="784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Follow up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91680" y="2787774"/>
            <a:ext cx="2952328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16016" y="2787774"/>
            <a:ext cx="4427984" cy="0"/>
          </a:xfrm>
          <a:prstGeom prst="straightConnector1">
            <a:avLst/>
          </a:prstGeom>
          <a:ln w="889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B12F8BEB-4F32-7A0A-5AEB-6845DB38B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787774"/>
            <a:ext cx="172819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Anticoagulation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9689DB7E-BFB0-C8A2-B95C-9F3F1F1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3587702"/>
            <a:ext cx="1800200" cy="5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bIns="3600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itchFamily="34" charset="0"/>
              </a:rPr>
              <a:t>V/Q scan?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4664948" y="2427734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6516216" y="2427734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3315535"/>
      </p:ext>
    </p:extLst>
  </p:cSld>
  <p:clrMapOvr>
    <a:masterClrMapping/>
  </p:clrMapOvr>
  <p:transition advTm="3069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061" y="741064"/>
            <a:ext cx="4258419" cy="427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Chronic thromboembolic pulmonary hypertension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0277" y="1152530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51073" y="2671678"/>
            <a:ext cx="13913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04" y="771550"/>
            <a:ext cx="3814564" cy="17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87574"/>
            <a:ext cx="1402106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9552" y="3147814"/>
            <a:ext cx="36004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V/Q scan : imaging modality of choice to exclude CTEPH</a:t>
            </a:r>
          </a:p>
        </p:txBody>
      </p:sp>
      <p:cxnSp>
        <p:nvCxnSpPr>
          <p:cNvPr id="12" name="Connecteur droit avec flèche 11"/>
          <p:cNvCxnSpPr>
            <a:stCxn id="8" idx="1"/>
            <a:endCxn id="10" idx="3"/>
          </p:cNvCxnSpPr>
          <p:nvPr/>
        </p:nvCxnSpPr>
        <p:spPr>
          <a:xfrm flipH="1">
            <a:off x="4139952" y="2815694"/>
            <a:ext cx="1911121" cy="655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539552" y="2859782"/>
            <a:ext cx="32403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/>
              <a:t> 226 patients with PH (56 CTEPH)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/>
              <a:t> Blinded retrospective central review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31790"/>
            <a:ext cx="287647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43500"/>
            <a:ext cx="287205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724128" y="871582"/>
            <a:ext cx="2592288" cy="26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000" dirty="0" err="1"/>
              <a:t>Mismatched</a:t>
            </a:r>
            <a:r>
              <a:rPr lang="fr-FR" sz="1000" dirty="0"/>
              <a:t> perfusion </a:t>
            </a:r>
            <a:r>
              <a:rPr lang="fr-FR" sz="1000" dirty="0" err="1"/>
              <a:t>defects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5796136" y="3075806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000" dirty="0"/>
              <a:t>Perfusion </a:t>
            </a:r>
            <a:r>
              <a:rPr lang="fr-FR" sz="1000" dirty="0" err="1"/>
              <a:t>defects</a:t>
            </a:r>
            <a:endParaRPr lang="en-US" sz="10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 l="16401" r="24800"/>
          <a:stretch>
            <a:fillRect/>
          </a:stretch>
        </p:blipFill>
        <p:spPr bwMode="auto">
          <a:xfrm>
            <a:off x="8280411" y="2839392"/>
            <a:ext cx="75608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843558"/>
            <a:ext cx="3758435" cy="182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419872" y="1851670"/>
            <a:ext cx="93610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800" i="1" dirty="0"/>
              <a:t>Front Med 2022</a:t>
            </a:r>
            <a:endParaRPr lang="en-US" sz="800" i="1" dirty="0"/>
          </a:p>
        </p:txBody>
      </p:sp>
      <p:sp>
        <p:nvSpPr>
          <p:cNvPr id="21" name="Rectangle 20"/>
          <p:cNvSpPr/>
          <p:nvPr/>
        </p:nvSpPr>
        <p:spPr>
          <a:xfrm>
            <a:off x="539552" y="356243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 Optimal diagnostic cut-off : 2.5 segmental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mismatched defects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 Need for ventilation scan as an interpretation only based on perfusion defects provided lower specificity.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Chronic thromboembolic pulmonary hypertension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9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"/>
          <p:cNvSpPr txBox="1">
            <a:spLocks noGrp="1"/>
          </p:cNvSpPr>
          <p:nvPr>
            <p:ph type="sldNum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fr-FR" sz="9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sz="9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3"/>
          <p:cNvSpPr/>
          <p:nvPr/>
        </p:nvSpPr>
        <p:spPr>
          <a:xfrm>
            <a:off x="815865" y="1442545"/>
            <a:ext cx="7886689" cy="49661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9BCDB"/>
              </a:gs>
              <a:gs pos="36000">
                <a:srgbClr val="A9BCDB"/>
              </a:gs>
              <a:gs pos="100000">
                <a:srgbClr val="9BB1D4"/>
              </a:gs>
            </a:gsLst>
            <a:lin ang="54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p23"/>
          <p:cNvCxnSpPr/>
          <p:nvPr/>
        </p:nvCxnSpPr>
        <p:spPr>
          <a:xfrm>
            <a:off x="1282500" y="1811706"/>
            <a:ext cx="0" cy="446568"/>
          </a:xfrm>
          <a:prstGeom prst="straightConnector1">
            <a:avLst/>
          </a:prstGeom>
          <a:noFill/>
          <a:ln w="508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23"/>
          <p:cNvCxnSpPr/>
          <p:nvPr/>
        </p:nvCxnSpPr>
        <p:spPr>
          <a:xfrm rot="10800000">
            <a:off x="1755000" y="1564203"/>
            <a:ext cx="0" cy="253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" name="Google Shape;331;p23"/>
          <p:cNvCxnSpPr/>
          <p:nvPr/>
        </p:nvCxnSpPr>
        <p:spPr>
          <a:xfrm rot="10800000">
            <a:off x="2700000" y="1564203"/>
            <a:ext cx="0" cy="253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" name="Google Shape;332;p23"/>
          <p:cNvCxnSpPr/>
          <p:nvPr/>
        </p:nvCxnSpPr>
        <p:spPr>
          <a:xfrm rot="10800000">
            <a:off x="3645000" y="1558412"/>
            <a:ext cx="0" cy="253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23"/>
          <p:cNvCxnSpPr/>
          <p:nvPr/>
        </p:nvCxnSpPr>
        <p:spPr>
          <a:xfrm rot="10800000">
            <a:off x="4590000" y="1558411"/>
            <a:ext cx="0" cy="253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4" name="Google Shape;334;p23"/>
          <p:cNvCxnSpPr/>
          <p:nvPr/>
        </p:nvCxnSpPr>
        <p:spPr>
          <a:xfrm rot="10800000">
            <a:off x="5535000" y="1558410"/>
            <a:ext cx="0" cy="253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" name="Google Shape;335;p23"/>
          <p:cNvCxnSpPr/>
          <p:nvPr/>
        </p:nvCxnSpPr>
        <p:spPr>
          <a:xfrm rot="10800000">
            <a:off x="6480000" y="1567258"/>
            <a:ext cx="0" cy="253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6" name="Google Shape;336;p23"/>
          <p:cNvCxnSpPr/>
          <p:nvPr/>
        </p:nvCxnSpPr>
        <p:spPr>
          <a:xfrm rot="10800000">
            <a:off x="7425000" y="1558410"/>
            <a:ext cx="0" cy="253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7" name="Google Shape;337;p23"/>
          <p:cNvSpPr txBox="1"/>
          <p:nvPr/>
        </p:nvSpPr>
        <p:spPr>
          <a:xfrm>
            <a:off x="1425527" y="1196788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38" name="Google Shape;338;p23"/>
          <p:cNvSpPr txBox="1"/>
          <p:nvPr/>
        </p:nvSpPr>
        <p:spPr>
          <a:xfrm>
            <a:off x="2364661" y="1196788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3303796" y="1196788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>
            <a:off x="4251387" y="1196788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41" name="Google Shape;341;p23"/>
          <p:cNvSpPr txBox="1"/>
          <p:nvPr/>
        </p:nvSpPr>
        <p:spPr>
          <a:xfrm>
            <a:off x="5181260" y="1202904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42" name="Google Shape;342;p23"/>
          <p:cNvSpPr txBox="1"/>
          <p:nvPr/>
        </p:nvSpPr>
        <p:spPr>
          <a:xfrm>
            <a:off x="6150527" y="1202904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43" name="Google Shape;343;p23"/>
          <p:cNvSpPr txBox="1"/>
          <p:nvPr/>
        </p:nvSpPr>
        <p:spPr>
          <a:xfrm>
            <a:off x="7095527" y="1202904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cxnSp>
        <p:nvCxnSpPr>
          <p:cNvPr id="344" name="Google Shape;344;p23"/>
          <p:cNvCxnSpPr/>
          <p:nvPr/>
        </p:nvCxnSpPr>
        <p:spPr>
          <a:xfrm rot="10800000">
            <a:off x="8370000" y="1564203"/>
            <a:ext cx="0" cy="253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23"/>
          <p:cNvSpPr txBox="1"/>
          <p:nvPr/>
        </p:nvSpPr>
        <p:spPr>
          <a:xfrm>
            <a:off x="8035597" y="1196709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46" name="Google Shape;346;p23"/>
          <p:cNvSpPr txBox="1"/>
          <p:nvPr/>
        </p:nvSpPr>
        <p:spPr>
          <a:xfrm>
            <a:off x="504838" y="1191569"/>
            <a:ext cx="6589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47" name="Google Shape;347;p23"/>
          <p:cNvSpPr txBox="1"/>
          <p:nvPr/>
        </p:nvSpPr>
        <p:spPr>
          <a:xfrm>
            <a:off x="815865" y="2258274"/>
            <a:ext cx="93913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ESC/ERS</a:t>
            </a:r>
            <a:endParaRPr/>
          </a:p>
        </p:txBody>
      </p:sp>
      <p:sp>
        <p:nvSpPr>
          <p:cNvPr id="348" name="Google Shape;348;p23"/>
          <p:cNvSpPr txBox="1"/>
          <p:nvPr/>
        </p:nvSpPr>
        <p:spPr>
          <a:xfrm>
            <a:off x="1273703" y="2745541"/>
            <a:ext cx="93913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EANM</a:t>
            </a:r>
            <a:endParaRPr/>
          </a:p>
        </p:txBody>
      </p:sp>
      <p:cxnSp>
        <p:nvCxnSpPr>
          <p:cNvPr id="349" name="Google Shape;349;p23"/>
          <p:cNvCxnSpPr/>
          <p:nvPr/>
        </p:nvCxnSpPr>
        <p:spPr>
          <a:xfrm flipH="1">
            <a:off x="1743270" y="1819629"/>
            <a:ext cx="5866" cy="942406"/>
          </a:xfrm>
          <a:prstGeom prst="straightConnector1">
            <a:avLst/>
          </a:prstGeom>
          <a:noFill/>
          <a:ln w="508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23"/>
          <p:cNvCxnSpPr/>
          <p:nvPr/>
        </p:nvCxnSpPr>
        <p:spPr>
          <a:xfrm>
            <a:off x="2697580" y="1807587"/>
            <a:ext cx="2420" cy="1396756"/>
          </a:xfrm>
          <a:prstGeom prst="straightConnector1">
            <a:avLst/>
          </a:prstGeom>
          <a:noFill/>
          <a:ln w="508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Google Shape;351;p23"/>
          <p:cNvSpPr txBox="1"/>
          <p:nvPr/>
        </p:nvSpPr>
        <p:spPr>
          <a:xfrm>
            <a:off x="2230432" y="3204342"/>
            <a:ext cx="93913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Pioped</a:t>
            </a:r>
            <a:endParaRPr sz="1350" b="1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3"/>
          <p:cNvSpPr/>
          <p:nvPr/>
        </p:nvSpPr>
        <p:spPr>
          <a:xfrm rot="-5400000">
            <a:off x="6159245" y="433866"/>
            <a:ext cx="620918" cy="365485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5305224" y="2644321"/>
            <a:ext cx="2305452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95 % of patients </a:t>
            </a:r>
            <a:r>
              <a:rPr lang="fr-FR" sz="135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fr-FR" sz="13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CTEPH</a:t>
            </a:r>
            <a:endParaRPr dirty="0"/>
          </a:p>
        </p:txBody>
      </p:sp>
      <p:cxnSp>
        <p:nvCxnSpPr>
          <p:cNvPr id="354" name="Google Shape;354;p23"/>
          <p:cNvCxnSpPr/>
          <p:nvPr/>
        </p:nvCxnSpPr>
        <p:spPr>
          <a:xfrm>
            <a:off x="3171674" y="1807586"/>
            <a:ext cx="13068" cy="222747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5" name="Google Shape;355;p23"/>
          <p:cNvSpPr txBox="1"/>
          <p:nvPr/>
        </p:nvSpPr>
        <p:spPr>
          <a:xfrm>
            <a:off x="2843088" y="1153728"/>
            <a:ext cx="65894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2,5</a:t>
            </a:r>
            <a:endParaRPr/>
          </a:p>
        </p:txBody>
      </p:sp>
      <p:sp>
        <p:nvSpPr>
          <p:cNvPr id="356" name="Google Shape;356;p23"/>
          <p:cNvSpPr/>
          <p:nvPr/>
        </p:nvSpPr>
        <p:spPr>
          <a:xfrm>
            <a:off x="3257014" y="3802170"/>
            <a:ext cx="5112986" cy="215122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834484" y="3800968"/>
            <a:ext cx="2277986" cy="215122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3"/>
          <p:cNvSpPr txBox="1"/>
          <p:nvPr/>
        </p:nvSpPr>
        <p:spPr>
          <a:xfrm>
            <a:off x="103268" y="3776105"/>
            <a:ext cx="658943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nég/pos</a:t>
            </a:r>
            <a:endParaRPr/>
          </a:p>
        </p:txBody>
      </p:sp>
      <p:sp>
        <p:nvSpPr>
          <p:cNvPr id="359" name="Google Shape;359;p23"/>
          <p:cNvSpPr/>
          <p:nvPr/>
        </p:nvSpPr>
        <p:spPr>
          <a:xfrm>
            <a:off x="2728663" y="3540526"/>
            <a:ext cx="5641337" cy="201257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3"/>
          <p:cNvSpPr/>
          <p:nvPr/>
        </p:nvSpPr>
        <p:spPr>
          <a:xfrm>
            <a:off x="1297221" y="3540462"/>
            <a:ext cx="1359170" cy="201321"/>
          </a:xfrm>
          <a:prstGeom prst="rect">
            <a:avLst/>
          </a:prstGeom>
          <a:solidFill>
            <a:srgbClr val="FFC000">
              <a:alpha val="29803"/>
            </a:srgb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3"/>
          <p:cNvSpPr/>
          <p:nvPr/>
        </p:nvSpPr>
        <p:spPr>
          <a:xfrm>
            <a:off x="834483" y="3540462"/>
            <a:ext cx="409942" cy="201321"/>
          </a:xfrm>
          <a:prstGeom prst="rect">
            <a:avLst/>
          </a:prstGeom>
          <a:solidFill>
            <a:srgbClr val="92D050">
              <a:alpha val="29803"/>
            </a:srgbClr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6803269" y="1622163"/>
            <a:ext cx="149231" cy="150029"/>
          </a:xfrm>
          <a:prstGeom prst="flowChartConnector">
            <a:avLst/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3"/>
          <p:cNvSpPr txBox="1"/>
          <p:nvPr/>
        </p:nvSpPr>
        <p:spPr>
          <a:xfrm>
            <a:off x="6564891" y="1168279"/>
            <a:ext cx="658946" cy="34621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6,4</a:t>
            </a:r>
            <a:endParaRPr/>
          </a:p>
        </p:txBody>
      </p:sp>
      <p:sp>
        <p:nvSpPr>
          <p:cNvPr id="364" name="Google Shape;364;p23"/>
          <p:cNvSpPr txBox="1"/>
          <p:nvPr/>
        </p:nvSpPr>
        <p:spPr>
          <a:xfrm>
            <a:off x="2631189" y="4112308"/>
            <a:ext cx="1094037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3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Optimal </a:t>
            </a:r>
            <a:r>
              <a:rPr lang="fr-FR" sz="135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</a:t>
            </a:r>
            <a:r>
              <a:rPr lang="fr-FR" sz="13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-off</a:t>
            </a:r>
            <a:endParaRPr dirty="0"/>
          </a:p>
        </p:txBody>
      </p:sp>
      <p:pic>
        <p:nvPicPr>
          <p:cNvPr id="365" name="Google Shape;3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07" y="1579436"/>
            <a:ext cx="279009" cy="35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31506" y="1589442"/>
            <a:ext cx="248669" cy="3063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3"/>
          <p:cNvSpPr txBox="1"/>
          <p:nvPr/>
        </p:nvSpPr>
        <p:spPr>
          <a:xfrm>
            <a:off x="-29175" y="757495"/>
            <a:ext cx="210519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 of segmental </a:t>
            </a:r>
            <a:r>
              <a:rPr lang="fr-FR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mismatched</a:t>
            </a:r>
            <a:r>
              <a:rPr lang="fr-F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defects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Chronic thromboembolic pulmonary hypertension</a:t>
            </a:r>
            <a:endParaRPr lang="fr-F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6228184" y="4731990"/>
            <a:ext cx="2304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 Narrow" pitchFamily="34" charset="0"/>
              </a:rPr>
              <a:t>Le Pennec R, Front Med 2022</a:t>
            </a:r>
            <a:endParaRPr lang="en-AU" sz="1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4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28184" y="4731990"/>
            <a:ext cx="2304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 err="1">
                <a:latin typeface="Arial Narrow" pitchFamily="34" charset="0"/>
              </a:rPr>
              <a:t>Konstantinides</a:t>
            </a:r>
            <a:r>
              <a:rPr lang="en-GB" sz="1200" i="1" dirty="0">
                <a:latin typeface="Arial Narrow" pitchFamily="34" charset="0"/>
              </a:rPr>
              <a:t> SV, </a:t>
            </a:r>
            <a:r>
              <a:rPr lang="en-GB" sz="1200" i="1" dirty="0" err="1">
                <a:latin typeface="Arial Narrow" pitchFamily="34" charset="0"/>
              </a:rPr>
              <a:t>Eur</a:t>
            </a:r>
            <a:r>
              <a:rPr lang="en-GB" sz="1200" i="1" dirty="0">
                <a:latin typeface="Arial Narrow" pitchFamily="34" charset="0"/>
              </a:rPr>
              <a:t> </a:t>
            </a:r>
            <a:r>
              <a:rPr lang="en-GB" sz="1200" i="1" dirty="0" err="1">
                <a:latin typeface="Arial Narrow" pitchFamily="34" charset="0"/>
              </a:rPr>
              <a:t>Respir</a:t>
            </a:r>
            <a:r>
              <a:rPr lang="en-GB" sz="1200" i="1" dirty="0">
                <a:latin typeface="Arial Narrow" pitchFamily="34" charset="0"/>
              </a:rPr>
              <a:t> J 2019</a:t>
            </a:r>
            <a:endParaRPr lang="en-AU" sz="1200" i="1" dirty="0"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9615"/>
            <a:ext cx="4608512" cy="410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652120" y="1937395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cs typeface="Arial" pitchFamily="34" charset="0"/>
              </a:rPr>
              <a:t>50% of patients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3688" y="1952253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9" idx="3"/>
            <a:endCxn id="8" idx="1"/>
          </p:cNvCxnSpPr>
          <p:nvPr/>
        </p:nvCxnSpPr>
        <p:spPr>
          <a:xfrm>
            <a:off x="3635896" y="2096269"/>
            <a:ext cx="2016224" cy="104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724128" y="4431981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cs typeface="Arial" pitchFamily="34" charset="0"/>
              </a:rPr>
              <a:t>1-4% of patients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835696" y="4299942"/>
            <a:ext cx="1872208" cy="590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>
            <a:stCxn id="17" idx="3"/>
            <a:endCxn id="16" idx="1"/>
          </p:cNvCxnSpPr>
          <p:nvPr/>
        </p:nvCxnSpPr>
        <p:spPr>
          <a:xfrm>
            <a:off x="3707904" y="4595403"/>
            <a:ext cx="2016224" cy="58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5652120" y="2521228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cs typeface="Arial" pitchFamily="34" charset="0"/>
              </a:rPr>
              <a:t>30-50% RPVO on V/Q scan</a:t>
            </a:r>
            <a:endParaRPr lang="en-US" sz="1600" dirty="0"/>
          </a:p>
        </p:txBody>
      </p:sp>
      <p:sp>
        <p:nvSpPr>
          <p:cNvPr id="20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Chronic thromboembolic pulmonary disease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6" grpId="0"/>
      <p:bldP spid="17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32816" y="795353"/>
            <a:ext cx="8675688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/>
              <a:t>«  </a:t>
            </a:r>
            <a:r>
              <a:rPr lang="fr-FR" sz="1600" dirty="0" err="1"/>
              <a:t>Chronic</a:t>
            </a:r>
            <a:r>
              <a:rPr lang="fr-FR" sz="1600" dirty="0"/>
              <a:t> thromboembolic </a:t>
            </a:r>
            <a:r>
              <a:rPr lang="fr-FR" sz="1600" dirty="0" err="1"/>
              <a:t>pulmonary</a:t>
            </a:r>
            <a:r>
              <a:rPr lang="fr-FR" sz="1600" dirty="0"/>
              <a:t> </a:t>
            </a:r>
            <a:r>
              <a:rPr lang="fr-FR" sz="1600" dirty="0" err="1"/>
              <a:t>disease</a:t>
            </a:r>
            <a:r>
              <a:rPr lang="fr-FR" sz="1600" dirty="0"/>
              <a:t>  » (CTEPD)</a:t>
            </a:r>
          </a:p>
          <a:p>
            <a:endParaRPr lang="fr-FR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400" dirty="0"/>
              <a:t>Dyspnea/functional limitation after at least 3 Mo of AC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/>
              <a:t> RPVO on lung imaging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/>
              <a:t> No evidence of pulmonary hypertension (</a:t>
            </a:r>
            <a:r>
              <a:rPr lang="fr-FR" sz="1400" dirty="0" err="1"/>
              <a:t>mPAM</a:t>
            </a:r>
            <a:r>
              <a:rPr lang="fr-FR" sz="1400" dirty="0"/>
              <a:t>&lt;25) </a:t>
            </a:r>
            <a:r>
              <a:rPr lang="fr-FR" sz="1400" dirty="0" err="1"/>
              <a:t>at</a:t>
            </a:r>
            <a:r>
              <a:rPr lang="fr-FR" sz="1400" dirty="0"/>
              <a:t> </a:t>
            </a:r>
            <a:r>
              <a:rPr lang="fr-FR" sz="1400" dirty="0" err="1"/>
              <a:t>rest</a:t>
            </a:r>
            <a:endParaRPr lang="en-US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/>
              <a:t> No other conditions that may contribute to symptoms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Prevalence of CTEPD likely higher than that of CTEPH</a:t>
            </a:r>
            <a:endParaRPr lang="en-US" sz="1600" dirty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 Management? AC?</a:t>
            </a:r>
            <a:endParaRPr lang="fr-FR" sz="1600" dirty="0">
              <a:cs typeface="Arial" pitchFamily="34" charset="0"/>
            </a:endParaRPr>
          </a:p>
          <a:p>
            <a:endParaRPr lang="en-US" sz="1400" dirty="0"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28184" y="4731990"/>
            <a:ext cx="2304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 err="1">
                <a:latin typeface="Arial Narrow" pitchFamily="34" charset="0"/>
              </a:rPr>
              <a:t>Delcroix</a:t>
            </a:r>
            <a:r>
              <a:rPr lang="en-GB" sz="1200" i="1" dirty="0">
                <a:latin typeface="Arial Narrow" pitchFamily="34" charset="0"/>
              </a:rPr>
              <a:t> M, </a:t>
            </a:r>
            <a:r>
              <a:rPr lang="en-GB" sz="1200" i="1" dirty="0" err="1">
                <a:latin typeface="Arial Narrow" pitchFamily="34" charset="0"/>
              </a:rPr>
              <a:t>Eur</a:t>
            </a:r>
            <a:r>
              <a:rPr lang="en-GB" sz="1200" i="1" dirty="0">
                <a:latin typeface="Arial Narrow" pitchFamily="34" charset="0"/>
              </a:rPr>
              <a:t> </a:t>
            </a:r>
            <a:r>
              <a:rPr lang="en-GB" sz="1200" i="1" dirty="0" err="1">
                <a:latin typeface="Arial Narrow" pitchFamily="34" charset="0"/>
              </a:rPr>
              <a:t>Respir</a:t>
            </a:r>
            <a:r>
              <a:rPr lang="en-GB" sz="1200" i="1" dirty="0">
                <a:latin typeface="Arial Narrow" pitchFamily="34" charset="0"/>
              </a:rPr>
              <a:t> J 2021</a:t>
            </a:r>
            <a:endParaRPr lang="en-AU" sz="1200" i="1" dirty="0">
              <a:latin typeface="Arial Narrow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Chronic thromboembolic pulmonary disease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Chronic thromboembolic pulmonary disease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39552" y="3075806"/>
            <a:ext cx="8675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419 </a:t>
            </a:r>
            <a:r>
              <a:rPr lang="en-US" sz="1400" dirty="0" err="1"/>
              <a:t>Nuc</a:t>
            </a:r>
            <a:r>
              <a:rPr lang="en-US" sz="1400" dirty="0"/>
              <a:t> Med departments surveyed in Australia, Canada, France, Germany and US in 2022-2023</a:t>
            </a:r>
          </a:p>
          <a:p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Follow up of PE : SPECT used in 90,0% of </a:t>
            </a:r>
            <a:r>
              <a:rPr lang="en-US" sz="1400" b="1" dirty="0" err="1">
                <a:solidFill>
                  <a:srgbClr val="FF0000"/>
                </a:solidFill>
              </a:rPr>
              <a:t>centres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Screening of CTEPH : SPECT used in 85,7%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15566"/>
            <a:ext cx="5471424" cy="1569979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72200" y="4756704"/>
            <a:ext cx="2160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200" i="1" dirty="0">
                <a:latin typeface="Arial Narrow" pitchFamily="34" charset="0"/>
              </a:rPr>
              <a:t>Le Pennec R. </a:t>
            </a:r>
            <a:r>
              <a:rPr lang="en-AU" sz="1200" i="1" dirty="0" err="1">
                <a:latin typeface="Arial Narrow" pitchFamily="34" charset="0"/>
              </a:rPr>
              <a:t>Clin</a:t>
            </a:r>
            <a:r>
              <a:rPr lang="en-AU" sz="1200" i="1" dirty="0">
                <a:latin typeface="Arial Narrow" pitchFamily="34" charset="0"/>
              </a:rPr>
              <a:t> </a:t>
            </a:r>
            <a:r>
              <a:rPr lang="en-AU" sz="1200" i="1" dirty="0" err="1">
                <a:latin typeface="Arial Narrow" pitchFamily="34" charset="0"/>
              </a:rPr>
              <a:t>Nucl</a:t>
            </a:r>
            <a:r>
              <a:rPr lang="en-AU" sz="1200" i="1" dirty="0">
                <a:latin typeface="Arial Narrow" pitchFamily="34" charset="0"/>
              </a:rPr>
              <a:t> Med 2024</a:t>
            </a:r>
          </a:p>
        </p:txBody>
      </p:sp>
    </p:spTree>
    <p:extLst>
      <p:ext uri="{BB962C8B-B14F-4D97-AF65-F5344CB8AC3E}">
        <p14:creationId xmlns:p14="http://schemas.microsoft.com/office/powerpoint/2010/main" val="7482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cs typeface="Arial" pitchFamily="34" charset="0"/>
              </a:rPr>
              <a:t>PRONOSPECT study</a:t>
            </a:r>
            <a:endParaRPr lang="fr-FR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CB66221-2772-B8B7-A3CE-EE7BAB8D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91894"/>
            <a:ext cx="8526462" cy="39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Multicenter prospective cohort study</a:t>
            </a:r>
          </a:p>
          <a:p>
            <a:pPr defTabSz="45720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91629"/>
            <a:ext cx="5040560" cy="3392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128" y="1707654"/>
            <a:ext cx="1637928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Patients : 665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Centres : 13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2494F9-1E8C-81AF-9786-2F43CEC1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83" y="671513"/>
            <a:ext cx="1148527" cy="11485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90B41E-EFF1-5022-2D5D-EAECF6DD9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427" y="946842"/>
            <a:ext cx="2169691" cy="6804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4128" y="2707055"/>
            <a:ext cx="3197870" cy="1938992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90"/>
                </a:solidFill>
              </a:rPr>
              <a:t>Role of a V/Q SPECT/CT scan after 3/6 Mo of AC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90"/>
                </a:solidFill>
              </a:rPr>
              <a:t>Prediction of PE recurrence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90"/>
                </a:solidFill>
              </a:rPr>
              <a:t>Diagnosis of PE recurrence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90"/>
                </a:solidFill>
              </a:rPr>
              <a:t>Functional evaluation</a:t>
            </a:r>
          </a:p>
        </p:txBody>
      </p:sp>
    </p:spTree>
    <p:extLst>
      <p:ext uri="{BB962C8B-B14F-4D97-AF65-F5344CB8AC3E}">
        <p14:creationId xmlns:p14="http://schemas.microsoft.com/office/powerpoint/2010/main" val="342216388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Conclusion</a:t>
            </a: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79512" y="1059582"/>
            <a:ext cx="1377300" cy="784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/>
              <a:t>Diagnosis </a:t>
            </a:r>
          </a:p>
          <a:p>
            <a:pPr algn="ctr"/>
            <a:r>
              <a:rPr lang="en-US" dirty="0"/>
              <a:t>of acute 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91680" y="1059582"/>
            <a:ext cx="2880320" cy="784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Initial </a:t>
            </a:r>
          </a:p>
          <a:p>
            <a:pPr algn="ctr"/>
            <a:r>
              <a:rPr lang="en-US" dirty="0"/>
              <a:t>management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03648" y="69954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91132" y="699542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3-6 Mo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16016" y="1059581"/>
            <a:ext cx="4427984" cy="784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Follow up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91680" y="2195673"/>
            <a:ext cx="2952328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16016" y="2195673"/>
            <a:ext cx="4427984" cy="0"/>
          </a:xfrm>
          <a:prstGeom prst="straightConnector1">
            <a:avLst/>
          </a:prstGeom>
          <a:ln w="889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B12F8BEB-4F32-7A0A-5AEB-6845DB38B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195673"/>
            <a:ext cx="172819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Anticoagulation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9689DB7E-BFB0-C8A2-B95C-9F3F1F1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995601"/>
            <a:ext cx="1800200" cy="5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bIns="3600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itchFamily="34" charset="0"/>
              </a:rPr>
              <a:t>V/Q scan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4664948" y="1835633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6516216" y="1835633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78423" y="3491817"/>
            <a:ext cx="3716082" cy="1166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Baseline scan </a:t>
            </a:r>
            <a:r>
              <a:rPr lang="en-US" sz="1200" dirty="0">
                <a:ea typeface="ＭＳ Ｐゴシック" charset="0"/>
              </a:rPr>
              <a:t>in case of suspicion of PE recurrence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RPVO : Risk factor for VTE recurrence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Functional evaluation in symptomatic patients: 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CTEPH screening / CTEPD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315535"/>
      </p:ext>
    </p:extLst>
  </p:cSld>
  <p:clrMapOvr>
    <a:masterClrMapping/>
  </p:clrMapOvr>
  <p:transition advTm="30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Residual pulmonary vascular obstruction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95536" y="771550"/>
            <a:ext cx="8675688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3B1"/>
                </a:solidFill>
                <a:cs typeface="Arial" pitchFamily="34" charset="0"/>
              </a:rPr>
              <a:t>Residual pulmonary vascular obstruction (RPVO)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ＭＳ Ｐゴシック" charset="0"/>
              </a:rPr>
              <a:t>= Incomplete </a:t>
            </a:r>
            <a:r>
              <a:rPr lang="en-US" dirty="0" err="1">
                <a:ea typeface="ＭＳ Ｐゴシック" charset="0"/>
              </a:rPr>
              <a:t>repermeabilization</a:t>
            </a:r>
            <a:r>
              <a:rPr lang="en-US" dirty="0">
                <a:ea typeface="ＭＳ Ｐゴシック" charset="0"/>
              </a:rPr>
              <a:t> of the pulmonary arteries after acute PE.</a:t>
            </a:r>
            <a:endParaRPr lang="en-US" sz="2000" b="1" dirty="0">
              <a:solidFill>
                <a:srgbClr val="0003B1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94873"/>
            <a:ext cx="5857651" cy="3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6"/>
          <p:cNvSpPr/>
          <p:nvPr/>
        </p:nvSpPr>
        <p:spPr>
          <a:xfrm>
            <a:off x="3228851" y="2974993"/>
            <a:ext cx="43204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372200" y="4756704"/>
            <a:ext cx="2160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200" i="1" dirty="0" err="1">
                <a:latin typeface="Arial Narrow" pitchFamily="34" charset="0"/>
              </a:rPr>
              <a:t>Bonnefoy</a:t>
            </a:r>
            <a:r>
              <a:rPr lang="en-AU" sz="1200" i="1" dirty="0">
                <a:latin typeface="Arial Narrow" pitchFamily="34" charset="0"/>
              </a:rPr>
              <a:t> PB. </a:t>
            </a:r>
            <a:r>
              <a:rPr lang="en-AU" sz="1200" i="1" dirty="0" err="1">
                <a:latin typeface="Arial Narrow" pitchFamily="34" charset="0"/>
              </a:rPr>
              <a:t>Thromb</a:t>
            </a:r>
            <a:r>
              <a:rPr lang="en-AU" sz="1200" i="1" dirty="0">
                <a:latin typeface="Arial Narrow" pitchFamily="34" charset="0"/>
              </a:rPr>
              <a:t> Res 2019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73FC362-F26A-3848-10F3-0E870BA5589A}"/>
              </a:ext>
            </a:extLst>
          </p:cNvPr>
          <p:cNvSpPr/>
          <p:nvPr/>
        </p:nvSpPr>
        <p:spPr>
          <a:xfrm>
            <a:off x="1979712" y="2598622"/>
            <a:ext cx="43204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8DAF51-4E7D-ECD6-A361-00E3E1AB9E18}"/>
              </a:ext>
            </a:extLst>
          </p:cNvPr>
          <p:cNvSpPr/>
          <p:nvPr/>
        </p:nvSpPr>
        <p:spPr>
          <a:xfrm>
            <a:off x="6716398" y="2857282"/>
            <a:ext cx="2092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RPVO: 30-50% of patients after 3-6 months of 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269109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Residual pulmonary vascular obstruction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95536" y="771550"/>
            <a:ext cx="8675688" cy="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3B1"/>
                </a:solidFill>
                <a:cs typeface="Arial" pitchFamily="34" charset="0"/>
              </a:rPr>
              <a:t>Post-embolic sequelae :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ＭＳ Ｐゴシック" charset="0"/>
              </a:rPr>
              <a:t>Same pattern as acute PE :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</a:rPr>
              <a:t>Mismatched perfusion defect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69" y="1754076"/>
            <a:ext cx="2328939" cy="290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6887"/>
            <a:ext cx="2311204" cy="28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306957" y="4692500"/>
            <a:ext cx="10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Ventilation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67590" y="471224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Perfusion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59" y="3216522"/>
            <a:ext cx="2897388" cy="5040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659" y="2067695"/>
            <a:ext cx="2897388" cy="802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18712" y="3363838"/>
            <a:ext cx="159875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818770" y="1960412"/>
            <a:ext cx="3145718" cy="1979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372200" y="4756704"/>
            <a:ext cx="2160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200" i="1" dirty="0">
                <a:latin typeface="Arial Narrow" pitchFamily="34" charset="0"/>
              </a:rPr>
              <a:t>Le Pennec R. </a:t>
            </a:r>
            <a:r>
              <a:rPr lang="en-AU" sz="1200" i="1" dirty="0" err="1">
                <a:latin typeface="Arial Narrow" pitchFamily="34" charset="0"/>
              </a:rPr>
              <a:t>Clin</a:t>
            </a:r>
            <a:r>
              <a:rPr lang="en-AU" sz="1200" i="1" dirty="0">
                <a:latin typeface="Arial Narrow" pitchFamily="34" charset="0"/>
              </a:rPr>
              <a:t> </a:t>
            </a:r>
            <a:r>
              <a:rPr lang="en-AU" sz="1200" i="1" dirty="0" err="1">
                <a:latin typeface="Arial Narrow" pitchFamily="34" charset="0"/>
              </a:rPr>
              <a:t>Nucl</a:t>
            </a:r>
            <a:r>
              <a:rPr lang="en-AU" sz="1200" i="1" dirty="0">
                <a:latin typeface="Arial Narrow" pitchFamily="34" charset="0"/>
              </a:rPr>
              <a:t> Med 2024</a:t>
            </a:r>
          </a:p>
        </p:txBody>
      </p:sp>
    </p:spTree>
    <p:extLst>
      <p:ext uri="{BB962C8B-B14F-4D97-AF65-F5344CB8AC3E}">
        <p14:creationId xmlns:p14="http://schemas.microsoft.com/office/powerpoint/2010/main" val="184115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Lung scan and PE</a:t>
            </a: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651683"/>
            <a:ext cx="1377300" cy="784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/>
              <a:t>Diagnosis </a:t>
            </a:r>
          </a:p>
          <a:p>
            <a:pPr algn="ctr"/>
            <a:r>
              <a:rPr lang="en-US" dirty="0"/>
              <a:t>of acute 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91680" y="1651683"/>
            <a:ext cx="2880320" cy="784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Initial </a:t>
            </a:r>
          </a:p>
          <a:p>
            <a:pPr algn="ctr"/>
            <a:r>
              <a:rPr lang="en-US" dirty="0"/>
              <a:t>management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03648" y="1291643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91132" y="1291643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3-6 Mo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16016" y="1651682"/>
            <a:ext cx="4427984" cy="784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Follow up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91680" y="2787774"/>
            <a:ext cx="2952328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16016" y="2787774"/>
            <a:ext cx="4427984" cy="0"/>
          </a:xfrm>
          <a:prstGeom prst="straightConnector1">
            <a:avLst/>
          </a:prstGeom>
          <a:ln w="889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>
            <a:extLst>
              <a:ext uri="{FF2B5EF4-FFF2-40B4-BE49-F238E27FC236}">
                <a16:creationId xmlns:a16="http://schemas.microsoft.com/office/drawing/2014/main" id="{B12F8BEB-4F32-7A0A-5AEB-6845DB38B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787774"/>
            <a:ext cx="172819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Anticoagulation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9689DB7E-BFB0-C8A2-B95C-9F3F1F1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587702"/>
            <a:ext cx="1800200" cy="5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bIns="3600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itchFamily="34" charset="0"/>
              </a:rPr>
              <a:t>V/Q scan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4664948" y="2427734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6516216" y="2427734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499992" y="4155926"/>
            <a:ext cx="428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3B1"/>
                </a:solidFill>
              </a:rPr>
              <a:t>Baseline scan </a:t>
            </a:r>
            <a:r>
              <a:rPr lang="en-US" b="1" dirty="0">
                <a:solidFill>
                  <a:srgbClr val="0003B1"/>
                </a:solidFill>
                <a:ea typeface="ＭＳ Ｐゴシック" charset="0"/>
              </a:rPr>
              <a:t>in case of suspicion of PE recurrence</a:t>
            </a:r>
            <a:endParaRPr lang="en-US" b="1" dirty="0">
              <a:solidFill>
                <a:srgbClr val="0003B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874285"/>
      </p:ext>
    </p:extLst>
  </p:cSld>
  <p:clrMapOvr>
    <a:masterClrMapping/>
  </p:clrMapOvr>
  <p:transition advTm="3069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Lung scan after completion of AC therapy : what for?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432816" y="795352"/>
            <a:ext cx="86756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3B1"/>
                </a:solidFill>
                <a:cs typeface="Arial" pitchFamily="34" charset="0"/>
              </a:rPr>
              <a:t>Baseline scan in case of suspicion of PE recurrence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Arial" pitchFamily="34" charset="0"/>
            </a:endParaRPr>
          </a:p>
          <a:p>
            <a:r>
              <a:rPr lang="en-US" sz="1400" dirty="0">
                <a:cs typeface="Arial" pitchFamily="34" charset="0"/>
              </a:rPr>
              <a:t>Suspicion of PE recurrence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cs typeface="Arial" pitchFamily="34" charset="0"/>
              </a:rPr>
              <a:t> Frequent in the follow-up of PE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cs typeface="Arial" pitchFamily="34" charset="0"/>
              </a:rPr>
              <a:t> Major diagnostic and therapeutic challenge.</a:t>
            </a:r>
          </a:p>
          <a:p>
            <a:endParaRPr lang="en-US" sz="1400" dirty="0">
              <a:cs typeface="Arial" pitchFamily="34" charset="0"/>
            </a:endParaRPr>
          </a:p>
          <a:p>
            <a:r>
              <a:rPr lang="en-US" sz="1400" dirty="0">
                <a:cs typeface="Arial" pitchFamily="34" charset="0"/>
              </a:rPr>
              <a:t>CTPA : 	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>
                <a:cs typeface="Arial" pitchFamily="34" charset="0"/>
              </a:rPr>
              <a:t>Radiation dose / iodinated contrast media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/>
              <a:t> Interpretation and comparison with previous scans are complex.</a:t>
            </a:r>
          </a:p>
          <a:p>
            <a:endParaRPr lang="en-US" sz="1400" dirty="0">
              <a:cs typeface="Arial" pitchFamily="34" charset="0"/>
            </a:endParaRPr>
          </a:p>
          <a:p>
            <a:r>
              <a:rPr lang="en-US" sz="1400" dirty="0">
                <a:cs typeface="Arial" pitchFamily="34" charset="0"/>
              </a:rPr>
              <a:t>V/Q scan 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cs typeface="Arial" pitchFamily="34" charset="0"/>
              </a:rPr>
              <a:t> RPVO in 30-50% of pts.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cs typeface="Arial" pitchFamily="34" charset="0"/>
              </a:rPr>
              <a:t> </a:t>
            </a:r>
            <a:r>
              <a:rPr lang="en-US" sz="1400" b="1" dirty="0">
                <a:cs typeface="Arial" pitchFamily="34" charset="0"/>
              </a:rPr>
              <a:t>Post-embolic sequelae : same pattern as acute PE : Mismatched perfusion defects</a:t>
            </a: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50E1D765-4AB1-16A4-AB26-56DA6A0168A2}"/>
              </a:ext>
            </a:extLst>
          </p:cNvPr>
          <p:cNvSpPr>
            <a:spLocks noChangeAspect="1"/>
          </p:cNvSpPr>
          <p:nvPr/>
        </p:nvSpPr>
        <p:spPr>
          <a:xfrm>
            <a:off x="412780" y="4191958"/>
            <a:ext cx="508756" cy="252000"/>
          </a:xfrm>
          <a:prstGeom prst="rightArrow">
            <a:avLst/>
          </a:prstGeom>
          <a:solidFill>
            <a:srgbClr val="0003B1"/>
          </a:solidFill>
          <a:ln>
            <a:solidFill>
              <a:srgbClr val="000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90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04F2A-F10C-663E-87D9-2D46FFB8B865}"/>
              </a:ext>
            </a:extLst>
          </p:cNvPr>
          <p:cNvSpPr/>
          <p:nvPr/>
        </p:nvSpPr>
        <p:spPr>
          <a:xfrm>
            <a:off x="1025860" y="4137910"/>
            <a:ext cx="709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3B1"/>
                </a:solidFill>
                <a:cs typeface="Arial" pitchFamily="34" charset="0"/>
              </a:rPr>
              <a:t>High diagnostic value of a baseline V/Q scan after completion of 3-6 Mo of AC in case of suspicion of PE recurrence.</a:t>
            </a:r>
          </a:p>
        </p:txBody>
      </p:sp>
    </p:spTree>
    <p:extLst>
      <p:ext uri="{BB962C8B-B14F-4D97-AF65-F5344CB8AC3E}">
        <p14:creationId xmlns:p14="http://schemas.microsoft.com/office/powerpoint/2010/main" val="269109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Lung scan after completion of AC therapy : what for?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001" y="1923958"/>
            <a:ext cx="19622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51670"/>
            <a:ext cx="202344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/>
          <p:cNvCxnSpPr/>
          <p:nvPr/>
        </p:nvCxnSpPr>
        <p:spPr>
          <a:xfrm flipV="1">
            <a:off x="467544" y="1635646"/>
            <a:ext cx="8280920" cy="0"/>
          </a:xfrm>
          <a:prstGeom prst="straightConnector1">
            <a:avLst/>
          </a:prstGeom>
          <a:ln w="57150">
            <a:solidFill>
              <a:srgbClr val="0003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11560" y="1448197"/>
            <a:ext cx="0" cy="180000"/>
          </a:xfrm>
          <a:prstGeom prst="line">
            <a:avLst/>
          </a:prstGeom>
          <a:ln w="57150">
            <a:solidFill>
              <a:srgbClr val="0003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75468" y="896402"/>
            <a:ext cx="899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PE </a:t>
            </a:r>
          </a:p>
          <a:p>
            <a:pPr algn="ctr"/>
            <a:r>
              <a:rPr lang="fr-FR" sz="1400" dirty="0"/>
              <a:t>on CTPA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8172400" y="1457722"/>
            <a:ext cx="0" cy="180000"/>
          </a:xfrm>
          <a:prstGeom prst="line">
            <a:avLst/>
          </a:prstGeom>
          <a:ln w="57150">
            <a:solidFill>
              <a:srgbClr val="0003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443300" y="896402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1y</a:t>
            </a:r>
          </a:p>
          <a:p>
            <a:pPr algn="ctr"/>
            <a:r>
              <a:rPr lang="en-US" sz="1400"/>
              <a:t>?PE recurrence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2699792" y="1455646"/>
            <a:ext cx="0" cy="180000"/>
          </a:xfrm>
          <a:prstGeom prst="line">
            <a:avLst/>
          </a:prstGeom>
          <a:ln w="57150">
            <a:solidFill>
              <a:srgbClr val="0003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232987" y="915566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3Mo</a:t>
            </a:r>
          </a:p>
          <a:p>
            <a:pPr algn="ctr"/>
            <a:r>
              <a:rPr lang="fr-FR" sz="1400" dirty="0"/>
              <a:t>V/Q scan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851670"/>
            <a:ext cx="202013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534" y="1851670"/>
            <a:ext cx="18889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36104" y="4568810"/>
            <a:ext cx="709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3B1"/>
                </a:solidFill>
                <a:cs typeface="Arial" pitchFamily="34" charset="0"/>
              </a:rPr>
              <a:t>High diagnostic value of a baseline V/Q scan after completion of 3-6 Mo of AC in case of suspicion of PE recurrence.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236296" y="2499742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90FFF"/>
                </a:solidFill>
              </a:rPr>
              <a:t>RPVO or new PE??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10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Lung scan and PE</a:t>
            </a: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651683"/>
            <a:ext cx="1377300" cy="784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/>
              <a:t>Diagnosis </a:t>
            </a:r>
          </a:p>
          <a:p>
            <a:pPr algn="ctr"/>
            <a:r>
              <a:rPr lang="en-US" dirty="0"/>
              <a:t>of acute 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91680" y="1651683"/>
            <a:ext cx="2880320" cy="784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Initial </a:t>
            </a:r>
          </a:p>
          <a:p>
            <a:pPr algn="ctr"/>
            <a:r>
              <a:rPr lang="en-US" dirty="0"/>
              <a:t>management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03648" y="1291643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91132" y="1291643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3-6 Mo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16016" y="1651682"/>
            <a:ext cx="4427984" cy="784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/>
              <a:t>Follow up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91680" y="2787774"/>
            <a:ext cx="2952328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16016" y="2787774"/>
            <a:ext cx="4427984" cy="0"/>
          </a:xfrm>
          <a:prstGeom prst="straightConnector1">
            <a:avLst/>
          </a:prstGeom>
          <a:ln w="889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51520" y="3579862"/>
            <a:ext cx="1224136" cy="5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bIns="3600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itchFamily="34" charset="0"/>
              </a:rPr>
              <a:t>V/Q scan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B12F8BEB-4F32-7A0A-5AEB-6845DB38B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787774"/>
            <a:ext cx="1728192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Anticoagulation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>
            <a:stCxn id="19" idx="0"/>
            <a:endCxn id="7" idx="2"/>
          </p:cNvCxnSpPr>
          <p:nvPr/>
        </p:nvCxnSpPr>
        <p:spPr>
          <a:xfrm flipV="1">
            <a:off x="863588" y="2435931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11">
            <a:extLst>
              <a:ext uri="{FF2B5EF4-FFF2-40B4-BE49-F238E27FC236}">
                <a16:creationId xmlns:a16="http://schemas.microsoft.com/office/drawing/2014/main" id="{9689DB7E-BFB0-C8A2-B95C-9F3F1F1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587702"/>
            <a:ext cx="1800200" cy="5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6000" bIns="3600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 pitchFamily="34" charset="0"/>
              </a:rPr>
              <a:t>V/Q scan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4664948" y="2427734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FD3B46D-77CC-A1A0-FBB3-123283554BDA}"/>
              </a:ext>
            </a:extLst>
          </p:cNvPr>
          <p:cNvCxnSpPr/>
          <p:nvPr/>
        </p:nvCxnSpPr>
        <p:spPr>
          <a:xfrm flipV="1">
            <a:off x="6516216" y="2427734"/>
            <a:ext cx="4574" cy="11439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78423" y="4083918"/>
            <a:ext cx="3716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Baseline scan </a:t>
            </a:r>
            <a:r>
              <a:rPr lang="en-US" sz="1200" dirty="0">
                <a:ea typeface="ＭＳ Ｐゴシック" charset="0"/>
              </a:rPr>
              <a:t>in case of suspicion of PE recurrence</a:t>
            </a:r>
            <a:endParaRPr lang="en-US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644008" y="452699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3B1"/>
                </a:solidFill>
              </a:rPr>
              <a:t>RPVO : risk factor for PE recurrence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315535"/>
      </p:ext>
    </p:extLst>
  </p:cSld>
  <p:clrMapOvr>
    <a:masterClrMapping/>
  </p:clrMapOvr>
  <p:transition advTm="3069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88DE-845D-4DD4-B031-0F479F0931BE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68313" y="141288"/>
            <a:ext cx="8229600" cy="530225"/>
          </a:xfrm>
          <a:prstGeom prst="rect">
            <a:avLst/>
          </a:prstGeom>
          <a:solidFill>
            <a:srgbClr val="0003B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j-ea"/>
                <a:cs typeface="Arial" pitchFamily="34" charset="0"/>
              </a:rPr>
              <a:t>RPVO : risk factor for VTE recurrence</a:t>
            </a:r>
            <a:endParaRPr lang="fr-FR" sz="24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15566"/>
            <a:ext cx="2016224" cy="37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23528" y="2067694"/>
            <a:ext cx="5112568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cs typeface="Arial" pitchFamily="34" charset="0"/>
              </a:rPr>
              <a:t>V/Q scan 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dirty="0"/>
              <a:t> 11 </a:t>
            </a:r>
            <a:r>
              <a:rPr lang="fr-FR" sz="1400" dirty="0" err="1"/>
              <a:t>studies</a:t>
            </a:r>
            <a:r>
              <a:rPr lang="fr-FR" sz="1400" dirty="0"/>
              <a:t>; 2916 patients; </a:t>
            </a:r>
            <a:r>
              <a:rPr lang="fr-FR" sz="1400" b="1" dirty="0">
                <a:solidFill>
                  <a:srgbClr val="FF0000"/>
                </a:solidFill>
              </a:rPr>
              <a:t>OR 2.21</a:t>
            </a:r>
            <a:r>
              <a:rPr lang="fr-FR" sz="1400" dirty="0"/>
              <a:t>; 95% CI 1.63‐3.01</a:t>
            </a:r>
            <a:endParaRPr lang="en-US" sz="1400" b="1" dirty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RPVO associated with an increased risk of recurrent VTE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DA44A4-134F-0C4A-8295-C2F236ABD630}"/>
              </a:ext>
            </a:extLst>
          </p:cNvPr>
          <p:cNvSpPr txBox="1"/>
          <p:nvPr/>
        </p:nvSpPr>
        <p:spPr>
          <a:xfrm>
            <a:off x="6130411" y="1790695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V/Q scan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87D98A-ADB7-5E47-9D93-870F4FBD1420}"/>
              </a:ext>
            </a:extLst>
          </p:cNvPr>
          <p:cNvSpPr txBox="1"/>
          <p:nvPr/>
        </p:nvSpPr>
        <p:spPr>
          <a:xfrm>
            <a:off x="6336828" y="337487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CTPA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23528" y="3526145"/>
            <a:ext cx="5112568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/>
              <a:t>CTPA 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dirty="0"/>
              <a:t> 5 </a:t>
            </a:r>
            <a:r>
              <a:rPr lang="fr-FR" sz="1400" dirty="0" err="1"/>
              <a:t>studies</a:t>
            </a:r>
            <a:r>
              <a:rPr lang="fr-FR" sz="1400" dirty="0"/>
              <a:t>; 556 patients; OR 2.56; 95% CI 0.82‐7.94.</a:t>
            </a:r>
            <a:endParaRPr lang="en-US" sz="1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400" b="1" dirty="0"/>
              <a:t> No </a:t>
            </a:r>
            <a:r>
              <a:rPr lang="fr-FR" sz="1400" b="1" dirty="0" err="1"/>
              <a:t>statistically</a:t>
            </a:r>
            <a:r>
              <a:rPr lang="fr-FR" sz="1400" b="1" dirty="0"/>
              <a:t> </a:t>
            </a:r>
            <a:r>
              <a:rPr lang="fr-FR" sz="1400" b="1" dirty="0" err="1"/>
              <a:t>significant</a:t>
            </a:r>
            <a:r>
              <a:rPr lang="fr-FR" sz="1400" b="1" dirty="0"/>
              <a:t> association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71550"/>
            <a:ext cx="3672408" cy="9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2812" y="1591558"/>
            <a:ext cx="1280542" cy="9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7417420" y="2355726"/>
            <a:ext cx="432048" cy="244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4.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13777</TotalTime>
  <Words>1342</Words>
  <Application>Microsoft Macintosh PowerPoint</Application>
  <PresentationFormat>Affichage à l'écran (16:9)</PresentationFormat>
  <Paragraphs>309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Wingdings 3</vt:lpstr>
      <vt:lpstr>Thème Office</vt:lpstr>
      <vt:lpstr>Lung Scintigraphy for long term management of 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and incremental value of  Ventilation/Perfusion PET/CT and CT pulmonary angiography  for pulmonary embolism diagnosis:  results of the PECAN pilot study</dc:title>
  <dc:creator>LE ROUX PIERRE-YVES</dc:creator>
  <cp:lastModifiedBy>PY Le Roux</cp:lastModifiedBy>
  <cp:revision>945</cp:revision>
  <cp:lastPrinted>2023-09-10T09:04:33Z</cp:lastPrinted>
  <dcterms:created xsi:type="dcterms:W3CDTF">2019-06-13T13:31:23Z</dcterms:created>
  <dcterms:modified xsi:type="dcterms:W3CDTF">2024-09-28T06:25:26Z</dcterms:modified>
</cp:coreProperties>
</file>