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3"/>
  </p:notesMasterIdLst>
  <p:handoutMasterIdLst>
    <p:handoutMasterId r:id="rId44"/>
  </p:handoutMasterIdLst>
  <p:sldIdLst>
    <p:sldId id="256" r:id="rId2"/>
    <p:sldId id="277" r:id="rId3"/>
    <p:sldId id="308" r:id="rId4"/>
    <p:sldId id="310" r:id="rId5"/>
    <p:sldId id="257" r:id="rId6"/>
    <p:sldId id="281" r:id="rId7"/>
    <p:sldId id="270" r:id="rId8"/>
    <p:sldId id="279" r:id="rId9"/>
    <p:sldId id="266" r:id="rId10"/>
    <p:sldId id="283" r:id="rId11"/>
    <p:sldId id="282" r:id="rId12"/>
    <p:sldId id="271" r:id="rId13"/>
    <p:sldId id="267" r:id="rId14"/>
    <p:sldId id="272" r:id="rId15"/>
    <p:sldId id="284" r:id="rId16"/>
    <p:sldId id="268" r:id="rId17"/>
    <p:sldId id="273" r:id="rId18"/>
    <p:sldId id="304" r:id="rId19"/>
    <p:sldId id="269" r:id="rId20"/>
    <p:sldId id="285" r:id="rId21"/>
    <p:sldId id="286" r:id="rId22"/>
    <p:sldId id="289" r:id="rId23"/>
    <p:sldId id="312" r:id="rId24"/>
    <p:sldId id="313" r:id="rId25"/>
    <p:sldId id="314" r:id="rId26"/>
    <p:sldId id="287" r:id="rId27"/>
    <p:sldId id="274" r:id="rId28"/>
    <p:sldId id="298" r:id="rId29"/>
    <p:sldId id="299" r:id="rId30"/>
    <p:sldId id="296" r:id="rId31"/>
    <p:sldId id="294" r:id="rId32"/>
    <p:sldId id="297" r:id="rId33"/>
    <p:sldId id="311" r:id="rId34"/>
    <p:sldId id="300" r:id="rId35"/>
    <p:sldId id="315" r:id="rId36"/>
    <p:sldId id="316" r:id="rId37"/>
    <p:sldId id="301" r:id="rId38"/>
    <p:sldId id="302" r:id="rId39"/>
    <p:sldId id="303" r:id="rId40"/>
    <p:sldId id="307" r:id="rId41"/>
    <p:sldId id="262" r:id="rId42"/>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0" userDrawn="1">
          <p15:clr>
            <a:srgbClr val="A4A3A4"/>
          </p15:clr>
        </p15:guide>
        <p15:guide id="2" pos="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CF864A-4AD2-F246-9982-06EF816B7E45}" v="46" dt="2023-03-10T16:14:53.4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1"/>
    <p:restoredTop sz="96126"/>
  </p:normalViewPr>
  <p:slideViewPr>
    <p:cSldViewPr snapToGrid="0">
      <p:cViewPr varScale="1">
        <p:scale>
          <a:sx n="121" d="100"/>
          <a:sy n="121" d="100"/>
        </p:scale>
        <p:origin x="1464" y="176"/>
      </p:cViewPr>
      <p:guideLst>
        <p:guide orient="horz" pos="550"/>
        <p:guide pos="44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D18AFD-C969-8843-B9BA-6E60BFBCEBF1}" type="datetimeFigureOut">
              <a:rPr lang="nl-NL" smtClean="0"/>
              <a:t>14-03-2023</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E4EF15-54E4-5549-9DC0-802918E60FC9}" type="slidenum">
              <a:rPr lang="nl-NL" smtClean="0"/>
              <a:t>‹nr.›</a:t>
            </a:fld>
            <a:endParaRPr lang="nl-NL"/>
          </a:p>
        </p:txBody>
      </p:sp>
    </p:spTree>
    <p:extLst>
      <p:ext uri="{BB962C8B-B14F-4D97-AF65-F5344CB8AC3E}">
        <p14:creationId xmlns:p14="http://schemas.microsoft.com/office/powerpoint/2010/main" val="1292282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B2B2F6-766E-4F43-9014-BE7A116ECE58}" type="datetimeFigureOut">
              <a:rPr lang="nl-NL" smtClean="0"/>
              <a:t>14-03-2023</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DCCC3-B34D-1D43-875E-7A0C0B0C5EBA}" type="slidenum">
              <a:rPr lang="nl-NL" smtClean="0"/>
              <a:t>‹nr.›</a:t>
            </a:fld>
            <a:endParaRPr lang="nl-NL"/>
          </a:p>
        </p:txBody>
      </p:sp>
    </p:spTree>
    <p:extLst>
      <p:ext uri="{BB962C8B-B14F-4D97-AF65-F5344CB8AC3E}">
        <p14:creationId xmlns:p14="http://schemas.microsoft.com/office/powerpoint/2010/main" val="631743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dirty="0"/>
              <a:t>This is a picture of a indian rhino also know an rhinoceros unicornis.</a:t>
            </a:r>
          </a:p>
          <a:p>
            <a:r>
              <a:rPr lang="nl-BE" dirty="0"/>
              <a:t>In 1834 a male indian rhino was bought by Richard Owen who was an anatomist at the Londan Zoological Society.</a:t>
            </a:r>
          </a:p>
          <a:p>
            <a:r>
              <a:rPr lang="nl-BE" dirty="0"/>
              <a:t>He became the most popular exhibit in the zoo an was was housed with the elephants in the Elephant House.</a:t>
            </a:r>
          </a:p>
          <a:p>
            <a:r>
              <a:rPr lang="nl-BE" dirty="0"/>
              <a:t>Sadly after 15 year of a peacefull life he started to being bullied bij a large male elephant and died shortly after due to traumatic injuries.</a:t>
            </a:r>
          </a:p>
          <a:p>
            <a:r>
              <a:rPr lang="nl-BE" dirty="0"/>
              <a:t>Richard Owen who wad now an anatomy profressor preformed the autopsy and did a disection that would take several months to complete.</a:t>
            </a:r>
          </a:p>
          <a:p>
            <a:r>
              <a:rPr lang="nl-BE" dirty="0"/>
              <a:t>During this disection he saw ‘a small compact yellow glandular body was attached to the thyroid at the point where the veins emerge’.</a:t>
            </a:r>
          </a:p>
          <a:p>
            <a:r>
              <a:rPr lang="nl-BE" dirty="0"/>
              <a:t>And this lead to the first discovery of a parathyroid.</a:t>
            </a:r>
          </a:p>
          <a:p>
            <a:endParaRPr lang="nl-BE" dirty="0"/>
          </a:p>
          <a:p>
            <a:endParaRPr lang="nl-BE" dirty="0"/>
          </a:p>
          <a:p>
            <a:endParaRPr lang="nl-BE" dirty="0"/>
          </a:p>
          <a:p>
            <a:r>
              <a:rPr lang="nl-BE" dirty="0"/>
              <a:t>In 1834, the London Zoological Society purchased a male Indian Rhinoceros, Rhinoceros unicornis, at the request of the anatomist, Richard Owen. Fifteen years later, the rhinoceros died from traumatic injuries, and the necropsy performed by Owen led to the very first discovery of parathyroid glands. Around this time, Richard Owen and Charles Darwin vehemently disagreed with one another about the theory of natural selection. Their public feud sparked the public’s interest in Darwin and his theory while Owen became less popular despite his many accomplishments in the scientific world. Not until decades after Owen’s death was his contribution to the identification of parathyroid glands discovered. Because his discovery is considered pivotal to the history of endocrine surgery, we sought to investigate the circumstances surrounding the rhinoceros’ death, its dissection, and Owen’s initial discovery.</a:t>
            </a:r>
          </a:p>
          <a:p>
            <a:endParaRPr lang="nl-BE" dirty="0"/>
          </a:p>
          <a:p>
            <a:r>
              <a:rPr lang="nl-BE" dirty="0"/>
              <a:t>Bron: foto Stubbs painting of a rhinoceros from The Rhinoceros from Durer to Stubbs 115–1799, Vol. 1, London, Philip Wilson Publishers LTD; 1986</a:t>
            </a:r>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2</a:t>
            </a:fld>
            <a:endParaRPr lang="nl-NL" dirty="0"/>
          </a:p>
        </p:txBody>
      </p:sp>
    </p:spTree>
    <p:extLst>
      <p:ext uri="{BB962C8B-B14F-4D97-AF65-F5344CB8AC3E}">
        <p14:creationId xmlns:p14="http://schemas.microsoft.com/office/powerpoint/2010/main" val="816269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a:t>Bron: The Death of an Indian Rhinoceros . Felger and Zeiger Societe Internationale de Chirurgie 2010</a:t>
            </a:r>
          </a:p>
          <a:p>
            <a:endParaRPr lang="nl-BE"/>
          </a:p>
          <a:p>
            <a:r>
              <a:rPr lang="nl-BE"/>
              <a:t>In 1834, the London Zoological Society purchased a male Indian Rhinoceros, Rhinoceros unicornis, at the request of the anatomist, Richard Owen. Fifteen years later (1849), the rhinoceros died from traumatic injuries, and the necropsy performed by Owen led to the very first discovery of parathyroid glands. Around this time, Richard Owen and Charles Darwin vehemently disagreed with one another about the theory of natural selection. Their public feud sparked the public’s interest in Darwin and his theory while Owen became less popular despite his many accomplishments in the scientific world. Not until decades after Owen’s death was his contribution to the identification of parathyroid glands discovered. Because his discovery is considered pivotal to the history of endocrine surgery, we sought to investigate the circumstances surrounding the rhinoceros’ death, its dissection, and Owen’s initial discovery.</a:t>
            </a:r>
          </a:p>
          <a:p>
            <a:endParaRPr lang="nl-BE"/>
          </a:p>
          <a:p>
            <a:r>
              <a:rPr lang="nl-BE"/>
              <a:t>Bron: foto Stubbs painting of a rhinoceros from The Rhinoceros from Durer to Stubbs 115–1799, Vol. 1, London, Philip Wilson Publishers LTD; 1986</a:t>
            </a:r>
          </a:p>
          <a:p>
            <a:r>
              <a:rPr lang="nl-BE"/>
              <a:t>Desectiestu: Owen’s dissection of the parathyroid gland (arrow) of the Indian rhinoceros. Reproduced with permission from the Royal College of Surgeons of England</a:t>
            </a:r>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a:t>
            </a:fld>
            <a:endParaRPr lang="nl-NL" dirty="0"/>
          </a:p>
        </p:txBody>
      </p:sp>
    </p:spTree>
    <p:extLst>
      <p:ext uri="{BB962C8B-B14F-4D97-AF65-F5344CB8AC3E}">
        <p14:creationId xmlns:p14="http://schemas.microsoft.com/office/powerpoint/2010/main" val="2403508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dirty="0"/>
              <a:t>Sadly is was only deceades after his death that Richard owen receaved credit for his discovery.</a:t>
            </a:r>
          </a:p>
          <a:p>
            <a:r>
              <a:rPr lang="nl-BE" dirty="0"/>
              <a:t>But that was his own foult </a:t>
            </a:r>
          </a:p>
          <a:p>
            <a:r>
              <a:rPr lang="nl-BE" dirty="0"/>
              <a:t>Richard owen was the mentor of Charles Darwin but could nog let go of his ceastionist ideas an publicly oposes darwin’s evolution theory. And that’s why he eventualy was dismissed and forgotten by the scientific community.</a:t>
            </a:r>
          </a:p>
          <a:p>
            <a:endParaRPr lang="nl-BE" dirty="0"/>
          </a:p>
          <a:p>
            <a:endParaRPr lang="nl-BE" dirty="0"/>
          </a:p>
          <a:p>
            <a:endParaRPr lang="nl-BE" dirty="0"/>
          </a:p>
          <a:p>
            <a:endParaRPr lang="nl-BE" dirty="0"/>
          </a:p>
          <a:p>
            <a:r>
              <a:rPr lang="nl-BE" dirty="0"/>
              <a:t>Bron: The Death of an Indian Rhinoceros . Felger and Zeiger Societe Internationale de Chirurgie 2010</a:t>
            </a:r>
          </a:p>
          <a:p>
            <a:endParaRPr lang="nl-BE" dirty="0"/>
          </a:p>
          <a:p>
            <a:r>
              <a:rPr lang="nl-BE" dirty="0"/>
              <a:t>In 1834, the London Zoological Society purchased a male Indian Rhinoceros, Rhinoceros unicornis, at the request of the anatomist, Richard Owen. Fifteen years later (1849), the rhinoceros died from traumatic injuries, and the necropsy performed by Owen led to the very first discovery of parathyroid glands. Around this time, Richard Owen and Charles Darwin vehemently disagreed with one another about the theory of natural selection. Their public feud sparked the public’s interest in Darwin and his theory while Owen became less popular despite his many accomplishments in the scientific world. Not until decades after Owen’s death was his contribution to the identification of parathyroid glands discovered. Because his discovery is considered pivotal to the history of endocrine surgery, we sought to investigate the circumstances surrounding the rhinoceros’ death, its dissection, and Owen’s initial discovery.</a:t>
            </a:r>
          </a:p>
          <a:p>
            <a:endParaRPr lang="nl-BE" dirty="0"/>
          </a:p>
          <a:p>
            <a:r>
              <a:rPr lang="nl-BE" dirty="0"/>
              <a:t>Bron: foto Stubbs painting of a rhinoceros from The Rhinoceros from Durer to Stubbs 115–1799, Vol. 1, London, Philip Wilson Publishers LTD; 1986</a:t>
            </a:r>
          </a:p>
          <a:p>
            <a:r>
              <a:rPr lang="nl-BE" dirty="0"/>
              <a:t>Desectiestu: Owen’s dissection of the parathyroid gland (arrow) of the Indian rhinoceros. Reproduced with permission from the Royal College of Surgeons of England</a:t>
            </a:r>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4</a:t>
            </a:fld>
            <a:endParaRPr lang="nl-NL" dirty="0"/>
          </a:p>
        </p:txBody>
      </p:sp>
    </p:spTree>
    <p:extLst>
      <p:ext uri="{BB962C8B-B14F-4D97-AF65-F5344CB8AC3E}">
        <p14:creationId xmlns:p14="http://schemas.microsoft.com/office/powerpoint/2010/main" val="3787452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err="1"/>
              <a:t>Normaly</a:t>
            </a:r>
            <a:r>
              <a:rPr lang="nl-NL"/>
              <a:t> we have 4 </a:t>
            </a:r>
            <a:r>
              <a:rPr lang="nl-NL" err="1"/>
              <a:t>parathyroid</a:t>
            </a:r>
            <a:r>
              <a:rPr lang="nl-NL"/>
              <a:t> </a:t>
            </a:r>
            <a:r>
              <a:rPr lang="nl-NL" err="1"/>
              <a:t>glands</a:t>
            </a:r>
            <a:r>
              <a:rPr lang="nl-NL"/>
              <a:t> </a:t>
            </a:r>
            <a:r>
              <a:rPr lang="nl-NL" err="1"/>
              <a:t>who</a:t>
            </a:r>
            <a:r>
              <a:rPr lang="nl-NL"/>
              <a:t> are </a:t>
            </a:r>
            <a:r>
              <a:rPr lang="nl-NL" err="1"/>
              <a:t>located</a:t>
            </a:r>
            <a:r>
              <a:rPr lang="nl-NL"/>
              <a:t> </a:t>
            </a:r>
            <a:r>
              <a:rPr lang="nl-NL" err="1"/>
              <a:t>posteriorly</a:t>
            </a:r>
            <a:r>
              <a:rPr lang="nl-NL"/>
              <a:t> of </a:t>
            </a:r>
            <a:r>
              <a:rPr lang="nl-NL" err="1"/>
              <a:t>the</a:t>
            </a:r>
            <a:r>
              <a:rPr lang="nl-NL"/>
              <a:t> </a:t>
            </a:r>
            <a:r>
              <a:rPr lang="nl-NL" err="1"/>
              <a:t>thyroid</a:t>
            </a:r>
            <a:r>
              <a:rPr lang="nl-NL"/>
              <a:t> </a:t>
            </a:r>
            <a:r>
              <a:rPr lang="nl-NL" err="1"/>
              <a:t>gland</a:t>
            </a:r>
            <a:r>
              <a:rPr lang="nl-NL"/>
              <a:t>.</a:t>
            </a:r>
          </a:p>
          <a:p>
            <a:r>
              <a:rPr lang="nl-NL"/>
              <a:t>2 superior </a:t>
            </a:r>
            <a:r>
              <a:rPr lang="nl-NL" err="1"/>
              <a:t>parathyroids</a:t>
            </a:r>
            <a:r>
              <a:rPr lang="nl-NL"/>
              <a:t> </a:t>
            </a:r>
            <a:r>
              <a:rPr lang="nl-NL" err="1"/>
              <a:t>and</a:t>
            </a:r>
            <a:r>
              <a:rPr lang="nl-NL"/>
              <a:t> 2 </a:t>
            </a:r>
            <a:r>
              <a:rPr lang="nl-NL" err="1"/>
              <a:t>inferior</a:t>
            </a:r>
            <a:r>
              <a:rPr lang="nl-NL"/>
              <a:t> </a:t>
            </a:r>
            <a:r>
              <a:rPr lang="nl-NL" err="1"/>
              <a:t>parathyroids</a:t>
            </a:r>
            <a:endParaRPr lang="nl-NL"/>
          </a:p>
          <a:p>
            <a:r>
              <a:rPr lang="nl-NL" err="1"/>
              <a:t>rarely</a:t>
            </a:r>
            <a:r>
              <a:rPr lang="nl-NL"/>
              <a:t> </a:t>
            </a:r>
            <a:r>
              <a:rPr lang="nl-NL" err="1"/>
              <a:t>the</a:t>
            </a:r>
            <a:r>
              <a:rPr lang="nl-NL"/>
              <a:t> </a:t>
            </a:r>
            <a:r>
              <a:rPr lang="nl-NL" err="1"/>
              <a:t>parathyroids</a:t>
            </a:r>
            <a:r>
              <a:rPr lang="nl-NL"/>
              <a:t> </a:t>
            </a:r>
            <a:r>
              <a:rPr lang="nl-NL" err="1"/>
              <a:t>lie</a:t>
            </a:r>
            <a:r>
              <a:rPr lang="nl-NL"/>
              <a:t> </a:t>
            </a:r>
            <a:r>
              <a:rPr lang="nl-NL" err="1"/>
              <a:t>inside</a:t>
            </a:r>
            <a:r>
              <a:rPr lang="nl-NL"/>
              <a:t> of </a:t>
            </a:r>
            <a:r>
              <a:rPr lang="nl-NL" err="1"/>
              <a:t>the</a:t>
            </a:r>
            <a:r>
              <a:rPr lang="nl-NL"/>
              <a:t> </a:t>
            </a:r>
            <a:r>
              <a:rPr lang="nl-NL" err="1"/>
              <a:t>thyroid</a:t>
            </a:r>
            <a:r>
              <a:rPr lang="nl-NL"/>
              <a:t> tissue</a:t>
            </a:r>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6</a:t>
            </a:fld>
            <a:endParaRPr lang="nl-NL"/>
          </a:p>
        </p:txBody>
      </p:sp>
    </p:spTree>
    <p:extLst>
      <p:ext uri="{BB962C8B-B14F-4D97-AF65-F5344CB8AC3E}">
        <p14:creationId xmlns:p14="http://schemas.microsoft.com/office/powerpoint/2010/main" val="3355350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Inferior</a:t>
            </a:r>
            <a:r>
              <a:rPr lang="nl-NL" dirty="0"/>
              <a:t> </a:t>
            </a:r>
            <a:r>
              <a:rPr lang="nl-NL" dirty="0" err="1"/>
              <a:t>parathyroid</a:t>
            </a:r>
            <a:r>
              <a:rPr lang="nl-NL" dirty="0"/>
              <a:t>  </a:t>
            </a:r>
            <a:r>
              <a:rPr lang="nl-NL" dirty="0" err="1"/>
              <a:t>develop</a:t>
            </a:r>
            <a:r>
              <a:rPr lang="nl-NL" dirty="0"/>
              <a:t> in </a:t>
            </a:r>
            <a:r>
              <a:rPr lang="nl-NL" dirty="0" err="1"/>
              <a:t>the</a:t>
            </a:r>
            <a:r>
              <a:rPr lang="nl-NL" dirty="0"/>
              <a:t> </a:t>
            </a:r>
            <a:r>
              <a:rPr lang="nl-NL" dirty="0" err="1"/>
              <a:t>same</a:t>
            </a:r>
            <a:r>
              <a:rPr lang="nl-NL" dirty="0"/>
              <a:t> </a:t>
            </a:r>
            <a:r>
              <a:rPr lang="nl-NL" dirty="0" err="1"/>
              <a:t>branchial</a:t>
            </a:r>
            <a:r>
              <a:rPr lang="nl-NL" dirty="0"/>
              <a:t> pouch as </a:t>
            </a:r>
            <a:r>
              <a:rPr lang="nl-NL" dirty="0" err="1"/>
              <a:t>the</a:t>
            </a:r>
            <a:r>
              <a:rPr lang="nl-NL" dirty="0"/>
              <a:t> thymus </a:t>
            </a:r>
            <a:r>
              <a:rPr lang="nl-NL" dirty="0" err="1"/>
              <a:t>and</a:t>
            </a:r>
            <a:r>
              <a:rPr lang="nl-NL" dirty="0"/>
              <a:t> </a:t>
            </a:r>
            <a:r>
              <a:rPr lang="nl-NL" dirty="0" err="1"/>
              <a:t>that</a:t>
            </a:r>
            <a:r>
              <a:rPr lang="nl-NL" dirty="0"/>
              <a:t> is </a:t>
            </a:r>
            <a:r>
              <a:rPr lang="nl-NL" dirty="0" err="1"/>
              <a:t>why</a:t>
            </a:r>
            <a:r>
              <a:rPr lang="nl-NL" dirty="0"/>
              <a:t> </a:t>
            </a:r>
            <a:r>
              <a:rPr lang="nl-NL" dirty="0" err="1"/>
              <a:t>the</a:t>
            </a:r>
            <a:r>
              <a:rPr lang="nl-NL" dirty="0"/>
              <a:t> </a:t>
            </a:r>
            <a:r>
              <a:rPr lang="nl-NL" dirty="0" err="1"/>
              <a:t>localisation</a:t>
            </a:r>
            <a:r>
              <a:rPr lang="nl-NL" dirty="0"/>
              <a:t> is more </a:t>
            </a:r>
            <a:r>
              <a:rPr lang="nl-NL" dirty="0" err="1"/>
              <a:t>variable</a:t>
            </a:r>
            <a:endParaRPr lang="nl-NL" dirty="0"/>
          </a:p>
          <a:p>
            <a:r>
              <a:rPr lang="nl-NL" dirty="0"/>
              <a:t>The </a:t>
            </a:r>
            <a:r>
              <a:rPr lang="nl-NL" dirty="0" err="1"/>
              <a:t>upper</a:t>
            </a:r>
            <a:r>
              <a:rPr lang="nl-NL" dirty="0"/>
              <a:t> </a:t>
            </a:r>
            <a:r>
              <a:rPr lang="nl-NL" dirty="0" err="1"/>
              <a:t>parathyroids</a:t>
            </a:r>
            <a:r>
              <a:rPr lang="nl-NL" dirty="0"/>
              <a:t> </a:t>
            </a:r>
            <a:r>
              <a:rPr lang="nl-NL" dirty="0" err="1"/>
              <a:t>develop</a:t>
            </a:r>
            <a:r>
              <a:rPr lang="nl-NL" dirty="0"/>
              <a:t> </a:t>
            </a:r>
            <a:r>
              <a:rPr lang="nl-NL" dirty="0" err="1"/>
              <a:t>together</a:t>
            </a:r>
            <a:r>
              <a:rPr lang="nl-NL" dirty="0"/>
              <a:t> </a:t>
            </a:r>
            <a:r>
              <a:rPr lang="nl-NL" dirty="0" err="1"/>
              <a:t>with</a:t>
            </a:r>
            <a:r>
              <a:rPr lang="nl-NL" dirty="0"/>
              <a:t> </a:t>
            </a:r>
            <a:r>
              <a:rPr lang="nl-NL" dirty="0" err="1"/>
              <a:t>the</a:t>
            </a:r>
            <a:r>
              <a:rPr lang="nl-NL" dirty="0"/>
              <a:t> C </a:t>
            </a:r>
            <a:r>
              <a:rPr lang="nl-NL" dirty="0" err="1"/>
              <a:t>cels</a:t>
            </a:r>
            <a:r>
              <a:rPr lang="nl-NL" dirty="0"/>
              <a:t> of </a:t>
            </a:r>
            <a:r>
              <a:rPr lang="nl-NL" dirty="0" err="1"/>
              <a:t>the</a:t>
            </a:r>
            <a:r>
              <a:rPr lang="nl-NL" dirty="0"/>
              <a:t> </a:t>
            </a:r>
            <a:r>
              <a:rPr lang="nl-NL" dirty="0" err="1"/>
              <a:t>thyroid</a:t>
            </a:r>
            <a:r>
              <a:rPr lang="nl-NL" dirty="0"/>
              <a:t>.</a:t>
            </a:r>
          </a:p>
          <a:p>
            <a:endParaRPr lang="nl-NL" dirty="0"/>
          </a:p>
          <a:p>
            <a:pPr marL="285750" indent="-285750">
              <a:buFont typeface="Arial" panose="020B0604020202020204" pitchFamily="34" charset="0"/>
              <a:buChar char="•"/>
            </a:pPr>
            <a:r>
              <a:rPr lang="en-US" sz="1200" dirty="0"/>
              <a:t>Inferior glands originate from the 3rd brachial pouch along with the thymus</a:t>
            </a:r>
          </a:p>
          <a:p>
            <a:pPr marL="285750" indent="-285750">
              <a:buFont typeface="Arial" panose="020B0604020202020204" pitchFamily="34" charset="0"/>
              <a:buChar char="•"/>
            </a:pPr>
            <a:r>
              <a:rPr lang="en-US" sz="1200" dirty="0"/>
              <a:t>Superior glands originate from the 4th brachial pouch along with the </a:t>
            </a:r>
            <a:r>
              <a:rPr lang="en-US" sz="1200" dirty="0" err="1"/>
              <a:t>ultimobrachial</a:t>
            </a:r>
            <a:r>
              <a:rPr lang="en-US" sz="1200" dirty="0"/>
              <a:t> body - C-cells thyroid.</a:t>
            </a:r>
          </a:p>
          <a:p>
            <a:endParaRPr lang="nl-NL" dirty="0"/>
          </a:p>
          <a:p>
            <a:endParaRPr lang="en-US" noProof="0"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7</a:t>
            </a:fld>
            <a:endParaRPr lang="nl-NL"/>
          </a:p>
        </p:txBody>
      </p:sp>
    </p:spTree>
    <p:extLst>
      <p:ext uri="{BB962C8B-B14F-4D97-AF65-F5344CB8AC3E}">
        <p14:creationId xmlns:p14="http://schemas.microsoft.com/office/powerpoint/2010/main" val="3687050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en-US" sz="1200"/>
              <a:t>Embryological</a:t>
            </a:r>
            <a:r>
              <a:rPr lang="nl-NL" sz="1200"/>
              <a:t> </a:t>
            </a:r>
            <a:r>
              <a:rPr lang="nl-NL" sz="1200" err="1"/>
              <a:t>origin</a:t>
            </a:r>
            <a:r>
              <a:rPr lang="nl-NL" sz="1200"/>
              <a:t> </a:t>
            </a:r>
            <a:r>
              <a:rPr lang="nl-NL" sz="1200" err="1"/>
              <a:t>explains</a:t>
            </a:r>
            <a:r>
              <a:rPr lang="nl-NL" sz="1200"/>
              <a:t> </a:t>
            </a:r>
            <a:r>
              <a:rPr lang="nl-NL" sz="1200" err="1"/>
              <a:t>the</a:t>
            </a:r>
            <a:r>
              <a:rPr lang="nl-NL" sz="1200"/>
              <a:t> </a:t>
            </a:r>
            <a:r>
              <a:rPr lang="nl-NL" sz="1200" err="1"/>
              <a:t>variable</a:t>
            </a:r>
            <a:r>
              <a:rPr lang="nl-NL" sz="1200"/>
              <a:t> </a:t>
            </a:r>
            <a:r>
              <a:rPr lang="nl-NL" sz="1200" err="1"/>
              <a:t>location</a:t>
            </a:r>
            <a:r>
              <a:rPr lang="nl-NL" sz="1200"/>
              <a:t>.</a:t>
            </a:r>
          </a:p>
          <a:p>
            <a:r>
              <a:rPr lang="nl-NL" sz="1200" err="1"/>
              <a:t>Inferior</a:t>
            </a:r>
            <a:r>
              <a:rPr lang="nl-NL" sz="1200"/>
              <a:t> </a:t>
            </a:r>
            <a:r>
              <a:rPr lang="nl-NL" sz="1200" err="1"/>
              <a:t>parathyroids</a:t>
            </a:r>
            <a:r>
              <a:rPr lang="nl-NL" sz="1200"/>
              <a:t> </a:t>
            </a:r>
            <a:r>
              <a:rPr lang="nl-NL" sz="1200" err="1"/>
              <a:t>may</a:t>
            </a:r>
            <a:r>
              <a:rPr lang="nl-NL" sz="1200"/>
              <a:t> </a:t>
            </a:r>
            <a:r>
              <a:rPr lang="nl-NL" sz="1200" err="1"/>
              <a:t>be</a:t>
            </a:r>
            <a:r>
              <a:rPr lang="nl-NL" sz="1200"/>
              <a:t> </a:t>
            </a:r>
            <a:r>
              <a:rPr lang="nl-NL" sz="1200" err="1"/>
              <a:t>localized</a:t>
            </a:r>
            <a:r>
              <a:rPr lang="nl-NL" sz="1200"/>
              <a:t> </a:t>
            </a:r>
            <a:r>
              <a:rPr lang="nl-NL" sz="1200" err="1"/>
              <a:t>above</a:t>
            </a:r>
            <a:r>
              <a:rPr lang="nl-NL" sz="1200"/>
              <a:t> </a:t>
            </a:r>
            <a:r>
              <a:rPr lang="nl-NL" sz="1200" err="1"/>
              <a:t>the</a:t>
            </a:r>
            <a:r>
              <a:rPr lang="nl-NL" sz="1200"/>
              <a:t> superior </a:t>
            </a:r>
            <a:r>
              <a:rPr lang="nl-NL" sz="1200" err="1"/>
              <a:t>parathyroids</a:t>
            </a:r>
            <a:r>
              <a:rPr lang="nl-NL" sz="1200"/>
              <a:t>.</a:t>
            </a:r>
            <a:endParaRPr lang="en-US" sz="1200"/>
          </a:p>
          <a:p>
            <a:r>
              <a:rPr lang="en-US" sz="1200"/>
              <a:t>Superior glands mostly posteriorly and inferior glands anteriorly to the tracheoesophageal groove/ recurrent laryngeal nerve.</a:t>
            </a:r>
          </a:p>
          <a:p>
            <a:endParaRPr lang="nl-NL"/>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8</a:t>
            </a:fld>
            <a:endParaRPr lang="nl-NL"/>
          </a:p>
        </p:txBody>
      </p:sp>
    </p:spTree>
    <p:extLst>
      <p:ext uri="{BB962C8B-B14F-4D97-AF65-F5344CB8AC3E}">
        <p14:creationId xmlns:p14="http://schemas.microsoft.com/office/powerpoint/2010/main" val="138459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sz="1200" dirty="0"/>
              <a:t>Chief </a:t>
            </a:r>
            <a:r>
              <a:rPr lang="nl-NL" sz="1200" dirty="0" err="1"/>
              <a:t>cells</a:t>
            </a:r>
            <a:r>
              <a:rPr lang="nl-NL" sz="1200" dirty="0"/>
              <a:t>: </a:t>
            </a:r>
            <a:r>
              <a:rPr lang="nl-NL" sz="1200" dirty="0" err="1"/>
              <a:t>Round</a:t>
            </a:r>
            <a:r>
              <a:rPr lang="nl-NL" sz="1200" dirty="0"/>
              <a:t>, small </a:t>
            </a:r>
            <a:r>
              <a:rPr lang="nl-NL" sz="1200" dirty="0" err="1"/>
              <a:t>round</a:t>
            </a:r>
            <a:r>
              <a:rPr lang="nl-NL" sz="1200" dirty="0"/>
              <a:t> </a:t>
            </a:r>
            <a:r>
              <a:rPr lang="nl-NL" sz="1200" dirty="0" err="1"/>
              <a:t>dark</a:t>
            </a:r>
            <a:r>
              <a:rPr lang="nl-NL" sz="1200" dirty="0"/>
              <a:t> </a:t>
            </a:r>
            <a:r>
              <a:rPr lang="nl-NL" sz="1200" dirty="0" err="1"/>
              <a:t>centrally</a:t>
            </a:r>
            <a:r>
              <a:rPr lang="nl-NL" sz="1200" dirty="0"/>
              <a:t> </a:t>
            </a:r>
            <a:r>
              <a:rPr lang="nl-NL" sz="1200" dirty="0" err="1"/>
              <a:t>located</a:t>
            </a:r>
            <a:r>
              <a:rPr lang="nl-NL" sz="1200" dirty="0"/>
              <a:t> nuclei</a:t>
            </a:r>
          </a:p>
          <a:p>
            <a:r>
              <a:rPr lang="nl-NL" sz="1200" dirty="0"/>
              <a:t>'</a:t>
            </a:r>
            <a:r>
              <a:rPr lang="nl-NL" sz="1200" dirty="0" err="1"/>
              <a:t>Clear</a:t>
            </a:r>
            <a:r>
              <a:rPr lang="nl-NL" sz="1200" dirty="0"/>
              <a:t> </a:t>
            </a:r>
            <a:r>
              <a:rPr lang="nl-NL" sz="1200" dirty="0" err="1"/>
              <a:t>cells</a:t>
            </a:r>
            <a:r>
              <a:rPr lang="nl-NL" sz="1200" dirty="0"/>
              <a:t>' are a type of chief </a:t>
            </a:r>
            <a:r>
              <a:rPr lang="nl-NL" sz="1200" dirty="0" err="1"/>
              <a:t>cells</a:t>
            </a:r>
            <a:r>
              <a:rPr lang="nl-NL" sz="1200" dirty="0"/>
              <a:t> </a:t>
            </a:r>
            <a:r>
              <a:rPr lang="nl-NL" sz="1200" dirty="0" err="1"/>
              <a:t>vacuolized</a:t>
            </a:r>
            <a:r>
              <a:rPr lang="nl-NL" sz="1200" dirty="0"/>
              <a:t> </a:t>
            </a:r>
            <a:r>
              <a:rPr lang="nl-NL" sz="1200" dirty="0" err="1"/>
              <a:t>with</a:t>
            </a:r>
            <a:r>
              <a:rPr lang="nl-NL" sz="1200" dirty="0"/>
              <a:t> </a:t>
            </a:r>
            <a:r>
              <a:rPr lang="nl-NL" sz="1200" dirty="0" err="1"/>
              <a:t>lipids</a:t>
            </a:r>
            <a:r>
              <a:rPr lang="nl-NL" sz="1200" dirty="0"/>
              <a:t> </a:t>
            </a:r>
            <a:r>
              <a:rPr lang="nl-NL" sz="1200" dirty="0" err="1"/>
              <a:t>and</a:t>
            </a:r>
            <a:r>
              <a:rPr lang="nl-NL" sz="1200" dirty="0"/>
              <a:t> </a:t>
            </a:r>
            <a:r>
              <a:rPr lang="nl-NL" sz="1200" dirty="0" err="1"/>
              <a:t>glycogen</a:t>
            </a:r>
            <a:r>
              <a:rPr lang="nl-NL" sz="1200" dirty="0"/>
              <a:t>.</a:t>
            </a:r>
          </a:p>
          <a:p>
            <a:r>
              <a:rPr lang="nl-NL" sz="1200" dirty="0" err="1"/>
              <a:t>Oxyphilic</a:t>
            </a:r>
            <a:r>
              <a:rPr lang="nl-NL" sz="1200" dirty="0"/>
              <a:t> </a:t>
            </a:r>
            <a:r>
              <a:rPr lang="nl-NL" sz="1200" dirty="0" err="1"/>
              <a:t>cells</a:t>
            </a:r>
            <a:r>
              <a:rPr lang="nl-NL" sz="1200" dirty="0"/>
              <a:t>: </a:t>
            </a:r>
            <a:r>
              <a:rPr lang="nl-NL" sz="1200" dirty="0" err="1"/>
              <a:t>Larger</a:t>
            </a:r>
            <a:r>
              <a:rPr lang="nl-NL" sz="1200" dirty="0"/>
              <a:t> </a:t>
            </a:r>
            <a:r>
              <a:rPr lang="nl-NL" sz="1200" dirty="0" err="1"/>
              <a:t>than</a:t>
            </a:r>
            <a:r>
              <a:rPr lang="nl-NL" sz="1200" dirty="0"/>
              <a:t> chief </a:t>
            </a:r>
            <a:r>
              <a:rPr lang="nl-NL" sz="1200" dirty="0" err="1"/>
              <a:t>cells</a:t>
            </a:r>
            <a:r>
              <a:rPr lang="nl-NL" sz="1200" dirty="0"/>
              <a:t> </a:t>
            </a:r>
            <a:r>
              <a:rPr lang="nl-NL" sz="1200" dirty="0" err="1"/>
              <a:t>with</a:t>
            </a:r>
            <a:r>
              <a:rPr lang="nl-NL" sz="1200" dirty="0"/>
              <a:t> abundant </a:t>
            </a:r>
            <a:r>
              <a:rPr lang="nl-NL" sz="1200" dirty="0" err="1"/>
              <a:t>eosinophilic</a:t>
            </a:r>
            <a:r>
              <a:rPr lang="nl-NL" sz="1200" dirty="0"/>
              <a:t> </a:t>
            </a:r>
            <a:r>
              <a:rPr lang="nl-NL" sz="1200" dirty="0" err="1"/>
              <a:t>cytoplasm</a:t>
            </a:r>
            <a:r>
              <a:rPr lang="nl-NL" sz="1200" dirty="0"/>
              <a:t>.</a:t>
            </a:r>
          </a:p>
          <a:p>
            <a:r>
              <a:rPr lang="nl-NL" sz="1200" dirty="0"/>
              <a:t>Rare </a:t>
            </a:r>
            <a:r>
              <a:rPr lang="nl-NL" sz="1200" dirty="0" err="1"/>
              <a:t>before</a:t>
            </a:r>
            <a:r>
              <a:rPr lang="nl-NL" sz="1200" dirty="0"/>
              <a:t> </a:t>
            </a:r>
            <a:r>
              <a:rPr lang="nl-NL" sz="1200" dirty="0" err="1"/>
              <a:t>puberty</a:t>
            </a:r>
            <a:r>
              <a:rPr lang="nl-NL" sz="1200" dirty="0"/>
              <a:t> </a:t>
            </a:r>
            <a:r>
              <a:rPr lang="nl-NL" sz="1200" dirty="0" err="1"/>
              <a:t>and</a:t>
            </a:r>
            <a:r>
              <a:rPr lang="nl-NL" sz="1200" dirty="0"/>
              <a:t> </a:t>
            </a:r>
            <a:r>
              <a:rPr lang="nl-NL" sz="1200" dirty="0" err="1"/>
              <a:t>appear</a:t>
            </a:r>
            <a:r>
              <a:rPr lang="nl-NL" sz="1200" dirty="0"/>
              <a:t> </a:t>
            </a:r>
            <a:r>
              <a:rPr lang="nl-NL" sz="1200" dirty="0" err="1"/>
              <a:t>increasingly</a:t>
            </a:r>
            <a:r>
              <a:rPr lang="nl-NL" sz="1200" dirty="0"/>
              <a:t> in </a:t>
            </a:r>
            <a:r>
              <a:rPr lang="nl-NL" sz="1200" dirty="0" err="1"/>
              <a:t>young</a:t>
            </a:r>
            <a:r>
              <a:rPr lang="nl-NL" sz="1200" dirty="0"/>
              <a:t> </a:t>
            </a:r>
            <a:r>
              <a:rPr lang="nl-NL" sz="1200" dirty="0" err="1"/>
              <a:t>adults</a:t>
            </a:r>
            <a:endParaRPr lang="nl-NL" sz="1200" dirty="0"/>
          </a:p>
          <a:p>
            <a:r>
              <a:rPr lang="nl-NL" sz="1200" dirty="0" err="1"/>
              <a:t>Transitional</a:t>
            </a:r>
            <a:r>
              <a:rPr lang="nl-NL" sz="1200" dirty="0"/>
              <a:t> </a:t>
            </a:r>
            <a:r>
              <a:rPr lang="nl-NL" sz="1200" dirty="0" err="1"/>
              <a:t>cells</a:t>
            </a:r>
            <a:r>
              <a:rPr lang="nl-NL" sz="1200" dirty="0"/>
              <a:t> are a </a:t>
            </a:r>
            <a:r>
              <a:rPr lang="nl-NL" sz="1200" dirty="0" err="1"/>
              <a:t>likely</a:t>
            </a:r>
            <a:r>
              <a:rPr lang="nl-NL" sz="1200" dirty="0"/>
              <a:t> </a:t>
            </a:r>
            <a:r>
              <a:rPr lang="nl-NL" sz="1200" dirty="0" err="1"/>
              <a:t>transitional</a:t>
            </a:r>
            <a:r>
              <a:rPr lang="nl-NL" sz="1200" dirty="0"/>
              <a:t> form of chief </a:t>
            </a:r>
            <a:r>
              <a:rPr lang="nl-NL" sz="1200" dirty="0" err="1"/>
              <a:t>cells</a:t>
            </a:r>
            <a:r>
              <a:rPr lang="nl-NL" sz="1200" dirty="0"/>
              <a:t> </a:t>
            </a:r>
            <a:r>
              <a:rPr lang="nl-NL" sz="1200" dirty="0" err="1"/>
              <a:t>to</a:t>
            </a:r>
            <a:r>
              <a:rPr lang="nl-NL" sz="1200" dirty="0"/>
              <a:t> </a:t>
            </a:r>
            <a:r>
              <a:rPr lang="nl-NL" sz="1200" dirty="0" err="1"/>
              <a:t>oxyphilic</a:t>
            </a:r>
            <a:r>
              <a:rPr lang="nl-NL" sz="1200" dirty="0"/>
              <a:t> </a:t>
            </a:r>
            <a:r>
              <a:rPr lang="nl-NL" sz="1200" dirty="0" err="1"/>
              <a:t>cells</a:t>
            </a:r>
            <a:endParaRPr lang="nl-NL" sz="1200" dirty="0"/>
          </a:p>
          <a:p>
            <a:endParaRPr lang="nl-NL" sz="1200" dirty="0"/>
          </a:p>
          <a:p>
            <a:r>
              <a:rPr lang="nl-NL" sz="1200" b="1" dirty="0" err="1"/>
              <a:t>Adipocytes</a:t>
            </a:r>
            <a:r>
              <a:rPr lang="nl-NL" sz="1200" b="1" dirty="0"/>
              <a:t>:  </a:t>
            </a:r>
          </a:p>
          <a:p>
            <a:r>
              <a:rPr lang="nl-NL" sz="1200" dirty="0" err="1"/>
              <a:t>Arise</a:t>
            </a:r>
            <a:r>
              <a:rPr lang="nl-NL" sz="1200" dirty="0"/>
              <a:t> in </a:t>
            </a:r>
            <a:r>
              <a:rPr lang="nl-NL" sz="1200" dirty="0" err="1"/>
              <a:t>puberty</a:t>
            </a:r>
            <a:r>
              <a:rPr lang="nl-NL" sz="1200" dirty="0"/>
              <a:t> </a:t>
            </a:r>
            <a:r>
              <a:rPr lang="nl-NL" sz="1200" dirty="0" err="1"/>
              <a:t>and</a:t>
            </a:r>
            <a:r>
              <a:rPr lang="nl-NL" sz="1200" dirty="0"/>
              <a:t> </a:t>
            </a:r>
            <a:r>
              <a:rPr lang="nl-NL" sz="1200" dirty="0" err="1"/>
              <a:t>increase</a:t>
            </a:r>
            <a:r>
              <a:rPr lang="nl-NL" sz="1200" dirty="0"/>
              <a:t> </a:t>
            </a:r>
            <a:r>
              <a:rPr lang="nl-NL" sz="1200" dirty="0" err="1"/>
              <a:t>with</a:t>
            </a:r>
            <a:r>
              <a:rPr lang="nl-NL" sz="1200" dirty="0"/>
              <a:t> </a:t>
            </a:r>
            <a:r>
              <a:rPr lang="nl-NL" sz="1200" dirty="0" err="1"/>
              <a:t>age</a:t>
            </a:r>
            <a:r>
              <a:rPr lang="nl-NL" sz="1200" dirty="0"/>
              <a:t>.</a:t>
            </a:r>
          </a:p>
          <a:p>
            <a:endParaRPr lang="nl-NL" sz="1200" dirty="0"/>
          </a:p>
          <a:p>
            <a:r>
              <a:rPr lang="nl-NL" sz="1200" b="1" dirty="0"/>
              <a:t>Chief </a:t>
            </a:r>
            <a:r>
              <a:rPr lang="nl-NL" sz="1200" b="1" dirty="0" err="1"/>
              <a:t>cells</a:t>
            </a:r>
            <a:r>
              <a:rPr lang="nl-NL" sz="1200" b="1" dirty="0"/>
              <a:t>: </a:t>
            </a:r>
          </a:p>
          <a:p>
            <a:r>
              <a:rPr lang="nl-NL" sz="1200" dirty="0"/>
              <a:t>Produce PTH.</a:t>
            </a:r>
          </a:p>
          <a:p>
            <a:r>
              <a:rPr lang="nl-NL" sz="1200" dirty="0"/>
              <a:t>May </a:t>
            </a:r>
            <a:r>
              <a:rPr lang="nl-NL" sz="1200" dirty="0" err="1"/>
              <a:t>differ</a:t>
            </a:r>
            <a:r>
              <a:rPr lang="nl-NL" sz="1200" dirty="0"/>
              <a:t> in </a:t>
            </a:r>
            <a:r>
              <a:rPr lang="nl-NL" sz="1200" dirty="0" err="1"/>
              <a:t>appearance</a:t>
            </a:r>
            <a:r>
              <a:rPr lang="nl-NL" sz="1200" dirty="0"/>
              <a:t> </a:t>
            </a:r>
            <a:r>
              <a:rPr lang="nl-NL" sz="1200" dirty="0" err="1"/>
              <a:t>depending</a:t>
            </a:r>
            <a:r>
              <a:rPr lang="nl-NL" sz="1200" dirty="0"/>
              <a:t> on </a:t>
            </a:r>
            <a:r>
              <a:rPr lang="nl-NL" sz="1200" dirty="0" err="1"/>
              <a:t>resting</a:t>
            </a:r>
            <a:r>
              <a:rPr lang="nl-NL" sz="1200" dirty="0"/>
              <a:t>, </a:t>
            </a:r>
            <a:r>
              <a:rPr lang="nl-NL" sz="1200" dirty="0" err="1"/>
              <a:t>synthesizing</a:t>
            </a:r>
            <a:r>
              <a:rPr lang="nl-NL" sz="1200" dirty="0"/>
              <a:t> or </a:t>
            </a:r>
            <a:r>
              <a:rPr lang="nl-NL" sz="1200" dirty="0" err="1"/>
              <a:t>secreting</a:t>
            </a:r>
            <a:r>
              <a:rPr lang="nl-NL" sz="1200" dirty="0"/>
              <a:t> state</a:t>
            </a:r>
          </a:p>
          <a:p>
            <a:r>
              <a:rPr lang="nl-NL" sz="1200" dirty="0"/>
              <a:t>Small </a:t>
            </a:r>
            <a:r>
              <a:rPr lang="nl-NL" sz="1200" dirty="0" err="1"/>
              <a:t>round</a:t>
            </a:r>
            <a:r>
              <a:rPr lang="nl-NL" sz="1200" dirty="0"/>
              <a:t> </a:t>
            </a:r>
            <a:r>
              <a:rPr lang="nl-NL" sz="1200" dirty="0" err="1"/>
              <a:t>dark</a:t>
            </a:r>
            <a:r>
              <a:rPr lang="nl-NL" sz="1200" dirty="0"/>
              <a:t> </a:t>
            </a:r>
            <a:r>
              <a:rPr lang="nl-NL" sz="1200" dirty="0" err="1"/>
              <a:t>centrally</a:t>
            </a:r>
            <a:r>
              <a:rPr lang="nl-NL" sz="1200" dirty="0"/>
              <a:t> </a:t>
            </a:r>
            <a:r>
              <a:rPr lang="nl-NL" sz="1200" dirty="0" err="1"/>
              <a:t>located</a:t>
            </a:r>
            <a:r>
              <a:rPr lang="nl-NL" sz="1200" dirty="0"/>
              <a:t> nuclei</a:t>
            </a:r>
          </a:p>
          <a:p>
            <a:r>
              <a:rPr lang="nl-NL" sz="1200" dirty="0"/>
              <a:t>In </a:t>
            </a:r>
            <a:r>
              <a:rPr lang="nl-NL" sz="1200" dirty="0" err="1"/>
              <a:t>normocalcemia</a:t>
            </a:r>
            <a:r>
              <a:rPr lang="nl-NL" sz="1200" dirty="0"/>
              <a:t> 80% at rest</a:t>
            </a:r>
          </a:p>
          <a:p>
            <a:r>
              <a:rPr lang="nl-NL" sz="1200" dirty="0"/>
              <a:t>'</a:t>
            </a:r>
            <a:r>
              <a:rPr lang="nl-NL" sz="1200" dirty="0" err="1"/>
              <a:t>Clear</a:t>
            </a:r>
            <a:r>
              <a:rPr lang="nl-NL" sz="1200" dirty="0"/>
              <a:t> </a:t>
            </a:r>
            <a:r>
              <a:rPr lang="nl-NL" sz="1200" dirty="0" err="1"/>
              <a:t>cells</a:t>
            </a:r>
            <a:r>
              <a:rPr lang="nl-NL" sz="1200" dirty="0"/>
              <a:t>' are a type of chief </a:t>
            </a:r>
            <a:r>
              <a:rPr lang="nl-NL" sz="1200" dirty="0" err="1"/>
              <a:t>cells</a:t>
            </a:r>
            <a:r>
              <a:rPr lang="nl-NL" sz="1200" dirty="0"/>
              <a:t> </a:t>
            </a:r>
            <a:r>
              <a:rPr lang="nl-NL" sz="1200" dirty="0" err="1"/>
              <a:t>vacuolated</a:t>
            </a:r>
            <a:r>
              <a:rPr lang="nl-NL" sz="1200" dirty="0"/>
              <a:t> </a:t>
            </a:r>
            <a:r>
              <a:rPr lang="nl-NL" sz="1200" dirty="0" err="1"/>
              <a:t>with</a:t>
            </a:r>
            <a:r>
              <a:rPr lang="nl-NL" sz="1200" dirty="0"/>
              <a:t> </a:t>
            </a:r>
            <a:r>
              <a:rPr lang="nl-NL" sz="1200" dirty="0" err="1"/>
              <a:t>lipids</a:t>
            </a:r>
            <a:r>
              <a:rPr lang="nl-NL" sz="1200" dirty="0"/>
              <a:t> </a:t>
            </a:r>
            <a:r>
              <a:rPr lang="nl-NL" sz="1200" dirty="0" err="1"/>
              <a:t>and</a:t>
            </a:r>
            <a:r>
              <a:rPr lang="nl-NL" sz="1200" dirty="0"/>
              <a:t> </a:t>
            </a:r>
            <a:r>
              <a:rPr lang="nl-NL" sz="1200" dirty="0" err="1"/>
              <a:t>glycogen</a:t>
            </a:r>
            <a:r>
              <a:rPr lang="nl-NL" sz="1200" dirty="0"/>
              <a:t>.</a:t>
            </a:r>
          </a:p>
          <a:p>
            <a:endParaRPr lang="nl-NL" sz="1200" dirty="0"/>
          </a:p>
          <a:p>
            <a:r>
              <a:rPr lang="nl-NL" sz="1200" b="1" dirty="0" err="1"/>
              <a:t>Oxyphilic</a:t>
            </a:r>
            <a:r>
              <a:rPr lang="nl-NL" sz="1200" b="1" dirty="0"/>
              <a:t> </a:t>
            </a:r>
            <a:r>
              <a:rPr lang="nl-NL" sz="1200" b="1" dirty="0" err="1"/>
              <a:t>cells</a:t>
            </a:r>
            <a:r>
              <a:rPr lang="nl-NL" sz="1200" b="1" dirty="0"/>
              <a:t>:</a:t>
            </a:r>
          </a:p>
          <a:p>
            <a:r>
              <a:rPr lang="nl-NL" sz="1200" dirty="0" err="1"/>
              <a:t>Not</a:t>
            </a:r>
            <a:r>
              <a:rPr lang="nl-NL" sz="1200" dirty="0"/>
              <a:t> </a:t>
            </a:r>
            <a:r>
              <a:rPr lang="nl-NL" sz="1200" dirty="0" err="1"/>
              <a:t>endocrine</a:t>
            </a:r>
            <a:r>
              <a:rPr lang="nl-NL" sz="1200" dirty="0"/>
              <a:t> </a:t>
            </a:r>
            <a:r>
              <a:rPr lang="nl-NL" sz="1200" dirty="0" err="1"/>
              <a:t>active</a:t>
            </a:r>
            <a:r>
              <a:rPr lang="nl-NL" sz="1200" dirty="0"/>
              <a:t>, </a:t>
            </a:r>
            <a:r>
              <a:rPr lang="nl-NL" sz="1200" dirty="0" err="1"/>
              <a:t>function</a:t>
            </a:r>
            <a:r>
              <a:rPr lang="nl-NL" sz="1200" dirty="0"/>
              <a:t> </a:t>
            </a:r>
            <a:r>
              <a:rPr lang="nl-NL" sz="1200" dirty="0" err="1"/>
              <a:t>unclear</a:t>
            </a:r>
            <a:endParaRPr lang="nl-NL" sz="1200" dirty="0"/>
          </a:p>
          <a:p>
            <a:r>
              <a:rPr lang="nl-NL" sz="1200" dirty="0" err="1"/>
              <a:t>Larger</a:t>
            </a:r>
            <a:r>
              <a:rPr lang="nl-NL" sz="1200" dirty="0"/>
              <a:t> </a:t>
            </a:r>
            <a:r>
              <a:rPr lang="nl-NL" sz="1200" dirty="0" err="1"/>
              <a:t>than</a:t>
            </a:r>
            <a:r>
              <a:rPr lang="nl-NL" sz="1200" dirty="0"/>
              <a:t> chief </a:t>
            </a:r>
            <a:r>
              <a:rPr lang="nl-NL" sz="1200" dirty="0" err="1"/>
              <a:t>cells</a:t>
            </a:r>
            <a:r>
              <a:rPr lang="nl-NL" sz="1200" dirty="0"/>
              <a:t> </a:t>
            </a:r>
            <a:r>
              <a:rPr lang="nl-NL" sz="1200" dirty="0" err="1"/>
              <a:t>with</a:t>
            </a:r>
            <a:r>
              <a:rPr lang="nl-NL" sz="1200" dirty="0"/>
              <a:t> abundant </a:t>
            </a:r>
            <a:r>
              <a:rPr lang="nl-NL" sz="1200" dirty="0" err="1"/>
              <a:t>eosinophilic</a:t>
            </a:r>
            <a:r>
              <a:rPr lang="nl-NL" sz="1200" dirty="0"/>
              <a:t> </a:t>
            </a:r>
            <a:r>
              <a:rPr lang="nl-NL" sz="1200" dirty="0" err="1"/>
              <a:t>cytoplasm</a:t>
            </a:r>
            <a:r>
              <a:rPr lang="nl-NL" sz="1200" dirty="0"/>
              <a:t> </a:t>
            </a:r>
            <a:r>
              <a:rPr lang="nl-NL" sz="1200" dirty="0" err="1"/>
              <a:t>and</a:t>
            </a:r>
            <a:r>
              <a:rPr lang="nl-NL" sz="1200" dirty="0"/>
              <a:t> mitochondria (Tc-</a:t>
            </a:r>
            <a:r>
              <a:rPr lang="nl-NL" sz="1200" dirty="0" err="1"/>
              <a:t>Sestamibi</a:t>
            </a:r>
            <a:r>
              <a:rPr lang="nl-NL" sz="1200" dirty="0"/>
              <a:t> </a:t>
            </a:r>
            <a:r>
              <a:rPr lang="nl-NL" sz="1200" dirty="0" err="1"/>
              <a:t>uptake</a:t>
            </a:r>
            <a:r>
              <a:rPr lang="nl-NL" sz="1200" dirty="0"/>
              <a:t>)</a:t>
            </a:r>
          </a:p>
          <a:p>
            <a:r>
              <a:rPr lang="nl-NL" sz="1200" dirty="0"/>
              <a:t>Rare </a:t>
            </a:r>
            <a:r>
              <a:rPr lang="nl-NL" sz="1200" dirty="0" err="1"/>
              <a:t>before</a:t>
            </a:r>
            <a:r>
              <a:rPr lang="nl-NL" sz="1200" dirty="0"/>
              <a:t> </a:t>
            </a:r>
            <a:r>
              <a:rPr lang="nl-NL" sz="1200" dirty="0" err="1"/>
              <a:t>puberty</a:t>
            </a:r>
            <a:r>
              <a:rPr lang="nl-NL" sz="1200" dirty="0"/>
              <a:t> </a:t>
            </a:r>
            <a:r>
              <a:rPr lang="nl-NL" sz="1200" dirty="0" err="1"/>
              <a:t>and</a:t>
            </a:r>
            <a:r>
              <a:rPr lang="nl-NL" sz="1200" dirty="0"/>
              <a:t> </a:t>
            </a:r>
            <a:r>
              <a:rPr lang="nl-NL" sz="1200" dirty="0" err="1"/>
              <a:t>appear</a:t>
            </a:r>
            <a:r>
              <a:rPr lang="nl-NL" sz="1200" dirty="0"/>
              <a:t> </a:t>
            </a:r>
            <a:r>
              <a:rPr lang="nl-NL" sz="1200" dirty="0" err="1"/>
              <a:t>increasingly</a:t>
            </a:r>
            <a:r>
              <a:rPr lang="nl-NL" sz="1200" dirty="0"/>
              <a:t> in </a:t>
            </a:r>
            <a:r>
              <a:rPr lang="nl-NL" sz="1200" dirty="0" err="1"/>
              <a:t>young</a:t>
            </a:r>
            <a:r>
              <a:rPr lang="nl-NL" sz="1200" dirty="0"/>
              <a:t> </a:t>
            </a:r>
            <a:r>
              <a:rPr lang="nl-NL" sz="1200" dirty="0" err="1"/>
              <a:t>adults</a:t>
            </a:r>
            <a:endParaRPr lang="nl-NL" sz="1200" dirty="0"/>
          </a:p>
          <a:p>
            <a:r>
              <a:rPr lang="nl-NL" sz="1200" dirty="0" err="1"/>
              <a:t>Transitional</a:t>
            </a:r>
            <a:r>
              <a:rPr lang="nl-NL" sz="1200" dirty="0"/>
              <a:t> </a:t>
            </a:r>
            <a:r>
              <a:rPr lang="nl-NL" sz="1200" dirty="0" err="1"/>
              <a:t>cells</a:t>
            </a:r>
            <a:r>
              <a:rPr lang="nl-NL" sz="1200" dirty="0"/>
              <a:t> are a </a:t>
            </a:r>
            <a:r>
              <a:rPr lang="nl-NL" sz="1200" dirty="0" err="1"/>
              <a:t>likely</a:t>
            </a:r>
            <a:r>
              <a:rPr lang="nl-NL" sz="1200" dirty="0"/>
              <a:t> </a:t>
            </a:r>
            <a:r>
              <a:rPr lang="nl-NL" sz="1200" dirty="0" err="1"/>
              <a:t>transitional</a:t>
            </a:r>
            <a:r>
              <a:rPr lang="nl-NL" sz="1200" dirty="0"/>
              <a:t> form of chief </a:t>
            </a:r>
            <a:r>
              <a:rPr lang="nl-NL" sz="1200" dirty="0" err="1"/>
              <a:t>cells</a:t>
            </a:r>
            <a:r>
              <a:rPr lang="nl-NL" sz="1200" dirty="0"/>
              <a:t> </a:t>
            </a:r>
            <a:r>
              <a:rPr lang="nl-NL" sz="1200" dirty="0" err="1"/>
              <a:t>to</a:t>
            </a:r>
            <a:r>
              <a:rPr lang="nl-NL" sz="1200" dirty="0"/>
              <a:t> </a:t>
            </a:r>
            <a:r>
              <a:rPr lang="nl-NL" sz="1200" dirty="0" err="1"/>
              <a:t>oxyphilic</a:t>
            </a:r>
            <a:r>
              <a:rPr lang="nl-NL" sz="1200" dirty="0"/>
              <a:t> </a:t>
            </a:r>
            <a:r>
              <a:rPr lang="nl-NL" sz="1200" dirty="0" err="1"/>
              <a:t>cells</a:t>
            </a:r>
            <a:endParaRPr lang="nl-NL" dirty="0"/>
          </a:p>
          <a:p>
            <a:endParaRPr lang="nl-NL" sz="1200" dirty="0"/>
          </a:p>
          <a:p>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10</a:t>
            </a:fld>
            <a:endParaRPr lang="nl-NL"/>
          </a:p>
        </p:txBody>
      </p:sp>
    </p:spTree>
    <p:extLst>
      <p:ext uri="{BB962C8B-B14F-4D97-AF65-F5344CB8AC3E}">
        <p14:creationId xmlns:p14="http://schemas.microsoft.com/office/powerpoint/2010/main" val="3914949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sz="1200"/>
              <a:t>The </a:t>
            </a:r>
            <a:r>
              <a:rPr lang="nl-NL" sz="1200" err="1"/>
              <a:t>functional</a:t>
            </a:r>
            <a:r>
              <a:rPr lang="nl-NL" sz="1200"/>
              <a:t> </a:t>
            </a:r>
            <a:r>
              <a:rPr lang="nl-NL" sz="1200" err="1"/>
              <a:t>cells</a:t>
            </a:r>
            <a:r>
              <a:rPr lang="nl-NL" sz="1200"/>
              <a:t> (</a:t>
            </a:r>
            <a:r>
              <a:rPr lang="nl-NL" sz="1200" err="1"/>
              <a:t>mainly</a:t>
            </a:r>
            <a:r>
              <a:rPr lang="nl-NL" sz="1200"/>
              <a:t> </a:t>
            </a:r>
            <a:r>
              <a:rPr lang="nl-NL" sz="1200" err="1"/>
              <a:t>dark</a:t>
            </a:r>
            <a:r>
              <a:rPr lang="nl-NL" sz="1200"/>
              <a:t> </a:t>
            </a:r>
            <a:r>
              <a:rPr lang="nl-NL" sz="1200" err="1"/>
              <a:t>and</a:t>
            </a:r>
            <a:r>
              <a:rPr lang="nl-NL" sz="1200"/>
              <a:t> small chief </a:t>
            </a:r>
            <a:r>
              <a:rPr lang="nl-NL" sz="1200" err="1"/>
              <a:t>cells</a:t>
            </a:r>
            <a:r>
              <a:rPr lang="nl-NL" sz="1200"/>
              <a:t>) </a:t>
            </a:r>
            <a:r>
              <a:rPr lang="nl-NL" sz="1200" err="1"/>
              <a:t>organized</a:t>
            </a:r>
            <a:r>
              <a:rPr lang="nl-NL" sz="1200"/>
              <a:t> in </a:t>
            </a:r>
            <a:r>
              <a:rPr lang="nl-NL" sz="1200" err="1"/>
              <a:t>groups</a:t>
            </a:r>
            <a:r>
              <a:rPr lang="nl-NL" sz="1200"/>
              <a:t> </a:t>
            </a:r>
            <a:r>
              <a:rPr lang="nl-NL" sz="1200" err="1"/>
              <a:t>and</a:t>
            </a:r>
            <a:r>
              <a:rPr lang="nl-NL" sz="1200"/>
              <a:t> </a:t>
            </a:r>
            <a:r>
              <a:rPr lang="nl-NL" sz="1200" err="1"/>
              <a:t>strands</a:t>
            </a:r>
            <a:r>
              <a:rPr lang="nl-NL" sz="1200"/>
              <a:t> </a:t>
            </a:r>
            <a:r>
              <a:rPr lang="nl-NL" sz="1200" err="1"/>
              <a:t>and</a:t>
            </a:r>
            <a:r>
              <a:rPr lang="nl-NL" sz="1200"/>
              <a:t> </a:t>
            </a:r>
            <a:r>
              <a:rPr lang="nl-NL" sz="1200" err="1"/>
              <a:t>fed</a:t>
            </a:r>
            <a:r>
              <a:rPr lang="nl-NL" sz="1200"/>
              <a:t> </a:t>
            </a:r>
            <a:r>
              <a:rPr lang="nl-NL" sz="1200" err="1"/>
              <a:t>by</a:t>
            </a:r>
            <a:r>
              <a:rPr lang="nl-NL" sz="1200"/>
              <a:t> a </a:t>
            </a:r>
            <a:r>
              <a:rPr lang="nl-NL" sz="1200" err="1"/>
              <a:t>capillary</a:t>
            </a:r>
            <a:r>
              <a:rPr lang="nl-NL" sz="1200"/>
              <a:t> </a:t>
            </a:r>
            <a:r>
              <a:rPr lang="nl-NL" sz="1200" err="1"/>
              <a:t>network</a:t>
            </a:r>
            <a:r>
              <a:rPr lang="nl-NL" sz="1200"/>
              <a:t>.</a:t>
            </a:r>
          </a:p>
          <a:p>
            <a:r>
              <a:rPr lang="nl-NL" sz="1200"/>
              <a:t>The </a:t>
            </a:r>
            <a:r>
              <a:rPr lang="nl-NL" sz="1200" err="1"/>
              <a:t>bright</a:t>
            </a:r>
            <a:r>
              <a:rPr lang="nl-NL" sz="1200"/>
              <a:t> </a:t>
            </a:r>
            <a:r>
              <a:rPr lang="nl-NL" sz="1200" err="1"/>
              <a:t>areas</a:t>
            </a:r>
            <a:r>
              <a:rPr lang="nl-NL" sz="1200"/>
              <a:t> are </a:t>
            </a:r>
            <a:r>
              <a:rPr lang="nl-NL" sz="1200" err="1"/>
              <a:t>adipocytes</a:t>
            </a:r>
            <a:endParaRPr lang="nl-NL" sz="1200"/>
          </a:p>
          <a:p>
            <a:endParaRPr lang="nl-NL"/>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11</a:t>
            </a:fld>
            <a:endParaRPr lang="nl-NL"/>
          </a:p>
        </p:txBody>
      </p:sp>
    </p:spTree>
    <p:extLst>
      <p:ext uri="{BB962C8B-B14F-4D97-AF65-F5344CB8AC3E}">
        <p14:creationId xmlns:p14="http://schemas.microsoft.com/office/powerpoint/2010/main" val="1880123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nl-NL" sz="1400" baseline="0" dirty="0"/>
          </a:p>
          <a:p>
            <a:pPr marL="0" marR="0" indent="0" algn="l" defTabSz="457200" rtl="0" eaLnBrk="1" fontAlgn="auto" latinLnBrk="0" hangingPunct="1">
              <a:lnSpc>
                <a:spcPct val="100000"/>
              </a:lnSpc>
              <a:spcBef>
                <a:spcPts val="0"/>
              </a:spcBef>
              <a:spcAft>
                <a:spcPts val="0"/>
              </a:spcAft>
              <a:buClrTx/>
              <a:buSzTx/>
              <a:buFontTx/>
              <a:buNone/>
              <a:tabLst/>
              <a:defRPr/>
            </a:pPr>
            <a:endParaRPr lang="nl-NL" sz="1400"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nl-NL" sz="1400" baseline="0" dirty="0" err="1"/>
              <a:t>Fuction</a:t>
            </a:r>
            <a:r>
              <a:rPr lang="nl-NL" sz="1400" baseline="0" dirty="0"/>
              <a:t> calcium: </a:t>
            </a:r>
            <a:r>
              <a:rPr lang="nl-NL" sz="1400" baseline="0" dirty="0" err="1"/>
              <a:t>bone</a:t>
            </a:r>
            <a:r>
              <a:rPr lang="nl-NL" sz="1400" baseline="0" dirty="0"/>
              <a:t> </a:t>
            </a:r>
            <a:r>
              <a:rPr lang="nl-NL" sz="1400" baseline="0" dirty="0" err="1"/>
              <a:t>formation</a:t>
            </a:r>
            <a:r>
              <a:rPr lang="nl-NL" sz="1400" baseline="0" dirty="0"/>
              <a:t>, </a:t>
            </a:r>
            <a:r>
              <a:rPr lang="nl-NL" sz="1400" baseline="0" dirty="0" err="1"/>
              <a:t>muscle</a:t>
            </a:r>
            <a:r>
              <a:rPr lang="nl-NL" sz="1400" baseline="0" dirty="0"/>
              <a:t> </a:t>
            </a:r>
            <a:r>
              <a:rPr lang="nl-NL" sz="1400" baseline="0" dirty="0" err="1"/>
              <a:t>contraction</a:t>
            </a:r>
            <a:r>
              <a:rPr lang="nl-NL" sz="1400" baseline="0" dirty="0"/>
              <a:t>, </a:t>
            </a:r>
            <a:r>
              <a:rPr lang="nl-NL" sz="1400" baseline="0" dirty="0" err="1"/>
              <a:t>signal</a:t>
            </a:r>
            <a:r>
              <a:rPr lang="nl-NL" sz="1400" baseline="0" dirty="0"/>
              <a:t> </a:t>
            </a:r>
            <a:r>
              <a:rPr lang="nl-NL" sz="1400" baseline="0" dirty="0" err="1"/>
              <a:t>transduction</a:t>
            </a:r>
            <a:r>
              <a:rPr lang="nl-NL" sz="1400" baseline="0" dirty="0"/>
              <a:t>, </a:t>
            </a:r>
            <a:r>
              <a:rPr lang="nl-NL" sz="1400" baseline="0" dirty="0" err="1"/>
              <a:t>potential</a:t>
            </a:r>
            <a:r>
              <a:rPr lang="nl-NL" sz="1400" baseline="0" dirty="0"/>
              <a:t> </a:t>
            </a:r>
            <a:r>
              <a:rPr lang="nl-NL" sz="1400" baseline="0" dirty="0" err="1"/>
              <a:t>difference</a:t>
            </a:r>
            <a:r>
              <a:rPr lang="nl-NL" sz="1400" baseline="0" dirty="0"/>
              <a:t> </a:t>
            </a:r>
            <a:r>
              <a:rPr lang="nl-NL" sz="1400" baseline="0" dirty="0" err="1"/>
              <a:t>cell</a:t>
            </a:r>
            <a:r>
              <a:rPr lang="nl-NL" sz="1400" baseline="0" dirty="0"/>
              <a:t> </a:t>
            </a:r>
            <a:r>
              <a:rPr lang="nl-NL" sz="1400" baseline="0" dirty="0" err="1"/>
              <a:t>membranes</a:t>
            </a:r>
            <a:endParaRPr lang="nl-NL" sz="1400"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nl-NL" sz="1400" baseline="0" dirty="0" err="1"/>
              <a:t>Calcitonin</a:t>
            </a:r>
            <a:r>
              <a:rPr lang="nl-NL" sz="1400" baseline="0" dirty="0"/>
              <a:t> is </a:t>
            </a:r>
            <a:r>
              <a:rPr lang="nl-NL" sz="1400" baseline="0" dirty="0" err="1"/>
              <a:t>released</a:t>
            </a:r>
            <a:r>
              <a:rPr lang="nl-NL" sz="1400" baseline="0" dirty="0"/>
              <a:t> </a:t>
            </a:r>
            <a:r>
              <a:rPr lang="nl-NL" sz="1400" baseline="0" dirty="0" err="1"/>
              <a:t>from</a:t>
            </a:r>
            <a:r>
              <a:rPr lang="nl-NL" sz="1400" baseline="0" dirty="0"/>
              <a:t> C </a:t>
            </a:r>
            <a:r>
              <a:rPr lang="nl-NL" sz="1400" baseline="0" dirty="0" err="1"/>
              <a:t>cells</a:t>
            </a:r>
            <a:r>
              <a:rPr lang="nl-NL" sz="1400" baseline="0" dirty="0"/>
              <a:t> of </a:t>
            </a:r>
            <a:r>
              <a:rPr lang="nl-NL" sz="1400" baseline="0" dirty="0" err="1"/>
              <a:t>the</a:t>
            </a:r>
            <a:r>
              <a:rPr lang="nl-NL" sz="1400" baseline="0" dirty="0"/>
              <a:t> </a:t>
            </a:r>
            <a:r>
              <a:rPr lang="nl-NL" sz="1400" baseline="0" dirty="0" err="1"/>
              <a:t>thyroid</a:t>
            </a:r>
            <a:r>
              <a:rPr lang="nl-NL" sz="1400" baseline="0" dirty="0"/>
              <a:t> </a:t>
            </a:r>
            <a:r>
              <a:rPr lang="nl-NL" sz="1400" baseline="0" dirty="0" err="1"/>
              <a:t>to</a:t>
            </a:r>
            <a:r>
              <a:rPr lang="nl-NL" sz="1400" baseline="0" dirty="0"/>
              <a:t> </a:t>
            </a:r>
            <a:r>
              <a:rPr lang="nl-NL" sz="1400" baseline="0" dirty="0" err="1"/>
              <a:t>promote</a:t>
            </a:r>
            <a:r>
              <a:rPr lang="nl-NL" sz="1400" baseline="0" dirty="0"/>
              <a:t> calcium </a:t>
            </a:r>
            <a:r>
              <a:rPr lang="nl-NL" sz="1400" baseline="0" dirty="0" err="1"/>
              <a:t>absorption</a:t>
            </a:r>
            <a:r>
              <a:rPr lang="nl-NL" sz="1400" baseline="0" dirty="0"/>
              <a:t> </a:t>
            </a:r>
            <a:r>
              <a:rPr lang="nl-NL" sz="1400" baseline="0" dirty="0" err="1"/>
              <a:t>into</a:t>
            </a:r>
            <a:r>
              <a:rPr lang="nl-NL" sz="1400" baseline="0" dirty="0"/>
              <a:t> </a:t>
            </a:r>
            <a:r>
              <a:rPr lang="nl-NL" sz="1400" baseline="0" dirty="0" err="1"/>
              <a:t>the</a:t>
            </a:r>
            <a:r>
              <a:rPr lang="nl-NL" sz="1400" baseline="0" dirty="0"/>
              <a:t> </a:t>
            </a:r>
            <a:r>
              <a:rPr lang="nl-NL" sz="1400" baseline="0" dirty="0" err="1"/>
              <a:t>bone</a:t>
            </a:r>
            <a:endParaRPr lang="nl-NL" sz="1400"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nl-NL" sz="1400" baseline="0" dirty="0" err="1"/>
              <a:t>Hormonally</a:t>
            </a:r>
            <a:r>
              <a:rPr lang="nl-NL" sz="1400" baseline="0" dirty="0"/>
              <a:t> </a:t>
            </a:r>
            <a:r>
              <a:rPr lang="nl-NL" sz="1400" baseline="0" dirty="0" err="1"/>
              <a:t>active</a:t>
            </a:r>
            <a:r>
              <a:rPr lang="nl-NL" sz="1400" baseline="0" dirty="0"/>
              <a:t> </a:t>
            </a:r>
            <a:r>
              <a:rPr lang="nl-NL" sz="1400" baseline="0" dirty="0" err="1"/>
              <a:t>vitamin</a:t>
            </a:r>
            <a:r>
              <a:rPr lang="nl-NL" sz="1400" baseline="0" dirty="0"/>
              <a:t> D 1,25 </a:t>
            </a:r>
            <a:r>
              <a:rPr lang="nl-NL" sz="1400" baseline="0" dirty="0" err="1"/>
              <a:t>dihydroxyvitamin</a:t>
            </a:r>
            <a:r>
              <a:rPr lang="nl-NL" sz="1400" baseline="0" dirty="0"/>
              <a:t> D</a:t>
            </a:r>
          </a:p>
          <a:p>
            <a:pPr marL="0" marR="0" indent="0" algn="l" defTabSz="457200" rtl="0" eaLnBrk="1" fontAlgn="auto" latinLnBrk="0" hangingPunct="1">
              <a:lnSpc>
                <a:spcPct val="100000"/>
              </a:lnSpc>
              <a:spcBef>
                <a:spcPts val="0"/>
              </a:spcBef>
              <a:spcAft>
                <a:spcPts val="0"/>
              </a:spcAft>
              <a:buClrTx/>
              <a:buSzTx/>
              <a:buFontTx/>
              <a:buNone/>
              <a:tabLst/>
              <a:defRPr/>
            </a:pPr>
            <a:endParaRPr lang="nl-NL" sz="1400"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nl-NL" sz="1400" baseline="0" dirty="0" err="1"/>
              <a:t>Normal</a:t>
            </a:r>
            <a:r>
              <a:rPr lang="nl-NL" sz="1400" baseline="0" dirty="0"/>
              <a:t> </a:t>
            </a:r>
            <a:r>
              <a:rPr lang="nl-NL" sz="1400" baseline="0" dirty="0" err="1"/>
              <a:t>balanced</a:t>
            </a:r>
            <a:r>
              <a:rPr lang="nl-NL" sz="1400" baseline="0" dirty="0"/>
              <a:t> </a:t>
            </a:r>
            <a:r>
              <a:rPr lang="nl-NL" sz="1400" baseline="0" dirty="0" err="1"/>
              <a:t>calium</a:t>
            </a:r>
            <a:r>
              <a:rPr lang="nl-NL" sz="1400" baseline="0" dirty="0"/>
              <a:t> </a:t>
            </a:r>
            <a:r>
              <a:rPr lang="nl-NL" sz="1400" baseline="0" dirty="0" err="1"/>
              <a:t>concentration</a:t>
            </a:r>
            <a:r>
              <a:rPr lang="nl-NL" sz="1400" baseline="0" dirty="0"/>
              <a:t> in </a:t>
            </a:r>
            <a:r>
              <a:rPr lang="nl-NL" sz="1400" baseline="0" dirty="0" err="1"/>
              <a:t>our</a:t>
            </a:r>
            <a:r>
              <a:rPr lang="nl-NL" sz="1400" baseline="0" dirty="0"/>
              <a:t> </a:t>
            </a:r>
            <a:r>
              <a:rPr lang="nl-NL" sz="1400" baseline="0" dirty="0" err="1"/>
              <a:t>blood</a:t>
            </a:r>
            <a:r>
              <a:rPr lang="nl-NL" sz="1400" baseline="0" dirty="0"/>
              <a:t>.</a:t>
            </a:r>
          </a:p>
          <a:p>
            <a:pPr marL="0" marR="0" indent="0" algn="l" defTabSz="457200" rtl="0" eaLnBrk="1" fontAlgn="auto" latinLnBrk="0" hangingPunct="1">
              <a:lnSpc>
                <a:spcPct val="100000"/>
              </a:lnSpc>
              <a:spcBef>
                <a:spcPts val="0"/>
              </a:spcBef>
              <a:spcAft>
                <a:spcPts val="0"/>
              </a:spcAft>
              <a:buClrTx/>
              <a:buSzTx/>
              <a:buFontTx/>
              <a:buNone/>
              <a:tabLst/>
              <a:defRPr/>
            </a:pPr>
            <a:endParaRPr lang="nl-NL" sz="1400" baseline="0"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12</a:t>
            </a:fld>
            <a:endParaRPr lang="nl-NL"/>
          </a:p>
        </p:txBody>
      </p:sp>
    </p:spTree>
    <p:extLst>
      <p:ext uri="{BB962C8B-B14F-4D97-AF65-F5344CB8AC3E}">
        <p14:creationId xmlns:p14="http://schemas.microsoft.com/office/powerpoint/2010/main" val="3012659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sz="1800" b="0" i="0" u="none" strike="noStrike">
                <a:solidFill>
                  <a:srgbClr val="000000"/>
                </a:solidFill>
                <a:effectLst/>
                <a:latin typeface="Arial" panose="020B0604020202020204" pitchFamily="34" charset="0"/>
              </a:rPr>
              <a:t>Uit doktoraat: prim hyperpara:  primary hyperparathyroidism was defined as either a persistent elevation of serum calcium levels with corresponding elevated or nonsuppressed PTH levels or high PTH levels and normal serum calcium levels (i.e., normocalcemic hyperparathyroidism)</a:t>
            </a:r>
            <a:endParaRPr lang="nl-NL"/>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14</a:t>
            </a:fld>
            <a:endParaRPr lang="nl-NL"/>
          </a:p>
        </p:txBody>
      </p:sp>
    </p:spTree>
    <p:extLst>
      <p:ext uri="{BB962C8B-B14F-4D97-AF65-F5344CB8AC3E}">
        <p14:creationId xmlns:p14="http://schemas.microsoft.com/office/powerpoint/2010/main" val="540665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a:t>In </a:t>
            </a:r>
            <a:r>
              <a:rPr lang="nl-NL" dirty="0" err="1"/>
              <a:t>primary</a:t>
            </a:r>
            <a:r>
              <a:rPr lang="nl-NL" dirty="0"/>
              <a:t> </a:t>
            </a:r>
            <a:r>
              <a:rPr lang="nl-NL" dirty="0" err="1"/>
              <a:t>hyperparathyroidism</a:t>
            </a:r>
            <a:r>
              <a:rPr lang="nl-NL" dirty="0"/>
              <a:t>, </a:t>
            </a:r>
            <a:r>
              <a:rPr lang="nl-NL" dirty="0" err="1"/>
              <a:t>when</a:t>
            </a:r>
            <a:r>
              <a:rPr lang="nl-NL" dirty="0"/>
              <a:t> </a:t>
            </a:r>
            <a:r>
              <a:rPr lang="nl-NL" dirty="0" err="1"/>
              <a:t>hyperplasia</a:t>
            </a:r>
            <a:r>
              <a:rPr lang="nl-NL" dirty="0"/>
              <a:t> </a:t>
            </a:r>
            <a:r>
              <a:rPr lang="nl-NL" dirty="0" err="1"/>
              <a:t>occurs</a:t>
            </a:r>
            <a:r>
              <a:rPr lang="nl-NL" dirty="0"/>
              <a:t>, </a:t>
            </a:r>
            <a:r>
              <a:rPr lang="nl-NL" dirty="0" err="1"/>
              <a:t>the</a:t>
            </a:r>
            <a:r>
              <a:rPr lang="nl-NL" dirty="0"/>
              <a:t> </a:t>
            </a:r>
            <a:r>
              <a:rPr lang="nl-NL" dirty="0" err="1"/>
              <a:t>parathyroids</a:t>
            </a:r>
            <a:r>
              <a:rPr lang="nl-NL" dirty="0"/>
              <a:t> are </a:t>
            </a:r>
            <a:r>
              <a:rPr lang="nl-NL" dirty="0" err="1"/>
              <a:t>asymmetrically</a:t>
            </a:r>
            <a:r>
              <a:rPr lang="nl-NL" dirty="0"/>
              <a:t> </a:t>
            </a:r>
            <a:r>
              <a:rPr lang="nl-NL" dirty="0" err="1"/>
              <a:t>affected</a:t>
            </a:r>
            <a:r>
              <a:rPr lang="nl-NL" dirty="0"/>
              <a:t> </a:t>
            </a:r>
            <a:r>
              <a:rPr lang="nl-NL" dirty="0" err="1"/>
              <a:t>and</a:t>
            </a:r>
            <a:r>
              <a:rPr lang="nl-NL" dirty="0"/>
              <a:t> 1 or 2 </a:t>
            </a:r>
            <a:r>
              <a:rPr lang="nl-NL" dirty="0" err="1"/>
              <a:t>glands</a:t>
            </a:r>
            <a:r>
              <a:rPr lang="nl-NL" dirty="0"/>
              <a:t> </a:t>
            </a:r>
            <a:r>
              <a:rPr lang="nl-NL" dirty="0" err="1"/>
              <a:t>may</a:t>
            </a:r>
            <a:r>
              <a:rPr lang="nl-NL" dirty="0"/>
              <a:t> </a:t>
            </a:r>
            <a:r>
              <a:rPr lang="nl-NL" dirty="0" err="1"/>
              <a:t>be</a:t>
            </a:r>
            <a:r>
              <a:rPr lang="nl-NL" dirty="0"/>
              <a:t> </a:t>
            </a:r>
            <a:r>
              <a:rPr lang="nl-NL" dirty="0" err="1"/>
              <a:t>normal</a:t>
            </a:r>
            <a:r>
              <a:rPr lang="nl-NL" dirty="0"/>
              <a:t> in </a:t>
            </a:r>
            <a:r>
              <a:rPr lang="nl-NL" dirty="0" err="1"/>
              <a:t>size</a:t>
            </a:r>
            <a:r>
              <a:rPr lang="nl-NL" dirty="0"/>
              <a:t> but show </a:t>
            </a:r>
            <a:r>
              <a:rPr lang="nl-NL" dirty="0" err="1"/>
              <a:t>microscopic</a:t>
            </a:r>
            <a:r>
              <a:rPr lang="nl-NL" dirty="0"/>
              <a:t> </a:t>
            </a:r>
            <a:r>
              <a:rPr lang="nl-NL" dirty="0" err="1"/>
              <a:t>signs</a:t>
            </a:r>
            <a:r>
              <a:rPr lang="nl-NL" dirty="0"/>
              <a:t> of </a:t>
            </a:r>
            <a:r>
              <a:rPr lang="nl-NL" dirty="0" err="1"/>
              <a:t>hyperplasia</a:t>
            </a:r>
            <a:r>
              <a:rPr lang="nl-NL" dirty="0"/>
              <a:t>.</a:t>
            </a:r>
          </a:p>
          <a:p>
            <a:r>
              <a:rPr lang="nl-NL" dirty="0"/>
              <a:t>Chief </a:t>
            </a:r>
            <a:r>
              <a:rPr lang="nl-NL" dirty="0" err="1"/>
              <a:t>cell</a:t>
            </a:r>
            <a:r>
              <a:rPr lang="nl-NL" dirty="0"/>
              <a:t> </a:t>
            </a:r>
            <a:r>
              <a:rPr lang="nl-NL" dirty="0" err="1"/>
              <a:t>hyperplasia</a:t>
            </a:r>
            <a:r>
              <a:rPr lang="nl-NL" dirty="0"/>
              <a:t> is most common </a:t>
            </a:r>
            <a:r>
              <a:rPr lang="nl-NL" dirty="0" err="1"/>
              <a:t>and</a:t>
            </a:r>
            <a:r>
              <a:rPr lang="nl-NL" dirty="0"/>
              <a:t> shows a mixture of chief </a:t>
            </a:r>
            <a:r>
              <a:rPr lang="nl-NL" dirty="0" err="1"/>
              <a:t>cells</a:t>
            </a:r>
            <a:r>
              <a:rPr lang="nl-NL" dirty="0"/>
              <a:t> </a:t>
            </a:r>
            <a:r>
              <a:rPr lang="nl-NL" dirty="0" err="1"/>
              <a:t>and</a:t>
            </a:r>
            <a:r>
              <a:rPr lang="nl-NL" dirty="0"/>
              <a:t> </a:t>
            </a:r>
            <a:r>
              <a:rPr lang="nl-NL" dirty="0" err="1"/>
              <a:t>to</a:t>
            </a:r>
            <a:r>
              <a:rPr lang="nl-NL" dirty="0"/>
              <a:t> a </a:t>
            </a:r>
            <a:r>
              <a:rPr lang="nl-NL" dirty="0" err="1"/>
              <a:t>lesser</a:t>
            </a:r>
            <a:r>
              <a:rPr lang="nl-NL" dirty="0"/>
              <a:t> </a:t>
            </a:r>
            <a:r>
              <a:rPr lang="nl-NL" dirty="0" err="1"/>
              <a:t>extent</a:t>
            </a:r>
            <a:r>
              <a:rPr lang="nl-NL" dirty="0"/>
              <a:t> </a:t>
            </a:r>
            <a:r>
              <a:rPr lang="nl-NL" dirty="0" err="1"/>
              <a:t>oxyphilic</a:t>
            </a:r>
            <a:r>
              <a:rPr lang="nl-NL" dirty="0"/>
              <a:t> </a:t>
            </a:r>
            <a:r>
              <a:rPr lang="nl-NL" dirty="0" err="1"/>
              <a:t>cells</a:t>
            </a:r>
            <a:r>
              <a:rPr lang="nl-NL" dirty="0"/>
              <a:t>. The </a:t>
            </a:r>
            <a:r>
              <a:rPr lang="nl-NL" dirty="0" err="1"/>
              <a:t>cells</a:t>
            </a:r>
            <a:r>
              <a:rPr lang="nl-NL" dirty="0"/>
              <a:t> </a:t>
            </a:r>
            <a:r>
              <a:rPr lang="nl-NL" dirty="0" err="1"/>
              <a:t>lie</a:t>
            </a:r>
            <a:r>
              <a:rPr lang="nl-NL" dirty="0"/>
              <a:t> in a diffuse </a:t>
            </a:r>
            <a:r>
              <a:rPr lang="nl-NL" dirty="0" err="1"/>
              <a:t>pattern</a:t>
            </a:r>
            <a:r>
              <a:rPr lang="nl-NL" dirty="0"/>
              <a:t> or in </a:t>
            </a:r>
            <a:r>
              <a:rPr lang="nl-NL" dirty="0" err="1"/>
              <a:t>nodules</a:t>
            </a:r>
            <a:endParaRPr lang="nl-NL" dirty="0"/>
          </a:p>
          <a:p>
            <a:r>
              <a:rPr lang="nl-NL" dirty="0"/>
              <a:t>MEN1: </a:t>
            </a:r>
            <a:r>
              <a:rPr lang="nl-NL" dirty="0" err="1"/>
              <a:t>hyperparathyroidism</a:t>
            </a:r>
            <a:r>
              <a:rPr lang="nl-NL" dirty="0"/>
              <a:t>, </a:t>
            </a:r>
            <a:r>
              <a:rPr lang="nl-NL" dirty="0" err="1"/>
              <a:t>pituitary</a:t>
            </a:r>
            <a:r>
              <a:rPr lang="nl-NL" dirty="0"/>
              <a:t> tumors, </a:t>
            </a:r>
            <a:r>
              <a:rPr lang="nl-NL" dirty="0" err="1"/>
              <a:t>neuroendocrine</a:t>
            </a:r>
            <a:r>
              <a:rPr lang="nl-NL" dirty="0"/>
              <a:t> tumors of </a:t>
            </a:r>
            <a:r>
              <a:rPr lang="nl-NL" dirty="0" err="1"/>
              <a:t>the</a:t>
            </a:r>
            <a:r>
              <a:rPr lang="nl-NL" dirty="0"/>
              <a:t> pancreas</a:t>
            </a:r>
          </a:p>
          <a:p>
            <a:r>
              <a:rPr lang="nl-NL" dirty="0"/>
              <a:t>MEN2a: </a:t>
            </a:r>
            <a:r>
              <a:rPr lang="nl-NL" dirty="0" err="1"/>
              <a:t>hyperparathyroidism</a:t>
            </a:r>
            <a:r>
              <a:rPr lang="nl-NL" dirty="0"/>
              <a:t>, </a:t>
            </a:r>
            <a:r>
              <a:rPr lang="nl-NL" dirty="0" err="1"/>
              <a:t>medullary</a:t>
            </a:r>
            <a:r>
              <a:rPr lang="nl-NL" dirty="0"/>
              <a:t> </a:t>
            </a:r>
            <a:r>
              <a:rPr lang="nl-NL" dirty="0" err="1"/>
              <a:t>thyroid</a:t>
            </a:r>
            <a:r>
              <a:rPr lang="nl-NL" dirty="0"/>
              <a:t> carcinoma, </a:t>
            </a:r>
            <a:r>
              <a:rPr lang="nl-NL" dirty="0" err="1"/>
              <a:t>pheochomocytoma</a:t>
            </a:r>
            <a:endParaRPr lang="nl-NL" dirty="0"/>
          </a:p>
          <a:p>
            <a:r>
              <a:rPr lang="nl-NL" dirty="0" err="1"/>
              <a:t>Familial</a:t>
            </a:r>
            <a:r>
              <a:rPr lang="nl-NL" dirty="0"/>
              <a:t> </a:t>
            </a:r>
            <a:r>
              <a:rPr lang="nl-NL" dirty="0" err="1"/>
              <a:t>hyperparathyroidism</a:t>
            </a:r>
            <a:r>
              <a:rPr lang="nl-NL" dirty="0"/>
              <a:t> </a:t>
            </a:r>
            <a:r>
              <a:rPr lang="nl-NL" dirty="0" err="1"/>
              <a:t>affects</a:t>
            </a:r>
            <a:r>
              <a:rPr lang="nl-NL" dirty="0"/>
              <a:t> </a:t>
            </a:r>
            <a:r>
              <a:rPr lang="nl-NL" dirty="0" err="1"/>
              <a:t>only</a:t>
            </a:r>
            <a:r>
              <a:rPr lang="nl-NL" dirty="0"/>
              <a:t> </a:t>
            </a:r>
            <a:r>
              <a:rPr lang="nl-NL" dirty="0" err="1"/>
              <a:t>the</a:t>
            </a:r>
            <a:r>
              <a:rPr lang="nl-NL" dirty="0"/>
              <a:t> </a:t>
            </a:r>
            <a:r>
              <a:rPr lang="nl-NL" dirty="0" err="1"/>
              <a:t>parathyroids</a:t>
            </a:r>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15</a:t>
            </a:fld>
            <a:endParaRPr lang="nl-NL"/>
          </a:p>
        </p:txBody>
      </p:sp>
    </p:spTree>
    <p:extLst>
      <p:ext uri="{BB962C8B-B14F-4D97-AF65-F5344CB8AC3E}">
        <p14:creationId xmlns:p14="http://schemas.microsoft.com/office/powerpoint/2010/main" val="2252249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endParaRPr lang="nl-NL" dirty="0"/>
          </a:p>
          <a:p>
            <a:r>
              <a:rPr lang="nl-NL" dirty="0" err="1"/>
              <a:t>When</a:t>
            </a:r>
            <a:r>
              <a:rPr lang="nl-NL" dirty="0"/>
              <a:t> </a:t>
            </a:r>
            <a:r>
              <a:rPr lang="nl-NL" dirty="0" err="1"/>
              <a:t>the</a:t>
            </a:r>
            <a:r>
              <a:rPr lang="nl-NL" dirty="0"/>
              <a:t> patiënt </a:t>
            </a:r>
            <a:r>
              <a:rPr lang="nl-NL" dirty="0" err="1"/>
              <a:t>meets</a:t>
            </a:r>
            <a:r>
              <a:rPr lang="nl-NL" dirty="0"/>
              <a:t> </a:t>
            </a:r>
            <a:r>
              <a:rPr lang="nl-NL" dirty="0" err="1"/>
              <a:t>one</a:t>
            </a:r>
            <a:r>
              <a:rPr lang="nl-NL" dirty="0"/>
              <a:t> of these criteria. </a:t>
            </a:r>
            <a:r>
              <a:rPr lang="nl-NL" dirty="0" err="1"/>
              <a:t>Mainly</a:t>
            </a:r>
            <a:r>
              <a:rPr lang="nl-NL" dirty="0"/>
              <a:t> </a:t>
            </a:r>
            <a:r>
              <a:rPr lang="nl-NL" dirty="0" err="1"/>
              <a:t>asymtomatic</a:t>
            </a:r>
            <a:r>
              <a:rPr lang="nl-NL" dirty="0"/>
              <a:t> </a:t>
            </a:r>
            <a:r>
              <a:rPr lang="nl-NL" dirty="0" err="1"/>
              <a:t>problems</a:t>
            </a:r>
            <a:r>
              <a:rPr lang="nl-NL" dirty="0"/>
              <a:t> </a:t>
            </a:r>
            <a:r>
              <a:rPr lang="nl-NL" dirty="0" err="1"/>
              <a:t>caused</a:t>
            </a:r>
            <a:r>
              <a:rPr lang="nl-NL" dirty="0"/>
              <a:t> </a:t>
            </a:r>
            <a:r>
              <a:rPr lang="nl-NL" dirty="0" err="1"/>
              <a:t>by</a:t>
            </a:r>
            <a:r>
              <a:rPr lang="nl-NL" dirty="0"/>
              <a:t> </a:t>
            </a:r>
            <a:r>
              <a:rPr lang="nl-NL" dirty="0" err="1"/>
              <a:t>the</a:t>
            </a:r>
            <a:r>
              <a:rPr lang="nl-NL" dirty="0"/>
              <a:t> </a:t>
            </a:r>
            <a:r>
              <a:rPr lang="nl-NL" dirty="0" err="1"/>
              <a:t>hypercalcemia</a:t>
            </a:r>
            <a:r>
              <a:rPr lang="nl-NL" dirty="0"/>
              <a:t> or </a:t>
            </a:r>
            <a:r>
              <a:rPr lang="nl-NL" dirty="0" err="1"/>
              <a:t>increased</a:t>
            </a:r>
            <a:r>
              <a:rPr lang="nl-NL" dirty="0"/>
              <a:t> PTH </a:t>
            </a:r>
            <a:r>
              <a:rPr lang="nl-NL" dirty="0" err="1"/>
              <a:t>production</a:t>
            </a:r>
            <a:r>
              <a:rPr lang="nl-NL" dirty="0"/>
              <a:t>.</a:t>
            </a:r>
          </a:p>
          <a:p>
            <a:endParaRPr lang="nl-NL" dirty="0"/>
          </a:p>
          <a:p>
            <a:r>
              <a:rPr lang="nl-NL" dirty="0" err="1"/>
              <a:t>Guidelines</a:t>
            </a:r>
            <a:r>
              <a:rPr lang="nl-NL" dirty="0"/>
              <a:t> 2014 J </a:t>
            </a:r>
            <a:r>
              <a:rPr lang="nl-NL" dirty="0" err="1"/>
              <a:t>Clin</a:t>
            </a:r>
            <a:r>
              <a:rPr lang="nl-NL" dirty="0"/>
              <a:t> </a:t>
            </a:r>
            <a:r>
              <a:rPr lang="nl-NL" dirty="0" err="1"/>
              <a:t>endocrinological</a:t>
            </a:r>
            <a:r>
              <a:rPr lang="nl-NL" dirty="0"/>
              <a:t> </a:t>
            </a:r>
            <a:r>
              <a:rPr lang="nl-NL" dirty="0" err="1"/>
              <a:t>metabolism</a:t>
            </a:r>
            <a:endParaRPr lang="nl-NL" dirty="0"/>
          </a:p>
          <a:p>
            <a:r>
              <a:rPr lang="nl-NL" dirty="0" err="1"/>
              <a:t>Symptoms</a:t>
            </a:r>
            <a:r>
              <a:rPr lang="nl-NL" dirty="0"/>
              <a:t>: </a:t>
            </a:r>
            <a:r>
              <a:rPr lang="nl-NL" dirty="0" err="1"/>
              <a:t>polyuria</a:t>
            </a:r>
            <a:r>
              <a:rPr lang="nl-NL" dirty="0"/>
              <a:t>, </a:t>
            </a:r>
            <a:r>
              <a:rPr lang="nl-NL" dirty="0" err="1"/>
              <a:t>abdominal</a:t>
            </a:r>
            <a:r>
              <a:rPr lang="nl-NL" dirty="0"/>
              <a:t> </a:t>
            </a:r>
            <a:r>
              <a:rPr lang="nl-NL" dirty="0" err="1"/>
              <a:t>cramps</a:t>
            </a:r>
            <a:r>
              <a:rPr lang="nl-NL" dirty="0"/>
              <a:t>, </a:t>
            </a:r>
            <a:r>
              <a:rPr lang="nl-NL" dirty="0" err="1"/>
              <a:t>vomiting</a:t>
            </a:r>
            <a:r>
              <a:rPr lang="nl-NL" dirty="0"/>
              <a:t>, nausea, </a:t>
            </a:r>
            <a:r>
              <a:rPr lang="nl-NL" dirty="0" err="1"/>
              <a:t>depressive</a:t>
            </a:r>
            <a:r>
              <a:rPr lang="nl-NL" dirty="0"/>
              <a:t> </a:t>
            </a:r>
            <a:r>
              <a:rPr lang="nl-NL" dirty="0" err="1"/>
              <a:t>symptoms</a:t>
            </a:r>
            <a:r>
              <a:rPr lang="nl-NL" dirty="0"/>
              <a:t>, </a:t>
            </a:r>
            <a:r>
              <a:rPr lang="nl-NL" dirty="0" err="1"/>
              <a:t>bone</a:t>
            </a:r>
            <a:r>
              <a:rPr lang="nl-NL" dirty="0"/>
              <a:t> </a:t>
            </a:r>
            <a:r>
              <a:rPr lang="nl-NL" dirty="0" err="1"/>
              <a:t>pain</a:t>
            </a:r>
            <a:r>
              <a:rPr lang="nl-NL" dirty="0"/>
              <a:t>, (Stones, </a:t>
            </a:r>
            <a:r>
              <a:rPr lang="nl-NL" dirty="0" err="1"/>
              <a:t>bones</a:t>
            </a:r>
            <a:r>
              <a:rPr lang="nl-NL" dirty="0"/>
              <a:t>, </a:t>
            </a:r>
            <a:r>
              <a:rPr lang="nl-NL" dirty="0" err="1"/>
              <a:t>groans</a:t>
            </a:r>
            <a:r>
              <a:rPr lang="nl-NL" dirty="0"/>
              <a:t>, </a:t>
            </a:r>
            <a:r>
              <a:rPr lang="nl-NL" dirty="0" err="1"/>
              <a:t>thrones</a:t>
            </a:r>
            <a:r>
              <a:rPr lang="nl-NL" dirty="0"/>
              <a:t> (</a:t>
            </a:r>
            <a:r>
              <a:rPr lang="nl-NL" dirty="0" err="1"/>
              <a:t>polyuria</a:t>
            </a:r>
            <a:r>
              <a:rPr lang="nl-NL" dirty="0"/>
              <a:t>) </a:t>
            </a:r>
            <a:r>
              <a:rPr lang="nl-NL" dirty="0" err="1"/>
              <a:t>and</a:t>
            </a:r>
            <a:r>
              <a:rPr lang="nl-NL" dirty="0"/>
              <a:t> </a:t>
            </a:r>
            <a:r>
              <a:rPr lang="nl-NL" dirty="0" err="1"/>
              <a:t>psychiatric</a:t>
            </a:r>
            <a:r>
              <a:rPr lang="nl-NL" dirty="0"/>
              <a:t> </a:t>
            </a:r>
            <a:r>
              <a:rPr lang="nl-NL" dirty="0" err="1"/>
              <a:t>overtones</a:t>
            </a:r>
            <a:r>
              <a:rPr lang="nl-NL" dirty="0"/>
              <a:t>)</a:t>
            </a:r>
          </a:p>
          <a:p>
            <a:r>
              <a:rPr lang="nl-NL" dirty="0" err="1"/>
              <a:t>Significantly</a:t>
            </a:r>
            <a:r>
              <a:rPr lang="nl-NL" dirty="0"/>
              <a:t> </a:t>
            </a:r>
            <a:r>
              <a:rPr lang="nl-NL" dirty="0" err="1"/>
              <a:t>elevated</a:t>
            </a:r>
            <a:r>
              <a:rPr lang="nl-NL" dirty="0"/>
              <a:t> calcium (&gt;1mg/dl or &gt; 0.25 </a:t>
            </a:r>
            <a:r>
              <a:rPr lang="nl-NL" dirty="0" err="1"/>
              <a:t>mmol</a:t>
            </a:r>
            <a:r>
              <a:rPr lang="nl-NL" dirty="0"/>
              <a:t>/l </a:t>
            </a:r>
            <a:r>
              <a:rPr lang="nl-NL" dirty="0" err="1"/>
              <a:t>above</a:t>
            </a:r>
            <a:r>
              <a:rPr lang="nl-NL" dirty="0"/>
              <a:t> </a:t>
            </a:r>
            <a:r>
              <a:rPr lang="nl-NL" dirty="0" err="1"/>
              <a:t>the</a:t>
            </a:r>
            <a:r>
              <a:rPr lang="nl-NL" dirty="0"/>
              <a:t> </a:t>
            </a:r>
            <a:r>
              <a:rPr lang="nl-NL" dirty="0" err="1"/>
              <a:t>upper</a:t>
            </a:r>
            <a:r>
              <a:rPr lang="nl-NL" dirty="0"/>
              <a:t> limit of </a:t>
            </a:r>
            <a:r>
              <a:rPr lang="nl-NL" dirty="0" err="1"/>
              <a:t>normal</a:t>
            </a:r>
            <a:r>
              <a:rPr lang="nl-NL" dirty="0"/>
              <a:t>)</a:t>
            </a:r>
          </a:p>
          <a:p>
            <a:r>
              <a:rPr lang="nl-NL" dirty="0" err="1"/>
              <a:t>Decreased</a:t>
            </a:r>
            <a:r>
              <a:rPr lang="nl-NL" dirty="0"/>
              <a:t> </a:t>
            </a:r>
            <a:r>
              <a:rPr lang="nl-NL" dirty="0" err="1"/>
              <a:t>renal</a:t>
            </a:r>
            <a:r>
              <a:rPr lang="nl-NL" dirty="0"/>
              <a:t> </a:t>
            </a:r>
            <a:r>
              <a:rPr lang="nl-NL" dirty="0" err="1"/>
              <a:t>function</a:t>
            </a:r>
            <a:r>
              <a:rPr lang="nl-NL" dirty="0"/>
              <a:t>: clearance &lt; 60 ml/min </a:t>
            </a:r>
          </a:p>
          <a:p>
            <a:r>
              <a:rPr lang="nl-NL" dirty="0" err="1"/>
              <a:t>Nephrolithiasis</a:t>
            </a:r>
            <a:r>
              <a:rPr lang="nl-NL" dirty="0"/>
              <a:t>: on x </a:t>
            </a:r>
            <a:r>
              <a:rPr lang="nl-NL" dirty="0" err="1"/>
              <a:t>ray</a:t>
            </a:r>
            <a:r>
              <a:rPr lang="nl-NL" dirty="0"/>
              <a:t> ultrasound or CT</a:t>
            </a:r>
          </a:p>
          <a:p>
            <a:r>
              <a:rPr lang="nl-NL" dirty="0" err="1"/>
              <a:t>Osteoporosis</a:t>
            </a:r>
            <a:r>
              <a:rPr lang="nl-NL" dirty="0"/>
              <a:t>: T-score of </a:t>
            </a:r>
            <a:r>
              <a:rPr lang="nl-NL" dirty="0" err="1"/>
              <a:t>less</a:t>
            </a:r>
            <a:r>
              <a:rPr lang="nl-NL" dirty="0"/>
              <a:t> </a:t>
            </a:r>
            <a:r>
              <a:rPr lang="nl-NL" dirty="0" err="1"/>
              <a:t>than</a:t>
            </a:r>
            <a:r>
              <a:rPr lang="nl-NL" dirty="0"/>
              <a:t> -2.5 </a:t>
            </a:r>
            <a:r>
              <a:rPr lang="nl-NL" dirty="0" err="1"/>
              <a:t>lumbar</a:t>
            </a:r>
            <a:r>
              <a:rPr lang="nl-NL" dirty="0"/>
              <a:t>, </a:t>
            </a:r>
            <a:r>
              <a:rPr lang="nl-NL" dirty="0" err="1"/>
              <a:t>global</a:t>
            </a:r>
            <a:r>
              <a:rPr lang="nl-NL" dirty="0"/>
              <a:t> hip, </a:t>
            </a:r>
            <a:r>
              <a:rPr lang="nl-NL" dirty="0" err="1"/>
              <a:t>femoral</a:t>
            </a:r>
            <a:r>
              <a:rPr lang="nl-NL" dirty="0"/>
              <a:t> </a:t>
            </a:r>
            <a:r>
              <a:rPr lang="nl-NL" dirty="0" err="1"/>
              <a:t>neck</a:t>
            </a:r>
            <a:r>
              <a:rPr lang="nl-NL" dirty="0"/>
              <a:t> </a:t>
            </a:r>
            <a:r>
              <a:rPr lang="nl-NL" dirty="0" err="1"/>
              <a:t>and</a:t>
            </a:r>
            <a:r>
              <a:rPr lang="nl-NL" dirty="0"/>
              <a:t> 1/3 </a:t>
            </a:r>
            <a:r>
              <a:rPr lang="nl-NL" dirty="0" err="1"/>
              <a:t>distal</a:t>
            </a:r>
            <a:r>
              <a:rPr lang="nl-NL" dirty="0"/>
              <a:t> radius</a:t>
            </a:r>
          </a:p>
          <a:p>
            <a:r>
              <a:rPr lang="nl-NL" dirty="0" err="1"/>
              <a:t>Indentation</a:t>
            </a:r>
            <a:r>
              <a:rPr lang="nl-NL" dirty="0"/>
              <a:t> </a:t>
            </a:r>
            <a:r>
              <a:rPr lang="nl-NL" dirty="0" err="1"/>
              <a:t>fracture</a:t>
            </a:r>
            <a:r>
              <a:rPr lang="nl-NL" dirty="0"/>
              <a:t>: on x </a:t>
            </a:r>
            <a:r>
              <a:rPr lang="nl-NL" dirty="0" err="1"/>
              <a:t>ray</a:t>
            </a:r>
            <a:r>
              <a:rPr lang="nl-NL" dirty="0"/>
              <a:t> VFA</a:t>
            </a:r>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17</a:t>
            </a:fld>
            <a:endParaRPr lang="nl-NL"/>
          </a:p>
        </p:txBody>
      </p:sp>
    </p:spTree>
    <p:extLst>
      <p:ext uri="{BB962C8B-B14F-4D97-AF65-F5344CB8AC3E}">
        <p14:creationId xmlns:p14="http://schemas.microsoft.com/office/powerpoint/2010/main" val="3579585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dirty="0"/>
              <a:t>3. Taieb D, Hindie E, Grassetto G, Colletti PM, Rubello D. Parathyroid scintigraphy: when, how, and why? A concise systematic review. Clin Nucl Med. 2012;37:568–74. https://doi.org/10. 1097/RLU.0b013e318251e408. 4. Wilhelm SM, Wang TS, Ruan DT, Lee JA, Asa SL, Duh QY, et al. The American association of endocrine surgeons guidelines for definitive management of primary hyperparathyroidism. JAMA Surg. 2016;151:959–68. https://doi.org/10.1001/jamasurg.2016. 2310. </a:t>
            </a:r>
          </a:p>
          <a:p>
            <a:endParaRPr lang="nl-BE" dirty="0"/>
          </a:p>
          <a:p>
            <a:r>
              <a:rPr lang="nl-BE" dirty="0"/>
              <a:t>Prentje hals: center for advanced parathyroid surgery</a:t>
            </a:r>
          </a:p>
          <a:p>
            <a:r>
              <a:rPr lang="nl-BE" dirty="0"/>
              <a:t>Foto: parathyroid.com</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If surgery is indicated, preoperative localization of the hyperfunctioning gland(s) allows for selective parathyroidectomy, reducing operation time, complications and hospitalization, improving postoperative recovery, and resulting in a better cosmetic outcome, and greater patient satisfaction</a:t>
            </a:r>
          </a:p>
          <a:p>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18</a:t>
            </a:fld>
            <a:endParaRPr lang="nl-NL"/>
          </a:p>
        </p:txBody>
      </p:sp>
    </p:spTree>
    <p:extLst>
      <p:ext uri="{BB962C8B-B14F-4D97-AF65-F5344CB8AC3E}">
        <p14:creationId xmlns:p14="http://schemas.microsoft.com/office/powerpoint/2010/main" val="3331211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 </a:t>
            </a:r>
            <a:r>
              <a:rPr lang="nl-NL" dirty="0" err="1"/>
              <a:t>can</a:t>
            </a:r>
            <a:r>
              <a:rPr lang="nl-NL" dirty="0"/>
              <a:t> </a:t>
            </a:r>
            <a:r>
              <a:rPr lang="nl-NL" dirty="0" err="1"/>
              <a:t>use</a:t>
            </a:r>
            <a:r>
              <a:rPr lang="nl-NL" dirty="0"/>
              <a:t> </a:t>
            </a:r>
            <a:r>
              <a:rPr lang="nl-NL" dirty="0" err="1"/>
              <a:t>sestamibi</a:t>
            </a:r>
            <a:r>
              <a:rPr lang="nl-NL" dirty="0"/>
              <a:t> or </a:t>
            </a:r>
            <a:r>
              <a:rPr lang="nl-NL" dirty="0" err="1"/>
              <a:t>tetrofosmin</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It’s </a:t>
            </a:r>
            <a:r>
              <a:rPr lang="nl-NL" dirty="0" err="1"/>
              <a:t>based</a:t>
            </a:r>
            <a:r>
              <a:rPr lang="nl-NL" dirty="0"/>
              <a:t> on </a:t>
            </a:r>
            <a:r>
              <a:rPr lang="nl-NL" dirty="0" err="1"/>
              <a:t>its</a:t>
            </a:r>
            <a:r>
              <a:rPr lang="nl-NL" dirty="0"/>
              <a:t> </a:t>
            </a:r>
            <a:r>
              <a:rPr lang="nl-NL" dirty="0" err="1"/>
              <a:t>uptake</a:t>
            </a:r>
            <a:r>
              <a:rPr lang="nl-NL" dirty="0"/>
              <a:t> in </a:t>
            </a:r>
            <a:r>
              <a:rPr lang="nl-NL" dirty="0" err="1"/>
              <a:t>the</a:t>
            </a:r>
            <a:r>
              <a:rPr lang="nl-NL" dirty="0"/>
              <a:t> </a:t>
            </a:r>
            <a:r>
              <a:rPr lang="nl-NL" dirty="0" err="1"/>
              <a:t>mitocondria</a:t>
            </a:r>
            <a:r>
              <a:rPr lang="nl-NL" dirty="0"/>
              <a:t> of </a:t>
            </a:r>
            <a:r>
              <a:rPr lang="nl-NL" dirty="0" err="1"/>
              <a:t>oxyphilic</a:t>
            </a:r>
            <a:r>
              <a:rPr lang="nl-NL" dirty="0"/>
              <a:t> </a:t>
            </a:r>
            <a:r>
              <a:rPr lang="nl-NL" dirty="0" err="1"/>
              <a:t>cells</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285750" indent="-285750">
              <a:buFont typeface="Arial" panose="020B0604020202020204" pitchFamily="34" charset="0"/>
              <a:buChar char="•"/>
            </a:pPr>
            <a:r>
              <a:rPr lang="nl-BE" dirty="0"/>
              <a:t>1989 introduction SestaMIBI for parathyroid localization (better imaging characteristics than previously used Thallous-chloride).</a:t>
            </a:r>
          </a:p>
          <a:p>
            <a:pPr marL="285750" indent="-285750">
              <a:buFont typeface="Arial" panose="020B0604020202020204" pitchFamily="34" charset="0"/>
              <a:buChar char="•"/>
            </a:pPr>
            <a:r>
              <a:rPr lang="nl-BE" dirty="0"/>
              <a:t>The 1990s: More widespread use of SestaMIBI and Tetrofosmin.</a:t>
            </a:r>
          </a:p>
          <a:p>
            <a:pPr marL="285750" indent="-285750">
              <a:buFont typeface="Arial" panose="020B0604020202020204" pitchFamily="34" charset="0"/>
              <a:buChar char="•"/>
            </a:pPr>
            <a:r>
              <a:rPr lang="nl-BE" dirty="0"/>
              <a:t>a lipophilic cationic complex that diffuses passively through the cell membrane and accumulates in hyperfunctioning parathyroid glands due to their increased number of mitochondria. which is mainly related to the number of oxyphilic cells.</a:t>
            </a:r>
          </a:p>
          <a:p>
            <a:pPr marL="285750" indent="-285750">
              <a:buFont typeface="Arial" panose="020B0604020202020204" pitchFamily="34" charset="0"/>
              <a:buChar char="•"/>
            </a:pPr>
            <a:r>
              <a:rPr lang="nl-BE" dirty="0"/>
              <a:t>Its uptake and retention depend also on the cell cycle phase, parathyroid blood supply, capillary permeability, serum calcium level, expression of P-glycoprotein, and multidrug resistance (MDR) associated protein.</a:t>
            </a:r>
          </a:p>
          <a:p>
            <a:pPr marL="285750" indent="-285750">
              <a:buFont typeface="Arial" panose="020B0604020202020204" pitchFamily="34" charset="0"/>
              <a:buChar char="•"/>
            </a:pPr>
            <a:r>
              <a:rPr lang="nl-BE" dirty="0"/>
              <a:t>Washes out faster from the thyroid than from the hyperfunctioning parathyroid, making it convenient for the single-tracer dual-phase method (CAVE only for sestaMIBI, Tetrofosmin kinetics make is less useful for washout studies, only dualtracer substraction method).</a:t>
            </a:r>
          </a:p>
          <a:p>
            <a:pPr marL="285750" indent="-285750">
              <a:buFont typeface="Arial" panose="020B0604020202020204" pitchFamily="34" charset="0"/>
              <a:buChar char="•"/>
            </a:pPr>
            <a:r>
              <a:rPr lang="nl-BE" dirty="0"/>
              <a:t>SestaMIBI SPECT/CT scintigraphy is the current standard method for detecting hyperfunctioning parathyroid glands, with a reported patient-based and lesion-based pooled detection rate (DR) of 88% in a meta-analysis of twenty-three papers including 1236 patients with pHPT (Treglia G et al. Head Neck. 2016). 61% for multiglandular disease, vs. 97% for single-gland disease (Nichols et al. Nucl Med Commun. 2012)</a:t>
            </a:r>
            <a:endParaRPr lang="nl-NL" dirty="0"/>
          </a:p>
          <a:p>
            <a:pPr marL="285750" indent="-285750">
              <a:buFont typeface="Arial" panose="020B0604020202020204" pitchFamily="34" charset="0"/>
              <a:buChar cha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Bron prentje: </a:t>
            </a:r>
            <a:r>
              <a:rPr lang="nl-BE" dirty="0"/>
              <a:t>Correlation of 99mTc-sestamibi uptake in renal masses with mitochondrial content and multi-drug resistance pump expression. </a:t>
            </a:r>
            <a:r>
              <a:rPr lang="nl-NL" dirty="0" err="1"/>
              <a:t>Rowe</a:t>
            </a:r>
            <a:r>
              <a:rPr lang="nl-NL" dirty="0"/>
              <a:t> et al. </a:t>
            </a:r>
            <a:r>
              <a:rPr lang="nl-BE" b="0" i="0" dirty="0">
                <a:effectLst/>
                <a:latin typeface="Roboto" panose="02000000000000000000" pitchFamily="2" charset="0"/>
              </a:rPr>
              <a:t>Oct 2017</a:t>
            </a:r>
            <a:endParaRPr lang="nl-NL" dirty="0"/>
          </a:p>
          <a:p>
            <a:endParaRPr lang="nl-NL" dirty="0"/>
          </a:p>
          <a:p>
            <a:r>
              <a:rPr lang="nl-NL" dirty="0"/>
              <a:t>BRON: EANM </a:t>
            </a:r>
            <a:r>
              <a:rPr lang="nl-NL" dirty="0" err="1"/>
              <a:t>practice</a:t>
            </a:r>
            <a:r>
              <a:rPr lang="nl-NL" dirty="0"/>
              <a:t> </a:t>
            </a:r>
            <a:r>
              <a:rPr lang="nl-NL" dirty="0" err="1"/>
              <a:t>guidelines</a:t>
            </a:r>
            <a:endParaRPr lang="nl-NL" dirty="0"/>
          </a:p>
          <a:p>
            <a:r>
              <a:rPr lang="nl-BE" b="0" i="0" dirty="0">
                <a:solidFill>
                  <a:srgbClr val="333333"/>
                </a:solidFill>
                <a:effectLst/>
                <a:latin typeface="-apple-system"/>
              </a:rPr>
              <a:t>Bron waarom tetro minder nuttig is voor wash out: Apostolopoulos DJ, Houstoulaki E, Giannakenas C, Alexandrides T, Spiliotis J, Nikiforidis G, et al. Technetium-99m-tetrofosmin for parathyroid scintigraphy: comparison to thalliumtechnetium scanning. J Nucl Med. 1998;39(8 SUPPL):1433–41.</a:t>
            </a:r>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22</a:t>
            </a:fld>
            <a:endParaRPr lang="nl-NL"/>
          </a:p>
        </p:txBody>
      </p:sp>
    </p:spTree>
    <p:extLst>
      <p:ext uri="{BB962C8B-B14F-4D97-AF65-F5344CB8AC3E}">
        <p14:creationId xmlns:p14="http://schemas.microsoft.com/office/powerpoint/2010/main" val="395928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You</a:t>
            </a:r>
            <a:r>
              <a:rPr lang="nl-NL" dirty="0"/>
              <a:t> </a:t>
            </a:r>
            <a:r>
              <a:rPr lang="nl-NL" dirty="0" err="1"/>
              <a:t>can</a:t>
            </a:r>
            <a:r>
              <a:rPr lang="nl-NL" dirty="0"/>
              <a:t> </a:t>
            </a:r>
            <a:r>
              <a:rPr lang="nl-NL" dirty="0" err="1"/>
              <a:t>use</a:t>
            </a:r>
            <a:r>
              <a:rPr lang="nl-NL" dirty="0"/>
              <a:t> </a:t>
            </a:r>
            <a:r>
              <a:rPr lang="nl-NL" dirty="0" err="1"/>
              <a:t>the</a:t>
            </a:r>
            <a:r>
              <a:rPr lang="nl-NL" dirty="0"/>
              <a:t> product in different </a:t>
            </a:r>
            <a:r>
              <a:rPr lang="nl-NL" dirty="0" err="1"/>
              <a:t>ways</a:t>
            </a:r>
            <a:endParaRPr lang="nl-NL" dirty="0"/>
          </a:p>
          <a:p>
            <a:r>
              <a:rPr lang="nl-NL" dirty="0"/>
              <a:t>A Dual </a:t>
            </a:r>
            <a:r>
              <a:rPr lang="nl-NL" dirty="0" err="1"/>
              <a:t>phase</a:t>
            </a:r>
            <a:r>
              <a:rPr lang="nl-NL" dirty="0"/>
              <a:t> or </a:t>
            </a:r>
            <a:r>
              <a:rPr lang="nl-NL" dirty="0" err="1"/>
              <a:t>wash</a:t>
            </a:r>
            <a:r>
              <a:rPr lang="nl-NL" dirty="0"/>
              <a:t> out </a:t>
            </a:r>
            <a:r>
              <a:rPr lang="nl-NL" dirty="0" err="1"/>
              <a:t>scintigraphy</a:t>
            </a:r>
            <a:r>
              <a:rPr lang="nl-NL" dirty="0"/>
              <a:t> </a:t>
            </a:r>
            <a:r>
              <a:rPr lang="nl-NL" dirty="0" err="1"/>
              <a:t>uses</a:t>
            </a:r>
            <a:r>
              <a:rPr lang="nl-NL" dirty="0"/>
              <a:t> </a:t>
            </a:r>
            <a:r>
              <a:rPr lang="nl-NL" dirty="0" err="1"/>
              <a:t>the</a:t>
            </a:r>
            <a:r>
              <a:rPr lang="nl-NL" dirty="0"/>
              <a:t> </a:t>
            </a:r>
            <a:r>
              <a:rPr lang="nl-NL" dirty="0" err="1"/>
              <a:t>fact</a:t>
            </a:r>
            <a:r>
              <a:rPr lang="nl-NL" dirty="0"/>
              <a:t> </a:t>
            </a:r>
            <a:r>
              <a:rPr lang="nl-NL" dirty="0" err="1"/>
              <a:t>that</a:t>
            </a:r>
            <a:r>
              <a:rPr lang="nl-NL" dirty="0"/>
              <a:t> </a:t>
            </a:r>
            <a:r>
              <a:rPr lang="nl-NL" dirty="0" err="1"/>
              <a:t>there</a:t>
            </a:r>
            <a:r>
              <a:rPr lang="nl-NL" dirty="0"/>
              <a:t> is a </a:t>
            </a:r>
            <a:r>
              <a:rPr lang="nl-NL" dirty="0" err="1"/>
              <a:t>SestaMIBI</a:t>
            </a:r>
            <a:r>
              <a:rPr lang="nl-NL" dirty="0"/>
              <a:t> </a:t>
            </a:r>
            <a:r>
              <a:rPr lang="nl-NL" dirty="0" err="1"/>
              <a:t>uptake</a:t>
            </a:r>
            <a:r>
              <a:rPr lang="nl-NL" dirty="0"/>
              <a:t> in de </a:t>
            </a:r>
            <a:r>
              <a:rPr lang="nl-NL" dirty="0" err="1"/>
              <a:t>thyroid</a:t>
            </a:r>
            <a:r>
              <a:rPr lang="nl-NL" dirty="0"/>
              <a:t> </a:t>
            </a:r>
            <a:r>
              <a:rPr lang="nl-NL" dirty="0" err="1"/>
              <a:t>and</a:t>
            </a:r>
            <a:r>
              <a:rPr lang="nl-NL" dirty="0"/>
              <a:t> </a:t>
            </a:r>
            <a:r>
              <a:rPr lang="nl-NL" dirty="0" err="1"/>
              <a:t>parathyroId</a:t>
            </a:r>
            <a:r>
              <a:rPr lang="nl-NL" dirty="0"/>
              <a:t> but </a:t>
            </a:r>
            <a:r>
              <a:rPr lang="nl-NL" dirty="0" err="1"/>
              <a:t>that</a:t>
            </a:r>
            <a:r>
              <a:rPr lang="nl-NL" dirty="0"/>
              <a:t> </a:t>
            </a:r>
            <a:r>
              <a:rPr lang="nl-NL" dirty="0" err="1"/>
              <a:t>there</a:t>
            </a:r>
            <a:r>
              <a:rPr lang="nl-NL" dirty="0"/>
              <a:t> is a </a:t>
            </a:r>
            <a:r>
              <a:rPr lang="nl-NL" dirty="0" err="1"/>
              <a:t>faster</a:t>
            </a:r>
            <a:r>
              <a:rPr lang="nl-NL" dirty="0"/>
              <a:t> </a:t>
            </a:r>
            <a:r>
              <a:rPr lang="nl-NL" dirty="0" err="1"/>
              <a:t>wash</a:t>
            </a:r>
            <a:r>
              <a:rPr lang="nl-NL" dirty="0"/>
              <a:t> out of </a:t>
            </a:r>
            <a:r>
              <a:rPr lang="nl-NL" dirty="0" err="1"/>
              <a:t>the</a:t>
            </a:r>
            <a:r>
              <a:rPr lang="nl-NL" dirty="0"/>
              <a:t> product out of </a:t>
            </a:r>
            <a:r>
              <a:rPr lang="nl-NL" dirty="0" err="1"/>
              <a:t>the</a:t>
            </a:r>
            <a:r>
              <a:rPr lang="nl-NL" dirty="0"/>
              <a:t> </a:t>
            </a:r>
            <a:r>
              <a:rPr lang="nl-NL" dirty="0" err="1"/>
              <a:t>thyroid</a:t>
            </a:r>
            <a:r>
              <a:rPr lang="nl-NL" dirty="0"/>
              <a:t> tissue </a:t>
            </a:r>
            <a:r>
              <a:rPr lang="nl-NL" dirty="0" err="1"/>
              <a:t>and</a:t>
            </a:r>
            <a:r>
              <a:rPr lang="nl-NL" dirty="0"/>
              <a:t> a </a:t>
            </a:r>
            <a:r>
              <a:rPr lang="nl-NL" dirty="0" err="1"/>
              <a:t>retention</a:t>
            </a:r>
            <a:r>
              <a:rPr lang="nl-NL" dirty="0"/>
              <a:t> in de </a:t>
            </a:r>
            <a:r>
              <a:rPr lang="nl-NL" dirty="0" err="1"/>
              <a:t>parathyroid</a:t>
            </a:r>
            <a:r>
              <a:rPr lang="nl-NL" dirty="0"/>
              <a:t> tissue.</a:t>
            </a:r>
          </a:p>
          <a:p>
            <a:r>
              <a:rPr lang="nl-NL" dirty="0" err="1"/>
              <a:t>interesting</a:t>
            </a:r>
            <a:r>
              <a:rPr lang="nl-NL" dirty="0"/>
              <a:t> </a:t>
            </a:r>
            <a:r>
              <a:rPr lang="nl-NL" dirty="0" err="1"/>
              <a:t>to</a:t>
            </a:r>
            <a:r>
              <a:rPr lang="nl-NL" dirty="0"/>
              <a:t> </a:t>
            </a:r>
            <a:r>
              <a:rPr lang="nl-NL" dirty="0" err="1"/>
              <a:t>know</a:t>
            </a:r>
            <a:r>
              <a:rPr lang="nl-NL" dirty="0"/>
              <a:t> is </a:t>
            </a:r>
            <a:r>
              <a:rPr lang="nl-NL" dirty="0" err="1"/>
              <a:t>that</a:t>
            </a:r>
            <a:r>
              <a:rPr lang="nl-NL" dirty="0"/>
              <a:t> </a:t>
            </a:r>
            <a:r>
              <a:rPr lang="nl-NL" dirty="0" err="1"/>
              <a:t>teteroformin</a:t>
            </a:r>
            <a:r>
              <a:rPr lang="nl-NL" dirty="0"/>
              <a:t> is les </a:t>
            </a:r>
            <a:r>
              <a:rPr lang="nl-NL" dirty="0" err="1"/>
              <a:t>suitable</a:t>
            </a:r>
            <a:r>
              <a:rPr lang="nl-NL" dirty="0"/>
              <a:t> </a:t>
            </a:r>
            <a:r>
              <a:rPr lang="nl-NL" dirty="0" err="1"/>
              <a:t>for</a:t>
            </a:r>
            <a:r>
              <a:rPr lang="nl-NL" dirty="0"/>
              <a:t> </a:t>
            </a:r>
            <a:r>
              <a:rPr lang="nl-NL" dirty="0" err="1"/>
              <a:t>wash</a:t>
            </a:r>
            <a:r>
              <a:rPr lang="nl-NL" dirty="0"/>
              <a:t> out </a:t>
            </a:r>
            <a:r>
              <a:rPr lang="nl-NL" dirty="0" err="1"/>
              <a:t>because</a:t>
            </a:r>
            <a:r>
              <a:rPr lang="nl-NL" dirty="0"/>
              <a:t> </a:t>
            </a:r>
            <a:r>
              <a:rPr lang="nl-NL" dirty="0" err="1"/>
              <a:t>the</a:t>
            </a:r>
            <a:r>
              <a:rPr lang="nl-NL" dirty="0"/>
              <a:t> </a:t>
            </a:r>
            <a:r>
              <a:rPr lang="nl-NL" dirty="0" err="1"/>
              <a:t>wash</a:t>
            </a:r>
            <a:r>
              <a:rPr lang="nl-NL" dirty="0"/>
              <a:t> out </a:t>
            </a:r>
            <a:r>
              <a:rPr lang="nl-NL" dirty="0" err="1"/>
              <a:t>from</a:t>
            </a:r>
            <a:r>
              <a:rPr lang="nl-NL" dirty="0"/>
              <a:t> </a:t>
            </a:r>
            <a:r>
              <a:rPr lang="nl-NL" dirty="0" err="1"/>
              <a:t>the</a:t>
            </a:r>
            <a:r>
              <a:rPr lang="nl-NL" dirty="0"/>
              <a:t> </a:t>
            </a:r>
            <a:r>
              <a:rPr lang="nl-NL" dirty="0" err="1"/>
              <a:t>thyroid</a:t>
            </a:r>
            <a:r>
              <a:rPr lang="nl-NL" dirty="0"/>
              <a:t> </a:t>
            </a:r>
            <a:r>
              <a:rPr lang="nl-NL" dirty="0" err="1"/>
              <a:t>and</a:t>
            </a:r>
            <a:r>
              <a:rPr lang="nl-NL" dirty="0"/>
              <a:t> </a:t>
            </a:r>
            <a:r>
              <a:rPr lang="nl-NL" dirty="0" err="1"/>
              <a:t>parathyroid</a:t>
            </a:r>
            <a:r>
              <a:rPr lang="nl-NL" dirty="0"/>
              <a:t> are </a:t>
            </a:r>
            <a:r>
              <a:rPr lang="nl-NL" dirty="0" err="1"/>
              <a:t>to</a:t>
            </a:r>
            <a:r>
              <a:rPr lang="nl-NL" dirty="0"/>
              <a:t> </a:t>
            </a:r>
            <a:r>
              <a:rPr lang="nl-NL" dirty="0" err="1"/>
              <a:t>simular</a:t>
            </a:r>
            <a:r>
              <a:rPr lang="nl-NL" dirty="0"/>
              <a:t>.</a:t>
            </a:r>
          </a:p>
          <a:p>
            <a:r>
              <a:rPr lang="nl-NL" dirty="0" err="1"/>
              <a:t>You</a:t>
            </a:r>
            <a:r>
              <a:rPr lang="nl-NL" dirty="0"/>
              <a:t> </a:t>
            </a:r>
            <a:r>
              <a:rPr lang="nl-NL" dirty="0" err="1"/>
              <a:t>can</a:t>
            </a:r>
            <a:r>
              <a:rPr lang="nl-NL" dirty="0"/>
              <a:t> </a:t>
            </a:r>
            <a:r>
              <a:rPr lang="nl-NL" dirty="0" err="1"/>
              <a:t>add</a:t>
            </a:r>
            <a:r>
              <a:rPr lang="nl-NL" dirty="0"/>
              <a:t> a SPECT/CT at </a:t>
            </a:r>
            <a:r>
              <a:rPr lang="nl-NL" dirty="0" err="1"/>
              <a:t>the</a:t>
            </a:r>
            <a:r>
              <a:rPr lang="nl-NL" dirty="0"/>
              <a:t> end of </a:t>
            </a:r>
            <a:r>
              <a:rPr lang="nl-NL" dirty="0" err="1"/>
              <a:t>this</a:t>
            </a:r>
            <a:r>
              <a:rPr lang="nl-NL" dirty="0"/>
              <a:t> protocol </a:t>
            </a:r>
            <a:r>
              <a:rPr lang="nl-NL" dirty="0" err="1"/>
              <a:t>to</a:t>
            </a:r>
            <a:r>
              <a:rPr lang="nl-NL" dirty="0"/>
              <a:t> get a </a:t>
            </a:r>
            <a:r>
              <a:rPr lang="nl-NL" dirty="0" err="1"/>
              <a:t>precise</a:t>
            </a:r>
            <a:r>
              <a:rPr lang="nl-NL" dirty="0"/>
              <a:t> </a:t>
            </a:r>
            <a:r>
              <a:rPr lang="nl-NL" dirty="0" err="1"/>
              <a:t>location</a:t>
            </a:r>
            <a:r>
              <a:rPr lang="nl-NL" dirty="0"/>
              <a:t> of </a:t>
            </a:r>
            <a:r>
              <a:rPr lang="nl-NL" dirty="0" err="1"/>
              <a:t>the</a:t>
            </a:r>
            <a:r>
              <a:rPr lang="nl-NL" dirty="0"/>
              <a:t> </a:t>
            </a:r>
            <a:r>
              <a:rPr lang="nl-NL" dirty="0" err="1"/>
              <a:t>parathyroid</a:t>
            </a:r>
            <a:r>
              <a:rPr lang="nl-NL" dirty="0"/>
              <a:t> tissue.</a:t>
            </a:r>
          </a:p>
          <a:p>
            <a:r>
              <a:rPr lang="nl-NL" dirty="0"/>
              <a:t>I </a:t>
            </a:r>
            <a:r>
              <a:rPr lang="nl-NL" dirty="0" err="1"/>
              <a:t>would</a:t>
            </a:r>
            <a:r>
              <a:rPr lang="nl-NL" dirty="0"/>
              <a:t> </a:t>
            </a:r>
            <a:r>
              <a:rPr lang="nl-NL" dirty="0" err="1"/>
              <a:t>only</a:t>
            </a:r>
            <a:r>
              <a:rPr lang="nl-NL" dirty="0"/>
              <a:t> </a:t>
            </a:r>
            <a:r>
              <a:rPr lang="nl-NL" dirty="0" err="1"/>
              <a:t>recommend</a:t>
            </a:r>
            <a:r>
              <a:rPr lang="nl-NL" dirty="0"/>
              <a:t> </a:t>
            </a:r>
            <a:r>
              <a:rPr lang="nl-NL" dirty="0" err="1"/>
              <a:t>this</a:t>
            </a:r>
            <a:r>
              <a:rPr lang="nl-NL" dirty="0"/>
              <a:t> scanning </a:t>
            </a:r>
            <a:r>
              <a:rPr lang="nl-NL" dirty="0" err="1"/>
              <a:t>technique</a:t>
            </a:r>
            <a:r>
              <a:rPr lang="nl-NL" dirty="0"/>
              <a:t> </a:t>
            </a:r>
            <a:r>
              <a:rPr lang="nl-NL" dirty="0" err="1"/>
              <a:t>if</a:t>
            </a:r>
            <a:r>
              <a:rPr lang="nl-NL" dirty="0"/>
              <a:t> </a:t>
            </a:r>
            <a:r>
              <a:rPr lang="nl-NL" dirty="0" err="1"/>
              <a:t>your</a:t>
            </a:r>
            <a:r>
              <a:rPr lang="nl-NL" dirty="0"/>
              <a:t> patiënt had </a:t>
            </a:r>
            <a:r>
              <a:rPr lang="nl-NL" dirty="0" err="1"/>
              <a:t>recently</a:t>
            </a:r>
            <a:r>
              <a:rPr lang="nl-NL" dirty="0"/>
              <a:t> </a:t>
            </a:r>
            <a:r>
              <a:rPr lang="nl-NL" dirty="0" err="1"/>
              <a:t>underwent</a:t>
            </a:r>
            <a:r>
              <a:rPr lang="nl-NL" dirty="0"/>
              <a:t> a contract </a:t>
            </a:r>
            <a:r>
              <a:rPr lang="nl-NL" dirty="0" err="1"/>
              <a:t>enhanced</a:t>
            </a:r>
            <a:r>
              <a:rPr lang="nl-NL" dirty="0"/>
              <a:t> CT scan </a:t>
            </a:r>
            <a:r>
              <a:rPr lang="nl-NL" dirty="0" err="1"/>
              <a:t>and</a:t>
            </a:r>
            <a:r>
              <a:rPr lang="nl-NL" dirty="0"/>
              <a:t> </a:t>
            </a:r>
            <a:r>
              <a:rPr lang="nl-NL" dirty="0" err="1"/>
              <a:t>can</a:t>
            </a:r>
            <a:r>
              <a:rPr lang="nl-NL" dirty="0"/>
              <a:t> </a:t>
            </a:r>
            <a:r>
              <a:rPr lang="nl-NL" dirty="0" err="1"/>
              <a:t>not</a:t>
            </a:r>
            <a:r>
              <a:rPr lang="nl-NL" dirty="0"/>
              <a:t> have </a:t>
            </a:r>
            <a:r>
              <a:rPr lang="nl-NL" dirty="0" err="1"/>
              <a:t>substraction</a:t>
            </a:r>
            <a:r>
              <a:rPr lang="nl-NL" dirty="0"/>
              <a:t> </a:t>
            </a:r>
            <a:r>
              <a:rPr lang="nl-NL" dirty="0" err="1"/>
              <a:t>scintigraphy</a:t>
            </a:r>
            <a:r>
              <a:rPr lang="nl-NL" dirty="0"/>
              <a:t> </a:t>
            </a:r>
            <a:r>
              <a:rPr lang="nl-NL" dirty="0" err="1"/>
              <a:t>because</a:t>
            </a:r>
            <a:r>
              <a:rPr lang="nl-NL" dirty="0"/>
              <a:t> </a:t>
            </a:r>
            <a:r>
              <a:rPr lang="nl-NL" dirty="0" err="1"/>
              <a:t>the</a:t>
            </a:r>
            <a:r>
              <a:rPr lang="nl-NL" dirty="0"/>
              <a:t> </a:t>
            </a:r>
            <a:r>
              <a:rPr lang="nl-NL" dirty="0" err="1"/>
              <a:t>thyroid</a:t>
            </a:r>
            <a:r>
              <a:rPr lang="nl-NL" dirty="0"/>
              <a:t> is </a:t>
            </a:r>
            <a:r>
              <a:rPr lang="nl-NL" dirty="0" err="1"/>
              <a:t>filled</a:t>
            </a:r>
            <a:r>
              <a:rPr lang="nl-NL" dirty="0"/>
              <a:t> </a:t>
            </a:r>
            <a:r>
              <a:rPr lang="nl-NL" dirty="0" err="1"/>
              <a:t>with</a:t>
            </a:r>
            <a:r>
              <a:rPr lang="nl-NL" dirty="0"/>
              <a:t> iodine </a:t>
            </a:r>
            <a:r>
              <a:rPr lang="nl-NL" dirty="0" err="1"/>
              <a:t>and</a:t>
            </a:r>
            <a:r>
              <a:rPr lang="nl-NL" dirty="0"/>
              <a:t> </a:t>
            </a:r>
            <a:r>
              <a:rPr lang="nl-NL" dirty="0" err="1"/>
              <a:t>the</a:t>
            </a:r>
            <a:r>
              <a:rPr lang="nl-NL" dirty="0"/>
              <a:t> </a:t>
            </a:r>
            <a:r>
              <a:rPr lang="nl-NL" dirty="0" err="1"/>
              <a:t>investigation</a:t>
            </a:r>
            <a:r>
              <a:rPr lang="nl-NL" dirty="0"/>
              <a:t> is urgent.</a:t>
            </a:r>
          </a:p>
          <a:p>
            <a:endParaRPr lang="nl-NL" dirty="0"/>
          </a:p>
          <a:p>
            <a:endParaRPr lang="nl-NL" dirty="0"/>
          </a:p>
          <a:p>
            <a:r>
              <a:rPr lang="nl-NL" dirty="0" err="1"/>
              <a:t>You</a:t>
            </a:r>
            <a:r>
              <a:rPr lang="nl-NL" dirty="0"/>
              <a:t> </a:t>
            </a:r>
            <a:r>
              <a:rPr lang="nl-NL" dirty="0" err="1"/>
              <a:t>can</a:t>
            </a:r>
            <a:r>
              <a:rPr lang="nl-NL" dirty="0"/>
              <a:t> </a:t>
            </a:r>
            <a:r>
              <a:rPr lang="nl-NL" dirty="0" err="1"/>
              <a:t>also</a:t>
            </a:r>
            <a:r>
              <a:rPr lang="nl-NL" dirty="0"/>
              <a:t> do </a:t>
            </a:r>
            <a:r>
              <a:rPr lang="nl-NL" dirty="0" err="1"/>
              <a:t>substraction</a:t>
            </a:r>
            <a:r>
              <a:rPr lang="nl-NL" dirty="0"/>
              <a:t> </a:t>
            </a:r>
            <a:r>
              <a:rPr lang="nl-NL" dirty="0" err="1"/>
              <a:t>immaging</a:t>
            </a:r>
            <a:r>
              <a:rPr lang="nl-NL" dirty="0"/>
              <a:t>. </a:t>
            </a:r>
            <a:r>
              <a:rPr lang="nl-NL" dirty="0" err="1"/>
              <a:t>Here</a:t>
            </a:r>
            <a:r>
              <a:rPr lang="nl-NL" dirty="0"/>
              <a:t> u </a:t>
            </a:r>
            <a:r>
              <a:rPr lang="nl-NL" dirty="0" err="1"/>
              <a:t>use</a:t>
            </a:r>
            <a:r>
              <a:rPr lang="nl-NL" dirty="0"/>
              <a:t> 2 tracers, </a:t>
            </a:r>
            <a:r>
              <a:rPr lang="nl-NL" dirty="0" err="1"/>
              <a:t>one</a:t>
            </a:r>
            <a:r>
              <a:rPr lang="nl-NL" dirty="0"/>
              <a:t> tracer </a:t>
            </a:r>
            <a:r>
              <a:rPr lang="nl-NL" dirty="0" err="1"/>
              <a:t>who</a:t>
            </a:r>
            <a:r>
              <a:rPr lang="nl-NL" dirty="0"/>
              <a:t> has </a:t>
            </a:r>
            <a:r>
              <a:rPr lang="nl-NL" dirty="0" err="1"/>
              <a:t>an</a:t>
            </a:r>
            <a:r>
              <a:rPr lang="nl-NL" dirty="0"/>
              <a:t> </a:t>
            </a:r>
            <a:r>
              <a:rPr lang="nl-NL" dirty="0" err="1"/>
              <a:t>uptake</a:t>
            </a:r>
            <a:r>
              <a:rPr lang="nl-NL" dirty="0"/>
              <a:t> in </a:t>
            </a:r>
            <a:r>
              <a:rPr lang="nl-NL" dirty="0" err="1"/>
              <a:t>the</a:t>
            </a:r>
            <a:r>
              <a:rPr lang="nl-NL" dirty="0"/>
              <a:t> </a:t>
            </a:r>
            <a:r>
              <a:rPr lang="nl-NL" dirty="0" err="1"/>
              <a:t>thyroid</a:t>
            </a:r>
            <a:r>
              <a:rPr lang="nl-NL" dirty="0"/>
              <a:t> </a:t>
            </a:r>
            <a:r>
              <a:rPr lang="nl-NL" dirty="0" err="1"/>
              <a:t>and</a:t>
            </a:r>
            <a:r>
              <a:rPr lang="nl-NL" dirty="0"/>
              <a:t> </a:t>
            </a:r>
            <a:r>
              <a:rPr lang="nl-NL" dirty="0" err="1"/>
              <a:t>parathyroid</a:t>
            </a:r>
            <a:r>
              <a:rPr lang="nl-NL" dirty="0"/>
              <a:t> tissue (</a:t>
            </a:r>
            <a:r>
              <a:rPr lang="nl-NL" dirty="0" err="1"/>
              <a:t>sestamibi</a:t>
            </a:r>
            <a:r>
              <a:rPr lang="nl-NL" dirty="0"/>
              <a:t> or </a:t>
            </a:r>
            <a:r>
              <a:rPr lang="nl-NL" dirty="0" err="1"/>
              <a:t>tetrofosmin</a:t>
            </a:r>
            <a:r>
              <a:rPr lang="nl-NL" dirty="0"/>
              <a:t>) </a:t>
            </a:r>
            <a:r>
              <a:rPr lang="nl-NL" dirty="0" err="1"/>
              <a:t>and</a:t>
            </a:r>
            <a:r>
              <a:rPr lang="nl-NL" dirty="0"/>
              <a:t> </a:t>
            </a:r>
            <a:r>
              <a:rPr lang="nl-NL" dirty="0" err="1"/>
              <a:t>one</a:t>
            </a:r>
            <a:r>
              <a:rPr lang="nl-NL" dirty="0"/>
              <a:t> tracer </a:t>
            </a:r>
            <a:r>
              <a:rPr lang="nl-NL" dirty="0" err="1"/>
              <a:t>who</a:t>
            </a:r>
            <a:r>
              <a:rPr lang="nl-NL" dirty="0"/>
              <a:t> </a:t>
            </a:r>
            <a:r>
              <a:rPr lang="nl-NL" dirty="0" err="1"/>
              <a:t>only</a:t>
            </a:r>
            <a:r>
              <a:rPr lang="nl-NL" dirty="0"/>
              <a:t> </a:t>
            </a:r>
            <a:r>
              <a:rPr lang="nl-NL" dirty="0" err="1"/>
              <a:t>visualises</a:t>
            </a:r>
            <a:r>
              <a:rPr lang="nl-NL" dirty="0"/>
              <a:t> </a:t>
            </a:r>
            <a:r>
              <a:rPr lang="nl-NL" dirty="0" err="1"/>
              <a:t>the</a:t>
            </a:r>
            <a:r>
              <a:rPr lang="nl-NL" dirty="0"/>
              <a:t> </a:t>
            </a:r>
            <a:r>
              <a:rPr lang="nl-NL" dirty="0" err="1"/>
              <a:t>thyroid</a:t>
            </a:r>
            <a:r>
              <a:rPr lang="nl-NL" dirty="0"/>
              <a:t> (iodine 123 or technetium). </a:t>
            </a:r>
            <a:r>
              <a:rPr lang="nl-NL" dirty="0" err="1"/>
              <a:t>And</a:t>
            </a:r>
            <a:r>
              <a:rPr lang="nl-NL" dirty="0"/>
              <a:t> </a:t>
            </a:r>
            <a:r>
              <a:rPr lang="nl-NL" dirty="0" err="1"/>
              <a:t>if</a:t>
            </a:r>
            <a:r>
              <a:rPr lang="nl-NL" dirty="0"/>
              <a:t> </a:t>
            </a:r>
            <a:r>
              <a:rPr lang="nl-NL" dirty="0" err="1"/>
              <a:t>you</a:t>
            </a:r>
            <a:r>
              <a:rPr lang="nl-NL" dirty="0"/>
              <a:t> </a:t>
            </a:r>
            <a:r>
              <a:rPr lang="nl-NL" dirty="0" err="1"/>
              <a:t>substract</a:t>
            </a:r>
            <a:r>
              <a:rPr lang="nl-NL" dirty="0"/>
              <a:t> </a:t>
            </a:r>
            <a:r>
              <a:rPr lang="nl-NL" dirty="0" err="1"/>
              <a:t>the</a:t>
            </a:r>
            <a:r>
              <a:rPr lang="nl-NL" dirty="0"/>
              <a:t> 2 </a:t>
            </a:r>
            <a:r>
              <a:rPr lang="nl-NL" dirty="0" err="1"/>
              <a:t>immages</a:t>
            </a:r>
            <a:r>
              <a:rPr lang="nl-NL" dirty="0"/>
              <a:t> </a:t>
            </a:r>
            <a:r>
              <a:rPr lang="nl-NL" dirty="0" err="1"/>
              <a:t>the</a:t>
            </a:r>
            <a:r>
              <a:rPr lang="nl-NL" dirty="0"/>
              <a:t> </a:t>
            </a:r>
            <a:r>
              <a:rPr lang="nl-NL" dirty="0" err="1"/>
              <a:t>parathyroid</a:t>
            </a:r>
            <a:r>
              <a:rPr lang="nl-NL" dirty="0"/>
              <a:t> </a:t>
            </a:r>
            <a:r>
              <a:rPr lang="nl-NL" dirty="0" err="1"/>
              <a:t>shoud</a:t>
            </a:r>
            <a:r>
              <a:rPr lang="nl-NL" dirty="0"/>
              <a:t> </a:t>
            </a:r>
            <a:r>
              <a:rPr lang="nl-NL" dirty="0" err="1"/>
              <a:t>appear</a:t>
            </a:r>
            <a:r>
              <a:rPr lang="nl-NL" dirty="0"/>
              <a:t>. </a:t>
            </a:r>
            <a:r>
              <a:rPr lang="nl-NL" dirty="0" err="1"/>
              <a:t>If</a:t>
            </a:r>
            <a:r>
              <a:rPr lang="nl-NL" dirty="0"/>
              <a:t> </a:t>
            </a:r>
            <a:r>
              <a:rPr lang="nl-NL" dirty="0" err="1"/>
              <a:t>you</a:t>
            </a:r>
            <a:r>
              <a:rPr lang="nl-NL" dirty="0"/>
              <a:t> do </a:t>
            </a:r>
            <a:r>
              <a:rPr lang="nl-NL" dirty="0" err="1"/>
              <a:t>the</a:t>
            </a:r>
            <a:r>
              <a:rPr lang="nl-NL" dirty="0"/>
              <a:t> </a:t>
            </a:r>
            <a:r>
              <a:rPr lang="nl-NL" dirty="0" err="1"/>
              <a:t>substraction</a:t>
            </a:r>
            <a:r>
              <a:rPr lang="nl-NL" dirty="0"/>
              <a:t> </a:t>
            </a:r>
            <a:r>
              <a:rPr lang="nl-NL" dirty="0" err="1"/>
              <a:t>with</a:t>
            </a:r>
            <a:r>
              <a:rPr lang="nl-NL" dirty="0"/>
              <a:t> iodine 123 </a:t>
            </a:r>
            <a:r>
              <a:rPr lang="nl-NL" dirty="0" err="1"/>
              <a:t>instead</a:t>
            </a:r>
            <a:r>
              <a:rPr lang="nl-NL" dirty="0"/>
              <a:t> of technetium </a:t>
            </a:r>
            <a:r>
              <a:rPr lang="nl-NL" dirty="0" err="1"/>
              <a:t>you</a:t>
            </a:r>
            <a:r>
              <a:rPr lang="nl-NL" dirty="0"/>
              <a:t> </a:t>
            </a:r>
            <a:r>
              <a:rPr lang="nl-NL" dirty="0" err="1"/>
              <a:t>can</a:t>
            </a:r>
            <a:r>
              <a:rPr lang="nl-NL" dirty="0"/>
              <a:t> do </a:t>
            </a:r>
            <a:r>
              <a:rPr lang="nl-NL" dirty="0" err="1"/>
              <a:t>one</a:t>
            </a:r>
            <a:r>
              <a:rPr lang="nl-NL" dirty="0"/>
              <a:t> SPECT/CT of </a:t>
            </a:r>
            <a:r>
              <a:rPr lang="nl-NL" dirty="0" err="1"/>
              <a:t>the</a:t>
            </a:r>
            <a:r>
              <a:rPr lang="nl-NL" dirty="0"/>
              <a:t> </a:t>
            </a:r>
            <a:r>
              <a:rPr lang="nl-NL" dirty="0" err="1"/>
              <a:t>neck</a:t>
            </a:r>
            <a:r>
              <a:rPr lang="nl-NL" dirty="0"/>
              <a:t> </a:t>
            </a:r>
            <a:r>
              <a:rPr lang="nl-NL" dirty="0" err="1"/>
              <a:t>and</a:t>
            </a:r>
            <a:r>
              <a:rPr lang="nl-NL" dirty="0"/>
              <a:t> </a:t>
            </a:r>
            <a:r>
              <a:rPr lang="nl-NL" dirty="0" err="1"/>
              <a:t>simultaniously</a:t>
            </a:r>
            <a:r>
              <a:rPr lang="nl-NL" dirty="0"/>
              <a:t> </a:t>
            </a:r>
            <a:r>
              <a:rPr lang="nl-NL" dirty="0" err="1"/>
              <a:t>detect</a:t>
            </a:r>
            <a:r>
              <a:rPr lang="nl-NL" dirty="0"/>
              <a:t> </a:t>
            </a:r>
            <a:r>
              <a:rPr lang="nl-NL" dirty="0" err="1"/>
              <a:t>the</a:t>
            </a:r>
            <a:r>
              <a:rPr lang="nl-NL" dirty="0"/>
              <a:t> </a:t>
            </a:r>
            <a:r>
              <a:rPr lang="nl-NL" dirty="0" err="1"/>
              <a:t>two</a:t>
            </a:r>
            <a:r>
              <a:rPr lang="nl-NL" dirty="0"/>
              <a:t> </a:t>
            </a:r>
            <a:r>
              <a:rPr lang="nl-NL" dirty="0" err="1"/>
              <a:t>isotopes</a:t>
            </a:r>
            <a:r>
              <a:rPr lang="nl-NL" dirty="0"/>
              <a:t> </a:t>
            </a:r>
            <a:r>
              <a:rPr lang="nl-NL" dirty="0" err="1"/>
              <a:t>becouse</a:t>
            </a:r>
            <a:r>
              <a:rPr lang="nl-NL" dirty="0"/>
              <a:t> of </a:t>
            </a:r>
            <a:r>
              <a:rPr lang="nl-NL" dirty="0" err="1"/>
              <a:t>their</a:t>
            </a:r>
            <a:r>
              <a:rPr lang="nl-NL" dirty="0"/>
              <a:t> different energy levels (140keV </a:t>
            </a:r>
            <a:r>
              <a:rPr lang="nl-NL" dirty="0" err="1"/>
              <a:t>for</a:t>
            </a:r>
            <a:r>
              <a:rPr lang="nl-NL" dirty="0"/>
              <a:t> technetium en 159 </a:t>
            </a:r>
            <a:r>
              <a:rPr lang="nl-NL" dirty="0" err="1"/>
              <a:t>keV</a:t>
            </a:r>
            <a:r>
              <a:rPr lang="nl-NL" dirty="0"/>
              <a:t> </a:t>
            </a:r>
            <a:r>
              <a:rPr lang="nl-NL" dirty="0" err="1"/>
              <a:t>for</a:t>
            </a:r>
            <a:r>
              <a:rPr lang="nl-NL" dirty="0"/>
              <a:t> iodine). An advantage </a:t>
            </a:r>
            <a:r>
              <a:rPr lang="nl-NL" dirty="0" err="1"/>
              <a:t>because</a:t>
            </a:r>
            <a:r>
              <a:rPr lang="nl-NL" dirty="0"/>
              <a:t> </a:t>
            </a:r>
            <a:r>
              <a:rPr lang="nl-NL" dirty="0" err="1"/>
              <a:t>there</a:t>
            </a:r>
            <a:r>
              <a:rPr lang="nl-NL" dirty="0"/>
              <a:t> </a:t>
            </a:r>
            <a:r>
              <a:rPr lang="nl-NL" dirty="0" err="1"/>
              <a:t>cant</a:t>
            </a:r>
            <a:r>
              <a:rPr lang="nl-NL" dirty="0"/>
              <a:t> </a:t>
            </a:r>
            <a:r>
              <a:rPr lang="nl-NL" dirty="0" err="1"/>
              <a:t>be</a:t>
            </a:r>
            <a:r>
              <a:rPr lang="nl-NL" dirty="0"/>
              <a:t> </a:t>
            </a:r>
            <a:r>
              <a:rPr lang="nl-NL" dirty="0" err="1"/>
              <a:t>any</a:t>
            </a:r>
            <a:r>
              <a:rPr lang="nl-NL" dirty="0"/>
              <a:t> </a:t>
            </a:r>
            <a:r>
              <a:rPr lang="nl-NL" dirty="0" err="1"/>
              <a:t>movement</a:t>
            </a:r>
            <a:r>
              <a:rPr lang="nl-NL" dirty="0"/>
              <a:t> </a:t>
            </a:r>
            <a:r>
              <a:rPr lang="nl-NL" dirty="0" err="1"/>
              <a:t>artefacts</a:t>
            </a:r>
            <a:r>
              <a:rPr lang="nl-NL" dirty="0"/>
              <a:t>.</a:t>
            </a:r>
          </a:p>
          <a:p>
            <a:endParaRPr lang="nl-NL" dirty="0"/>
          </a:p>
          <a:p>
            <a:endParaRPr lang="nl-NL" dirty="0"/>
          </a:p>
          <a:p>
            <a:endParaRPr lang="nl-NL" dirty="0"/>
          </a:p>
          <a:p>
            <a:r>
              <a:rPr lang="nl-NL" dirty="0"/>
              <a:t>Dual </a:t>
            </a:r>
            <a:r>
              <a:rPr lang="nl-NL" dirty="0" err="1"/>
              <a:t>phase</a:t>
            </a:r>
            <a:r>
              <a:rPr lang="nl-NL" dirty="0"/>
              <a:t> (</a:t>
            </a:r>
            <a:r>
              <a:rPr lang="nl-NL" dirty="0" err="1"/>
              <a:t>wash</a:t>
            </a:r>
            <a:r>
              <a:rPr lang="nl-NL" dirty="0"/>
              <a:t> out)</a:t>
            </a:r>
          </a:p>
          <a:p>
            <a:r>
              <a:rPr lang="nl-BE" dirty="0"/>
              <a:t>10–15 min and 90–150 min after intravenous administration of the radiopharmaceutical</a:t>
            </a:r>
            <a:r>
              <a:rPr lang="nl-NL" dirty="0"/>
              <a:t>.</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SPECT/CT with [99mTc]Tc-MIBI is superior to planar or stand-alone SPECT studies and dual-phase acquisition is more accurate than single-phase acquisition.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r>
              <a:rPr lang="nl-BE" dirty="0"/>
              <a:t>Dual-tracer parathyroid scan</a:t>
            </a:r>
          </a:p>
          <a:p>
            <a:r>
              <a:rPr lang="nl-BE" dirty="0"/>
              <a:t>[99mTc]Tc-MIBI or Na[99mTc]TcO4</a:t>
            </a:r>
          </a:p>
          <a:p>
            <a:r>
              <a:rPr lang="nl-BE" dirty="0"/>
              <a:t>Na[99mTc]TcO4 images are obtained 20–30 min after administration of the radiopharmaceutical, while [99mTc]TcMIBI images are obtained 10–15 min after injection</a:t>
            </a:r>
          </a:p>
          <a:p>
            <a:r>
              <a:rPr lang="nl-BE" dirty="0"/>
              <a:t>Na[99mTc]TcO4 images are either digitally or cognitively subtracted from the [ 99mTc]Tc-MIBI images</a:t>
            </a:r>
          </a:p>
          <a:p>
            <a:r>
              <a:rPr lang="nl-BE" dirty="0"/>
              <a:t>[99mTc]Tc-MIBI / Na[ 123I]I protocol </a:t>
            </a:r>
          </a:p>
          <a:p>
            <a:r>
              <a:rPr lang="nl-BE" dirty="0"/>
              <a:t>Na[123I]I is first administered orally or intravenously, and [99mTc]Tc-MIBI is injected 2 h later. Na[123I]I and [99mTc]Tc-MIBI images are acquired simultaneously, starting 5 min after injection of [ 99mTc]Tc-MIBI. high sensitivity and specificity for subtraction SPECT/CT (95% and 89%, respectively) (Woods et al. Nucl Med Commun. 2017)</a:t>
            </a:r>
          </a:p>
          <a:p>
            <a:endParaRPr lang="nl-BE" dirty="0"/>
          </a:p>
          <a:p>
            <a:r>
              <a:rPr lang="nl-BE" b="0" i="0" dirty="0">
                <a:solidFill>
                  <a:srgbClr val="333333"/>
                </a:solidFill>
                <a:effectLst/>
                <a:latin typeface="Georgia" panose="02040502050405020303" pitchFamily="18" charset="0"/>
              </a:rPr>
              <a:t>In both dual-tracer protocols images are subtracted at the point of similar activity of [</a:t>
            </a:r>
            <a:r>
              <a:rPr lang="nl-BE" b="0" i="0" baseline="30000" dirty="0">
                <a:solidFill>
                  <a:srgbClr val="333333"/>
                </a:solidFill>
                <a:effectLst/>
                <a:latin typeface="Georgia" panose="02040502050405020303" pitchFamily="18" charset="0"/>
              </a:rPr>
              <a:t>99m</a:t>
            </a:r>
            <a:r>
              <a:rPr lang="nl-BE" b="0" i="0" dirty="0">
                <a:solidFill>
                  <a:srgbClr val="333333"/>
                </a:solidFill>
                <a:effectLst/>
                <a:latin typeface="Georgia" panose="02040502050405020303" pitchFamily="18" charset="0"/>
              </a:rPr>
              <a:t>Tc]Tc-MIBI in the thyroid gland and surrounding soft tissue.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SestaMIBI SPECT/CT scintigraphy is the current standard method for detecting hyperfunctioning parathyroid glands, with a reported patient-based and lesion-based pooled detection rate (DR) of 88% in a meta-analysis of twenty-three papers including 1236 patients with pHPT (Treglia G et al. Head Neck. 2016). 61% for multiglandular disease, vs. 97% for single-gland disease (Nichols et al. Nucl Med Commun. 2012)</a:t>
            </a:r>
            <a:endParaRPr lang="nl-NL" dirty="0"/>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23</a:t>
            </a:fld>
            <a:endParaRPr lang="nl-NL"/>
          </a:p>
        </p:txBody>
      </p:sp>
    </p:spTree>
    <p:extLst>
      <p:ext uri="{BB962C8B-B14F-4D97-AF65-F5344CB8AC3E}">
        <p14:creationId xmlns:p14="http://schemas.microsoft.com/office/powerpoint/2010/main" val="496320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You</a:t>
            </a:r>
            <a:r>
              <a:rPr lang="nl-NL" dirty="0"/>
              <a:t> </a:t>
            </a:r>
            <a:r>
              <a:rPr lang="nl-NL" dirty="0" err="1"/>
              <a:t>can</a:t>
            </a:r>
            <a:r>
              <a:rPr lang="nl-NL" dirty="0"/>
              <a:t> </a:t>
            </a:r>
            <a:r>
              <a:rPr lang="nl-NL" dirty="0" err="1"/>
              <a:t>use</a:t>
            </a:r>
            <a:r>
              <a:rPr lang="nl-NL" dirty="0"/>
              <a:t> </a:t>
            </a:r>
            <a:r>
              <a:rPr lang="nl-NL" dirty="0" err="1"/>
              <a:t>the</a:t>
            </a:r>
            <a:r>
              <a:rPr lang="nl-NL" dirty="0"/>
              <a:t> product in different </a:t>
            </a:r>
            <a:r>
              <a:rPr lang="nl-NL" dirty="0" err="1"/>
              <a:t>ways</a:t>
            </a:r>
            <a:endParaRPr lang="nl-NL" dirty="0"/>
          </a:p>
          <a:p>
            <a:r>
              <a:rPr lang="nl-NL" dirty="0" err="1"/>
              <a:t>Because</a:t>
            </a:r>
            <a:r>
              <a:rPr lang="nl-NL" dirty="0"/>
              <a:t> of </a:t>
            </a:r>
            <a:r>
              <a:rPr lang="nl-NL" dirty="0" err="1"/>
              <a:t>the</a:t>
            </a:r>
            <a:r>
              <a:rPr lang="nl-NL" dirty="0"/>
              <a:t> </a:t>
            </a:r>
            <a:r>
              <a:rPr lang="nl-NL" dirty="0" err="1"/>
              <a:t>faster</a:t>
            </a:r>
            <a:r>
              <a:rPr lang="nl-NL" dirty="0"/>
              <a:t> </a:t>
            </a:r>
            <a:r>
              <a:rPr lang="nl-NL" dirty="0" err="1"/>
              <a:t>wash</a:t>
            </a:r>
            <a:r>
              <a:rPr lang="nl-NL" dirty="0"/>
              <a:t> out of </a:t>
            </a:r>
            <a:r>
              <a:rPr lang="nl-NL" dirty="0" err="1"/>
              <a:t>the</a:t>
            </a:r>
            <a:r>
              <a:rPr lang="nl-NL" dirty="0"/>
              <a:t> </a:t>
            </a:r>
            <a:r>
              <a:rPr lang="nl-NL" dirty="0" err="1"/>
              <a:t>thyroid</a:t>
            </a:r>
            <a:r>
              <a:rPr lang="nl-NL" dirty="0"/>
              <a:t> </a:t>
            </a:r>
            <a:r>
              <a:rPr lang="nl-NL" dirty="0" err="1"/>
              <a:t>gland</a:t>
            </a:r>
            <a:r>
              <a:rPr lang="nl-NL" dirty="0"/>
              <a:t> </a:t>
            </a:r>
            <a:r>
              <a:rPr lang="nl-NL" dirty="0" err="1"/>
              <a:t>you</a:t>
            </a:r>
            <a:r>
              <a:rPr lang="nl-NL" dirty="0"/>
              <a:t> </a:t>
            </a:r>
            <a:r>
              <a:rPr lang="nl-NL" dirty="0" err="1"/>
              <a:t>can</a:t>
            </a:r>
            <a:r>
              <a:rPr lang="nl-NL" dirty="0"/>
              <a:t> do a </a:t>
            </a:r>
            <a:r>
              <a:rPr lang="nl-NL" dirty="0" err="1"/>
              <a:t>dual</a:t>
            </a:r>
            <a:r>
              <a:rPr lang="nl-NL" dirty="0"/>
              <a:t> </a:t>
            </a:r>
            <a:r>
              <a:rPr lang="nl-NL" dirty="0" err="1"/>
              <a:t>phase</a:t>
            </a:r>
            <a:r>
              <a:rPr lang="nl-NL" dirty="0"/>
              <a:t> of </a:t>
            </a:r>
            <a:r>
              <a:rPr lang="nl-NL" dirty="0" err="1"/>
              <a:t>wash</a:t>
            </a:r>
            <a:r>
              <a:rPr lang="nl-NL" dirty="0"/>
              <a:t> out protocol </a:t>
            </a:r>
            <a:r>
              <a:rPr lang="nl-NL" dirty="0" err="1"/>
              <a:t>were</a:t>
            </a:r>
            <a:r>
              <a:rPr lang="nl-NL" dirty="0"/>
              <a:t> </a:t>
            </a:r>
            <a:r>
              <a:rPr lang="nl-NL" dirty="0" err="1"/>
              <a:t>you</a:t>
            </a:r>
            <a:r>
              <a:rPr lang="nl-NL" dirty="0"/>
              <a:t> make </a:t>
            </a:r>
            <a:r>
              <a:rPr lang="nl-NL" dirty="0" err="1"/>
              <a:t>an</a:t>
            </a:r>
            <a:r>
              <a:rPr lang="nl-NL" dirty="0"/>
              <a:t> image 10 minutes </a:t>
            </a:r>
            <a:r>
              <a:rPr lang="nl-NL" dirty="0" err="1"/>
              <a:t>after</a:t>
            </a:r>
            <a:r>
              <a:rPr lang="nl-NL" dirty="0"/>
              <a:t> </a:t>
            </a:r>
            <a:r>
              <a:rPr lang="nl-NL" dirty="0" err="1"/>
              <a:t>injection</a:t>
            </a:r>
            <a:r>
              <a:rPr lang="nl-NL" dirty="0"/>
              <a:t> </a:t>
            </a:r>
            <a:r>
              <a:rPr lang="nl-NL" dirty="0" err="1"/>
              <a:t>and</a:t>
            </a:r>
            <a:r>
              <a:rPr lang="nl-NL" dirty="0"/>
              <a:t> 1.5 or 2 </a:t>
            </a:r>
            <a:r>
              <a:rPr lang="nl-NL" dirty="0" err="1"/>
              <a:t>hours</a:t>
            </a:r>
            <a:r>
              <a:rPr lang="nl-NL" dirty="0"/>
              <a:t> </a:t>
            </a:r>
            <a:r>
              <a:rPr lang="nl-NL" dirty="0" err="1"/>
              <a:t>after</a:t>
            </a:r>
            <a:r>
              <a:rPr lang="nl-NL" dirty="0"/>
              <a:t> </a:t>
            </a:r>
            <a:r>
              <a:rPr lang="nl-NL" dirty="0" err="1"/>
              <a:t>injection</a:t>
            </a:r>
            <a:r>
              <a:rPr lang="nl-NL" dirty="0"/>
              <a:t>. (</a:t>
            </a:r>
            <a:r>
              <a:rPr lang="nl-NL" dirty="0" err="1"/>
              <a:t>interesting</a:t>
            </a:r>
            <a:r>
              <a:rPr lang="nl-NL" dirty="0"/>
              <a:t> </a:t>
            </a:r>
            <a:r>
              <a:rPr lang="nl-NL" dirty="0" err="1"/>
              <a:t>to</a:t>
            </a:r>
            <a:r>
              <a:rPr lang="nl-NL" dirty="0"/>
              <a:t> </a:t>
            </a:r>
            <a:r>
              <a:rPr lang="nl-NL" dirty="0" err="1"/>
              <a:t>know</a:t>
            </a:r>
            <a:r>
              <a:rPr lang="nl-NL" dirty="0"/>
              <a:t> is </a:t>
            </a:r>
            <a:r>
              <a:rPr lang="nl-NL" dirty="0" err="1"/>
              <a:t>that</a:t>
            </a:r>
            <a:r>
              <a:rPr lang="nl-NL" dirty="0"/>
              <a:t> </a:t>
            </a:r>
            <a:r>
              <a:rPr lang="nl-NL" dirty="0" err="1"/>
              <a:t>teteroformin</a:t>
            </a:r>
            <a:r>
              <a:rPr lang="nl-NL" dirty="0"/>
              <a:t> is les </a:t>
            </a:r>
            <a:r>
              <a:rPr lang="nl-NL" dirty="0" err="1"/>
              <a:t>suitable</a:t>
            </a:r>
            <a:r>
              <a:rPr lang="nl-NL" dirty="0"/>
              <a:t> </a:t>
            </a:r>
            <a:r>
              <a:rPr lang="nl-NL" dirty="0" err="1"/>
              <a:t>for</a:t>
            </a:r>
            <a:r>
              <a:rPr lang="nl-NL" dirty="0"/>
              <a:t> </a:t>
            </a:r>
            <a:r>
              <a:rPr lang="nl-NL" dirty="0" err="1"/>
              <a:t>wash</a:t>
            </a:r>
            <a:r>
              <a:rPr lang="nl-NL" dirty="0"/>
              <a:t> out </a:t>
            </a:r>
            <a:r>
              <a:rPr lang="nl-NL" dirty="0" err="1"/>
              <a:t>because</a:t>
            </a:r>
            <a:r>
              <a:rPr lang="nl-NL" dirty="0"/>
              <a:t> of </a:t>
            </a:r>
            <a:r>
              <a:rPr lang="nl-NL" dirty="0" err="1"/>
              <a:t>it’s</a:t>
            </a:r>
            <a:r>
              <a:rPr lang="nl-NL" dirty="0"/>
              <a:t> les </a:t>
            </a:r>
            <a:r>
              <a:rPr lang="nl-NL" dirty="0" err="1"/>
              <a:t>favourable</a:t>
            </a:r>
            <a:r>
              <a:rPr lang="nl-NL" dirty="0"/>
              <a:t> </a:t>
            </a:r>
            <a:r>
              <a:rPr lang="nl-NL" dirty="0" err="1"/>
              <a:t>wash</a:t>
            </a:r>
            <a:r>
              <a:rPr lang="nl-NL" dirty="0"/>
              <a:t> out kinetics) </a:t>
            </a:r>
            <a:r>
              <a:rPr lang="nl-NL" dirty="0" err="1"/>
              <a:t>the</a:t>
            </a:r>
            <a:r>
              <a:rPr lang="nl-NL" dirty="0"/>
              <a:t> </a:t>
            </a:r>
            <a:r>
              <a:rPr lang="nl-NL" dirty="0" err="1"/>
              <a:t>wash</a:t>
            </a:r>
            <a:r>
              <a:rPr lang="nl-NL" dirty="0"/>
              <a:t> out </a:t>
            </a:r>
            <a:r>
              <a:rPr lang="nl-NL" dirty="0" err="1"/>
              <a:t>from</a:t>
            </a:r>
            <a:r>
              <a:rPr lang="nl-NL" dirty="0"/>
              <a:t> </a:t>
            </a:r>
            <a:r>
              <a:rPr lang="nl-NL" dirty="0" err="1"/>
              <a:t>the</a:t>
            </a:r>
            <a:r>
              <a:rPr lang="nl-NL" dirty="0"/>
              <a:t> </a:t>
            </a:r>
            <a:r>
              <a:rPr lang="nl-NL" dirty="0" err="1"/>
              <a:t>thyroid</a:t>
            </a:r>
            <a:r>
              <a:rPr lang="nl-NL" dirty="0"/>
              <a:t> </a:t>
            </a:r>
            <a:r>
              <a:rPr lang="nl-NL" dirty="0" err="1"/>
              <a:t>and</a:t>
            </a:r>
            <a:r>
              <a:rPr lang="nl-NL" dirty="0"/>
              <a:t> </a:t>
            </a:r>
            <a:r>
              <a:rPr lang="nl-NL" dirty="0" err="1"/>
              <a:t>parathyroid</a:t>
            </a:r>
            <a:r>
              <a:rPr lang="nl-NL" dirty="0"/>
              <a:t> are </a:t>
            </a:r>
            <a:r>
              <a:rPr lang="nl-NL" dirty="0" err="1"/>
              <a:t>to</a:t>
            </a:r>
            <a:r>
              <a:rPr lang="nl-NL" dirty="0"/>
              <a:t> </a:t>
            </a:r>
            <a:r>
              <a:rPr lang="nl-NL" dirty="0" err="1"/>
              <a:t>simular</a:t>
            </a:r>
            <a:r>
              <a:rPr lang="nl-NL" dirty="0"/>
              <a:t>).</a:t>
            </a:r>
          </a:p>
          <a:p>
            <a:r>
              <a:rPr lang="nl-NL" dirty="0" err="1"/>
              <a:t>You</a:t>
            </a:r>
            <a:r>
              <a:rPr lang="nl-NL" dirty="0"/>
              <a:t> </a:t>
            </a:r>
            <a:r>
              <a:rPr lang="nl-NL" dirty="0" err="1"/>
              <a:t>can</a:t>
            </a:r>
            <a:r>
              <a:rPr lang="nl-NL" dirty="0"/>
              <a:t> </a:t>
            </a:r>
            <a:r>
              <a:rPr lang="nl-NL" dirty="0" err="1"/>
              <a:t>also</a:t>
            </a:r>
            <a:r>
              <a:rPr lang="nl-NL" dirty="0"/>
              <a:t> do </a:t>
            </a:r>
            <a:r>
              <a:rPr lang="nl-NL" dirty="0" err="1"/>
              <a:t>substraction</a:t>
            </a:r>
            <a:r>
              <a:rPr lang="nl-NL" dirty="0"/>
              <a:t> </a:t>
            </a:r>
            <a:r>
              <a:rPr lang="nl-NL" dirty="0" err="1"/>
              <a:t>immaging</a:t>
            </a:r>
            <a:r>
              <a:rPr lang="nl-NL" dirty="0"/>
              <a:t>. </a:t>
            </a:r>
            <a:r>
              <a:rPr lang="nl-NL" dirty="0" err="1"/>
              <a:t>Here</a:t>
            </a:r>
            <a:r>
              <a:rPr lang="nl-NL" dirty="0"/>
              <a:t> u </a:t>
            </a:r>
            <a:r>
              <a:rPr lang="nl-NL" dirty="0" err="1"/>
              <a:t>use</a:t>
            </a:r>
            <a:r>
              <a:rPr lang="nl-NL" dirty="0"/>
              <a:t> 2 tracers, </a:t>
            </a:r>
            <a:r>
              <a:rPr lang="nl-NL" dirty="0" err="1"/>
              <a:t>one</a:t>
            </a:r>
            <a:r>
              <a:rPr lang="nl-NL" dirty="0"/>
              <a:t> tracer </a:t>
            </a:r>
            <a:r>
              <a:rPr lang="nl-NL" dirty="0" err="1"/>
              <a:t>who</a:t>
            </a:r>
            <a:r>
              <a:rPr lang="nl-NL" dirty="0"/>
              <a:t> has </a:t>
            </a:r>
            <a:r>
              <a:rPr lang="nl-NL" dirty="0" err="1"/>
              <a:t>an</a:t>
            </a:r>
            <a:r>
              <a:rPr lang="nl-NL" dirty="0"/>
              <a:t> </a:t>
            </a:r>
            <a:r>
              <a:rPr lang="nl-NL" dirty="0" err="1"/>
              <a:t>uptake</a:t>
            </a:r>
            <a:r>
              <a:rPr lang="nl-NL" dirty="0"/>
              <a:t> in </a:t>
            </a:r>
            <a:r>
              <a:rPr lang="nl-NL" dirty="0" err="1"/>
              <a:t>the</a:t>
            </a:r>
            <a:r>
              <a:rPr lang="nl-NL" dirty="0"/>
              <a:t> </a:t>
            </a:r>
            <a:r>
              <a:rPr lang="nl-NL" dirty="0" err="1"/>
              <a:t>thyroid</a:t>
            </a:r>
            <a:r>
              <a:rPr lang="nl-NL" dirty="0"/>
              <a:t> </a:t>
            </a:r>
            <a:r>
              <a:rPr lang="nl-NL" dirty="0" err="1"/>
              <a:t>and</a:t>
            </a:r>
            <a:r>
              <a:rPr lang="nl-NL" dirty="0"/>
              <a:t> </a:t>
            </a:r>
            <a:r>
              <a:rPr lang="nl-NL" dirty="0" err="1"/>
              <a:t>parathyroid</a:t>
            </a:r>
            <a:r>
              <a:rPr lang="nl-NL" dirty="0"/>
              <a:t> tissue (</a:t>
            </a:r>
            <a:r>
              <a:rPr lang="nl-NL" dirty="0" err="1"/>
              <a:t>sestamibi</a:t>
            </a:r>
            <a:r>
              <a:rPr lang="nl-NL" dirty="0"/>
              <a:t> or </a:t>
            </a:r>
            <a:r>
              <a:rPr lang="nl-NL" dirty="0" err="1"/>
              <a:t>tetrofosmin</a:t>
            </a:r>
            <a:r>
              <a:rPr lang="nl-NL" dirty="0"/>
              <a:t>) </a:t>
            </a:r>
            <a:r>
              <a:rPr lang="nl-NL" dirty="0" err="1"/>
              <a:t>and</a:t>
            </a:r>
            <a:r>
              <a:rPr lang="nl-NL" dirty="0"/>
              <a:t> </a:t>
            </a:r>
            <a:r>
              <a:rPr lang="nl-NL" dirty="0" err="1"/>
              <a:t>one</a:t>
            </a:r>
            <a:r>
              <a:rPr lang="nl-NL" dirty="0"/>
              <a:t> tracer </a:t>
            </a:r>
            <a:r>
              <a:rPr lang="nl-NL" dirty="0" err="1"/>
              <a:t>who</a:t>
            </a:r>
            <a:r>
              <a:rPr lang="nl-NL" dirty="0"/>
              <a:t> </a:t>
            </a:r>
            <a:r>
              <a:rPr lang="nl-NL" dirty="0" err="1"/>
              <a:t>only</a:t>
            </a:r>
            <a:r>
              <a:rPr lang="nl-NL" dirty="0"/>
              <a:t> </a:t>
            </a:r>
            <a:r>
              <a:rPr lang="nl-NL" dirty="0" err="1"/>
              <a:t>visualises</a:t>
            </a:r>
            <a:r>
              <a:rPr lang="nl-NL" dirty="0"/>
              <a:t> </a:t>
            </a:r>
            <a:r>
              <a:rPr lang="nl-NL" dirty="0" err="1"/>
              <a:t>the</a:t>
            </a:r>
            <a:r>
              <a:rPr lang="nl-NL" dirty="0"/>
              <a:t> </a:t>
            </a:r>
            <a:r>
              <a:rPr lang="nl-NL" dirty="0" err="1"/>
              <a:t>thyroid</a:t>
            </a:r>
            <a:r>
              <a:rPr lang="nl-NL" dirty="0"/>
              <a:t> (iodine 123 or technetium). </a:t>
            </a:r>
            <a:r>
              <a:rPr lang="nl-NL" dirty="0" err="1"/>
              <a:t>And</a:t>
            </a:r>
            <a:r>
              <a:rPr lang="nl-NL" dirty="0"/>
              <a:t> </a:t>
            </a:r>
            <a:r>
              <a:rPr lang="nl-NL" dirty="0" err="1"/>
              <a:t>if</a:t>
            </a:r>
            <a:r>
              <a:rPr lang="nl-NL" dirty="0"/>
              <a:t> </a:t>
            </a:r>
            <a:r>
              <a:rPr lang="nl-NL" dirty="0" err="1"/>
              <a:t>you</a:t>
            </a:r>
            <a:r>
              <a:rPr lang="nl-NL" dirty="0"/>
              <a:t> </a:t>
            </a:r>
            <a:r>
              <a:rPr lang="nl-NL" dirty="0" err="1"/>
              <a:t>substract</a:t>
            </a:r>
            <a:r>
              <a:rPr lang="nl-NL" dirty="0"/>
              <a:t> </a:t>
            </a:r>
            <a:r>
              <a:rPr lang="nl-NL" dirty="0" err="1"/>
              <a:t>the</a:t>
            </a:r>
            <a:r>
              <a:rPr lang="nl-NL" dirty="0"/>
              <a:t> 2 </a:t>
            </a:r>
            <a:r>
              <a:rPr lang="nl-NL" dirty="0" err="1"/>
              <a:t>immages</a:t>
            </a:r>
            <a:r>
              <a:rPr lang="nl-NL" dirty="0"/>
              <a:t> </a:t>
            </a:r>
            <a:r>
              <a:rPr lang="nl-NL" dirty="0" err="1"/>
              <a:t>the</a:t>
            </a:r>
            <a:r>
              <a:rPr lang="nl-NL" dirty="0"/>
              <a:t> </a:t>
            </a:r>
            <a:r>
              <a:rPr lang="nl-NL" dirty="0" err="1"/>
              <a:t>parathyroid</a:t>
            </a:r>
            <a:r>
              <a:rPr lang="nl-NL" dirty="0"/>
              <a:t> </a:t>
            </a:r>
            <a:r>
              <a:rPr lang="nl-NL" dirty="0" err="1"/>
              <a:t>shoud</a:t>
            </a:r>
            <a:r>
              <a:rPr lang="nl-NL" dirty="0"/>
              <a:t> </a:t>
            </a:r>
            <a:r>
              <a:rPr lang="nl-NL" dirty="0" err="1"/>
              <a:t>appear</a:t>
            </a:r>
            <a:r>
              <a:rPr lang="nl-NL" dirty="0"/>
              <a:t>. </a:t>
            </a:r>
            <a:r>
              <a:rPr lang="nl-NL" dirty="0" err="1"/>
              <a:t>If</a:t>
            </a:r>
            <a:r>
              <a:rPr lang="nl-NL" dirty="0"/>
              <a:t> </a:t>
            </a:r>
            <a:r>
              <a:rPr lang="nl-NL" dirty="0" err="1"/>
              <a:t>you</a:t>
            </a:r>
            <a:r>
              <a:rPr lang="nl-NL" dirty="0"/>
              <a:t> do </a:t>
            </a:r>
            <a:r>
              <a:rPr lang="nl-NL" dirty="0" err="1"/>
              <a:t>the</a:t>
            </a:r>
            <a:r>
              <a:rPr lang="nl-NL" dirty="0"/>
              <a:t> </a:t>
            </a:r>
            <a:r>
              <a:rPr lang="nl-NL" dirty="0" err="1"/>
              <a:t>substraction</a:t>
            </a:r>
            <a:r>
              <a:rPr lang="nl-NL" dirty="0"/>
              <a:t> </a:t>
            </a:r>
            <a:r>
              <a:rPr lang="nl-NL" dirty="0" err="1"/>
              <a:t>with</a:t>
            </a:r>
            <a:r>
              <a:rPr lang="nl-NL" dirty="0"/>
              <a:t> iodine 123 </a:t>
            </a:r>
            <a:r>
              <a:rPr lang="nl-NL" dirty="0" err="1"/>
              <a:t>instead</a:t>
            </a:r>
            <a:r>
              <a:rPr lang="nl-NL" dirty="0"/>
              <a:t> of technetium </a:t>
            </a:r>
            <a:r>
              <a:rPr lang="nl-NL" dirty="0" err="1"/>
              <a:t>you</a:t>
            </a:r>
            <a:r>
              <a:rPr lang="nl-NL" dirty="0"/>
              <a:t> </a:t>
            </a:r>
            <a:r>
              <a:rPr lang="nl-NL" dirty="0" err="1"/>
              <a:t>can</a:t>
            </a:r>
            <a:r>
              <a:rPr lang="nl-NL" dirty="0"/>
              <a:t> do </a:t>
            </a:r>
            <a:r>
              <a:rPr lang="nl-NL" dirty="0" err="1"/>
              <a:t>one</a:t>
            </a:r>
            <a:r>
              <a:rPr lang="nl-NL" dirty="0"/>
              <a:t> SPECT/CT of </a:t>
            </a:r>
            <a:r>
              <a:rPr lang="nl-NL" dirty="0" err="1"/>
              <a:t>the</a:t>
            </a:r>
            <a:r>
              <a:rPr lang="nl-NL" dirty="0"/>
              <a:t> </a:t>
            </a:r>
            <a:r>
              <a:rPr lang="nl-NL" dirty="0" err="1"/>
              <a:t>neck</a:t>
            </a:r>
            <a:r>
              <a:rPr lang="nl-NL" dirty="0"/>
              <a:t> </a:t>
            </a:r>
            <a:r>
              <a:rPr lang="nl-NL" dirty="0" err="1"/>
              <a:t>and</a:t>
            </a:r>
            <a:r>
              <a:rPr lang="nl-NL" dirty="0"/>
              <a:t> </a:t>
            </a:r>
            <a:r>
              <a:rPr lang="nl-NL" dirty="0" err="1"/>
              <a:t>simultaniously</a:t>
            </a:r>
            <a:r>
              <a:rPr lang="nl-NL" dirty="0"/>
              <a:t> </a:t>
            </a:r>
            <a:r>
              <a:rPr lang="nl-NL" dirty="0" err="1"/>
              <a:t>detect</a:t>
            </a:r>
            <a:r>
              <a:rPr lang="nl-NL" dirty="0"/>
              <a:t> </a:t>
            </a:r>
            <a:r>
              <a:rPr lang="nl-NL" dirty="0" err="1"/>
              <a:t>the</a:t>
            </a:r>
            <a:r>
              <a:rPr lang="nl-NL" dirty="0"/>
              <a:t> </a:t>
            </a:r>
            <a:r>
              <a:rPr lang="nl-NL" dirty="0" err="1"/>
              <a:t>two</a:t>
            </a:r>
            <a:r>
              <a:rPr lang="nl-NL" dirty="0"/>
              <a:t> </a:t>
            </a:r>
            <a:r>
              <a:rPr lang="nl-NL" dirty="0" err="1"/>
              <a:t>isotopes</a:t>
            </a:r>
            <a:r>
              <a:rPr lang="nl-NL" dirty="0"/>
              <a:t> </a:t>
            </a:r>
            <a:r>
              <a:rPr lang="nl-NL" dirty="0" err="1"/>
              <a:t>becouse</a:t>
            </a:r>
            <a:r>
              <a:rPr lang="nl-NL" dirty="0"/>
              <a:t> of </a:t>
            </a:r>
            <a:r>
              <a:rPr lang="nl-NL" dirty="0" err="1"/>
              <a:t>their</a:t>
            </a:r>
            <a:r>
              <a:rPr lang="nl-NL" dirty="0"/>
              <a:t> different energy levels (140keV </a:t>
            </a:r>
            <a:r>
              <a:rPr lang="nl-NL" dirty="0" err="1"/>
              <a:t>for</a:t>
            </a:r>
            <a:r>
              <a:rPr lang="nl-NL" dirty="0"/>
              <a:t> technetium en 159 </a:t>
            </a:r>
            <a:r>
              <a:rPr lang="nl-NL" dirty="0" err="1"/>
              <a:t>keV</a:t>
            </a:r>
            <a:r>
              <a:rPr lang="nl-NL" dirty="0"/>
              <a:t> </a:t>
            </a:r>
            <a:r>
              <a:rPr lang="nl-NL" dirty="0" err="1"/>
              <a:t>for</a:t>
            </a:r>
            <a:r>
              <a:rPr lang="nl-NL" dirty="0"/>
              <a:t> iodine). An advantage </a:t>
            </a:r>
            <a:r>
              <a:rPr lang="nl-NL" dirty="0" err="1"/>
              <a:t>because</a:t>
            </a:r>
            <a:r>
              <a:rPr lang="nl-NL" dirty="0"/>
              <a:t> </a:t>
            </a:r>
            <a:r>
              <a:rPr lang="nl-NL" dirty="0" err="1"/>
              <a:t>there</a:t>
            </a:r>
            <a:r>
              <a:rPr lang="nl-NL" dirty="0"/>
              <a:t> </a:t>
            </a:r>
            <a:r>
              <a:rPr lang="nl-NL" dirty="0" err="1"/>
              <a:t>cant</a:t>
            </a:r>
            <a:r>
              <a:rPr lang="nl-NL" dirty="0"/>
              <a:t> </a:t>
            </a:r>
            <a:r>
              <a:rPr lang="nl-NL" dirty="0" err="1"/>
              <a:t>be</a:t>
            </a:r>
            <a:r>
              <a:rPr lang="nl-NL" dirty="0"/>
              <a:t> </a:t>
            </a:r>
            <a:r>
              <a:rPr lang="nl-NL" dirty="0" err="1"/>
              <a:t>any</a:t>
            </a:r>
            <a:r>
              <a:rPr lang="nl-NL" dirty="0"/>
              <a:t> </a:t>
            </a:r>
            <a:r>
              <a:rPr lang="nl-NL" dirty="0" err="1"/>
              <a:t>movement</a:t>
            </a:r>
            <a:r>
              <a:rPr lang="nl-NL" dirty="0"/>
              <a:t> </a:t>
            </a:r>
            <a:r>
              <a:rPr lang="nl-NL" dirty="0" err="1"/>
              <a:t>artefacts</a:t>
            </a:r>
            <a:r>
              <a:rPr lang="nl-NL" dirty="0"/>
              <a:t>.</a:t>
            </a:r>
          </a:p>
          <a:p>
            <a:endParaRPr lang="nl-NL" dirty="0"/>
          </a:p>
          <a:p>
            <a:endParaRPr lang="nl-NL" dirty="0"/>
          </a:p>
          <a:p>
            <a:endParaRPr lang="nl-NL" dirty="0"/>
          </a:p>
          <a:p>
            <a:r>
              <a:rPr lang="nl-NL" dirty="0"/>
              <a:t>Dual </a:t>
            </a:r>
            <a:r>
              <a:rPr lang="nl-NL" dirty="0" err="1"/>
              <a:t>phase</a:t>
            </a:r>
            <a:r>
              <a:rPr lang="nl-NL" dirty="0"/>
              <a:t> (</a:t>
            </a:r>
            <a:r>
              <a:rPr lang="nl-NL" dirty="0" err="1"/>
              <a:t>wash</a:t>
            </a:r>
            <a:r>
              <a:rPr lang="nl-NL" dirty="0"/>
              <a:t> out)</a:t>
            </a:r>
          </a:p>
          <a:p>
            <a:r>
              <a:rPr lang="nl-BE" dirty="0"/>
              <a:t>10–15 min and 90–150 min after intravenous administration of the radiopharmaceutical</a:t>
            </a:r>
            <a:r>
              <a:rPr lang="nl-NL" dirty="0"/>
              <a:t>.</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SPECT/CT with [99mTc]Tc-MIBI is superior to planar or stand-alone SPECT studies and dual-phase acquisition is more accurate than single-phase acquisition.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r>
              <a:rPr lang="nl-BE" dirty="0"/>
              <a:t>Dual-tracer parathyroid scan</a:t>
            </a:r>
          </a:p>
          <a:p>
            <a:r>
              <a:rPr lang="nl-BE" dirty="0"/>
              <a:t>[99mTc]Tc-MIBI or Na[99mTc]TcO4</a:t>
            </a:r>
          </a:p>
          <a:p>
            <a:r>
              <a:rPr lang="nl-BE" dirty="0"/>
              <a:t>Na[99mTc]TcO4 images are obtained 20–30 min after administration of the radiopharmaceutical, while [99mTc]TcMIBI images are obtained 10–15 min after injection</a:t>
            </a:r>
          </a:p>
          <a:p>
            <a:r>
              <a:rPr lang="nl-BE" dirty="0"/>
              <a:t>Na[99mTc]TcO4 images are either digitally or cognitively subtracted from the [ 99mTc]Tc-MIBI images</a:t>
            </a:r>
          </a:p>
          <a:p>
            <a:r>
              <a:rPr lang="nl-BE" dirty="0"/>
              <a:t>[99mTc]Tc-MIBI / Na[ 123I]I protocol </a:t>
            </a:r>
          </a:p>
          <a:p>
            <a:r>
              <a:rPr lang="nl-BE" dirty="0"/>
              <a:t>Na[123I]I is first administered orally or intravenously, and [99mTc]Tc-MIBI is injected 2 h later. Na[123I]I and [99mTc]Tc-MIBI images are acquired simultaneously, starting 5 min after injection of [ 99mTc]Tc-MIBI. high sensitivity and specificity for subtraction SPECT/CT (95% and 89%, respectively) (Woods et al. Nucl Med Commun. 2017)</a:t>
            </a:r>
          </a:p>
          <a:p>
            <a:endParaRPr lang="nl-BE" dirty="0"/>
          </a:p>
          <a:p>
            <a:r>
              <a:rPr lang="nl-BE" b="0" i="0" dirty="0">
                <a:solidFill>
                  <a:srgbClr val="333333"/>
                </a:solidFill>
                <a:effectLst/>
                <a:latin typeface="Georgia" panose="02040502050405020303" pitchFamily="18" charset="0"/>
              </a:rPr>
              <a:t>In both dual-tracer protocols images are subtracted at the point of similar activity of [</a:t>
            </a:r>
            <a:r>
              <a:rPr lang="nl-BE" b="0" i="0" baseline="30000" dirty="0">
                <a:solidFill>
                  <a:srgbClr val="333333"/>
                </a:solidFill>
                <a:effectLst/>
                <a:latin typeface="Georgia" panose="02040502050405020303" pitchFamily="18" charset="0"/>
              </a:rPr>
              <a:t>99m</a:t>
            </a:r>
            <a:r>
              <a:rPr lang="nl-BE" b="0" i="0" dirty="0">
                <a:solidFill>
                  <a:srgbClr val="333333"/>
                </a:solidFill>
                <a:effectLst/>
                <a:latin typeface="Georgia" panose="02040502050405020303" pitchFamily="18" charset="0"/>
              </a:rPr>
              <a:t>Tc]Tc-MIBI in the thyroid gland and surrounding soft tissue.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SestaMIBI SPECT/CT scintigraphy is the current standard method for detecting hyperfunctioning parathyroid glands, with a reported patient-based and lesion-based pooled detection rate (DR) of 88% in a meta-analysis of twenty-three papers including 1236 patients with pHPT (Treglia G et al. Head Neck. 2016). 61% for multiglandular disease, vs. 97% for single-gland disease (Nichols et al. Nucl Med Commun. 2012)</a:t>
            </a:r>
            <a:endParaRPr lang="nl-NL" dirty="0"/>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24</a:t>
            </a:fld>
            <a:endParaRPr lang="nl-NL"/>
          </a:p>
        </p:txBody>
      </p:sp>
    </p:spTree>
    <p:extLst>
      <p:ext uri="{BB962C8B-B14F-4D97-AF65-F5344CB8AC3E}">
        <p14:creationId xmlns:p14="http://schemas.microsoft.com/office/powerpoint/2010/main" val="2708505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You</a:t>
            </a:r>
            <a:r>
              <a:rPr lang="nl-NL" dirty="0"/>
              <a:t> </a:t>
            </a:r>
            <a:r>
              <a:rPr lang="nl-NL" dirty="0" err="1"/>
              <a:t>can</a:t>
            </a:r>
            <a:r>
              <a:rPr lang="nl-NL" dirty="0"/>
              <a:t> </a:t>
            </a:r>
            <a:r>
              <a:rPr lang="nl-NL" dirty="0" err="1"/>
              <a:t>use</a:t>
            </a:r>
            <a:r>
              <a:rPr lang="nl-NL" dirty="0"/>
              <a:t> </a:t>
            </a:r>
            <a:r>
              <a:rPr lang="nl-NL" dirty="0" err="1"/>
              <a:t>the</a:t>
            </a:r>
            <a:r>
              <a:rPr lang="nl-NL" dirty="0"/>
              <a:t> product in different </a:t>
            </a:r>
            <a:r>
              <a:rPr lang="nl-NL" dirty="0" err="1"/>
              <a:t>ways</a:t>
            </a:r>
            <a:endParaRPr lang="nl-NL" dirty="0"/>
          </a:p>
          <a:p>
            <a:r>
              <a:rPr lang="nl-NL" dirty="0" err="1"/>
              <a:t>Because</a:t>
            </a:r>
            <a:r>
              <a:rPr lang="nl-NL" dirty="0"/>
              <a:t> of </a:t>
            </a:r>
            <a:r>
              <a:rPr lang="nl-NL" dirty="0" err="1"/>
              <a:t>the</a:t>
            </a:r>
            <a:r>
              <a:rPr lang="nl-NL" dirty="0"/>
              <a:t> </a:t>
            </a:r>
            <a:r>
              <a:rPr lang="nl-NL" dirty="0" err="1"/>
              <a:t>faster</a:t>
            </a:r>
            <a:r>
              <a:rPr lang="nl-NL" dirty="0"/>
              <a:t> </a:t>
            </a:r>
            <a:r>
              <a:rPr lang="nl-NL" dirty="0" err="1"/>
              <a:t>wash</a:t>
            </a:r>
            <a:r>
              <a:rPr lang="nl-NL" dirty="0"/>
              <a:t> out of </a:t>
            </a:r>
            <a:r>
              <a:rPr lang="nl-NL" dirty="0" err="1"/>
              <a:t>the</a:t>
            </a:r>
            <a:r>
              <a:rPr lang="nl-NL" dirty="0"/>
              <a:t> </a:t>
            </a:r>
            <a:r>
              <a:rPr lang="nl-NL" dirty="0" err="1"/>
              <a:t>thyroid</a:t>
            </a:r>
            <a:r>
              <a:rPr lang="nl-NL" dirty="0"/>
              <a:t> </a:t>
            </a:r>
            <a:r>
              <a:rPr lang="nl-NL" dirty="0" err="1"/>
              <a:t>gland</a:t>
            </a:r>
            <a:r>
              <a:rPr lang="nl-NL" dirty="0"/>
              <a:t> </a:t>
            </a:r>
            <a:r>
              <a:rPr lang="nl-NL" dirty="0" err="1"/>
              <a:t>you</a:t>
            </a:r>
            <a:r>
              <a:rPr lang="nl-NL" dirty="0"/>
              <a:t> </a:t>
            </a:r>
            <a:r>
              <a:rPr lang="nl-NL" dirty="0" err="1"/>
              <a:t>can</a:t>
            </a:r>
            <a:r>
              <a:rPr lang="nl-NL" dirty="0"/>
              <a:t> do a </a:t>
            </a:r>
            <a:r>
              <a:rPr lang="nl-NL" dirty="0" err="1"/>
              <a:t>dual</a:t>
            </a:r>
            <a:r>
              <a:rPr lang="nl-NL" dirty="0"/>
              <a:t> </a:t>
            </a:r>
            <a:r>
              <a:rPr lang="nl-NL" dirty="0" err="1"/>
              <a:t>phase</a:t>
            </a:r>
            <a:r>
              <a:rPr lang="nl-NL" dirty="0"/>
              <a:t> of </a:t>
            </a:r>
            <a:r>
              <a:rPr lang="nl-NL" dirty="0" err="1"/>
              <a:t>wash</a:t>
            </a:r>
            <a:r>
              <a:rPr lang="nl-NL" dirty="0"/>
              <a:t> out protocol </a:t>
            </a:r>
            <a:r>
              <a:rPr lang="nl-NL" dirty="0" err="1"/>
              <a:t>were</a:t>
            </a:r>
            <a:r>
              <a:rPr lang="nl-NL" dirty="0"/>
              <a:t> </a:t>
            </a:r>
            <a:r>
              <a:rPr lang="nl-NL" dirty="0" err="1"/>
              <a:t>you</a:t>
            </a:r>
            <a:r>
              <a:rPr lang="nl-NL" dirty="0"/>
              <a:t> make </a:t>
            </a:r>
            <a:r>
              <a:rPr lang="nl-NL" dirty="0" err="1"/>
              <a:t>an</a:t>
            </a:r>
            <a:r>
              <a:rPr lang="nl-NL" dirty="0"/>
              <a:t> image 10 minutes </a:t>
            </a:r>
            <a:r>
              <a:rPr lang="nl-NL" dirty="0" err="1"/>
              <a:t>after</a:t>
            </a:r>
            <a:r>
              <a:rPr lang="nl-NL" dirty="0"/>
              <a:t> </a:t>
            </a:r>
            <a:r>
              <a:rPr lang="nl-NL" dirty="0" err="1"/>
              <a:t>injection</a:t>
            </a:r>
            <a:r>
              <a:rPr lang="nl-NL" dirty="0"/>
              <a:t> </a:t>
            </a:r>
            <a:r>
              <a:rPr lang="nl-NL" dirty="0" err="1"/>
              <a:t>and</a:t>
            </a:r>
            <a:r>
              <a:rPr lang="nl-NL" dirty="0"/>
              <a:t> 1.5 or 2 </a:t>
            </a:r>
            <a:r>
              <a:rPr lang="nl-NL" dirty="0" err="1"/>
              <a:t>hours</a:t>
            </a:r>
            <a:r>
              <a:rPr lang="nl-NL" dirty="0"/>
              <a:t> </a:t>
            </a:r>
            <a:r>
              <a:rPr lang="nl-NL" dirty="0" err="1"/>
              <a:t>after</a:t>
            </a:r>
            <a:r>
              <a:rPr lang="nl-NL" dirty="0"/>
              <a:t> </a:t>
            </a:r>
            <a:r>
              <a:rPr lang="nl-NL" dirty="0" err="1"/>
              <a:t>injection</a:t>
            </a:r>
            <a:r>
              <a:rPr lang="nl-NL" dirty="0"/>
              <a:t>. (</a:t>
            </a:r>
            <a:r>
              <a:rPr lang="nl-NL" dirty="0" err="1"/>
              <a:t>interesting</a:t>
            </a:r>
            <a:r>
              <a:rPr lang="nl-NL" dirty="0"/>
              <a:t> </a:t>
            </a:r>
            <a:r>
              <a:rPr lang="nl-NL" dirty="0" err="1"/>
              <a:t>to</a:t>
            </a:r>
            <a:r>
              <a:rPr lang="nl-NL" dirty="0"/>
              <a:t> </a:t>
            </a:r>
            <a:r>
              <a:rPr lang="nl-NL" dirty="0" err="1"/>
              <a:t>know</a:t>
            </a:r>
            <a:r>
              <a:rPr lang="nl-NL" dirty="0"/>
              <a:t> is </a:t>
            </a:r>
            <a:r>
              <a:rPr lang="nl-NL" dirty="0" err="1"/>
              <a:t>that</a:t>
            </a:r>
            <a:r>
              <a:rPr lang="nl-NL" dirty="0"/>
              <a:t> </a:t>
            </a:r>
            <a:r>
              <a:rPr lang="nl-NL" dirty="0" err="1"/>
              <a:t>teteroformin</a:t>
            </a:r>
            <a:r>
              <a:rPr lang="nl-NL" dirty="0"/>
              <a:t> is les </a:t>
            </a:r>
            <a:r>
              <a:rPr lang="nl-NL" dirty="0" err="1"/>
              <a:t>suitable</a:t>
            </a:r>
            <a:r>
              <a:rPr lang="nl-NL" dirty="0"/>
              <a:t> </a:t>
            </a:r>
            <a:r>
              <a:rPr lang="nl-NL" dirty="0" err="1"/>
              <a:t>for</a:t>
            </a:r>
            <a:r>
              <a:rPr lang="nl-NL" dirty="0"/>
              <a:t> </a:t>
            </a:r>
            <a:r>
              <a:rPr lang="nl-NL" dirty="0" err="1"/>
              <a:t>wash</a:t>
            </a:r>
            <a:r>
              <a:rPr lang="nl-NL" dirty="0"/>
              <a:t> out </a:t>
            </a:r>
            <a:r>
              <a:rPr lang="nl-NL" dirty="0" err="1"/>
              <a:t>because</a:t>
            </a:r>
            <a:r>
              <a:rPr lang="nl-NL" dirty="0"/>
              <a:t> of </a:t>
            </a:r>
            <a:r>
              <a:rPr lang="nl-NL" dirty="0" err="1"/>
              <a:t>it’s</a:t>
            </a:r>
            <a:r>
              <a:rPr lang="nl-NL" dirty="0"/>
              <a:t> les </a:t>
            </a:r>
            <a:r>
              <a:rPr lang="nl-NL" dirty="0" err="1"/>
              <a:t>favourable</a:t>
            </a:r>
            <a:r>
              <a:rPr lang="nl-NL" dirty="0"/>
              <a:t> </a:t>
            </a:r>
            <a:r>
              <a:rPr lang="nl-NL" dirty="0" err="1"/>
              <a:t>wash</a:t>
            </a:r>
            <a:r>
              <a:rPr lang="nl-NL" dirty="0"/>
              <a:t> out kinetics) </a:t>
            </a:r>
            <a:r>
              <a:rPr lang="nl-NL" dirty="0" err="1"/>
              <a:t>the</a:t>
            </a:r>
            <a:r>
              <a:rPr lang="nl-NL" dirty="0"/>
              <a:t> </a:t>
            </a:r>
            <a:r>
              <a:rPr lang="nl-NL" dirty="0" err="1"/>
              <a:t>wash</a:t>
            </a:r>
            <a:r>
              <a:rPr lang="nl-NL" dirty="0"/>
              <a:t> out </a:t>
            </a:r>
            <a:r>
              <a:rPr lang="nl-NL" dirty="0" err="1"/>
              <a:t>from</a:t>
            </a:r>
            <a:r>
              <a:rPr lang="nl-NL" dirty="0"/>
              <a:t> </a:t>
            </a:r>
            <a:r>
              <a:rPr lang="nl-NL" dirty="0" err="1"/>
              <a:t>the</a:t>
            </a:r>
            <a:r>
              <a:rPr lang="nl-NL" dirty="0"/>
              <a:t> </a:t>
            </a:r>
            <a:r>
              <a:rPr lang="nl-NL" dirty="0" err="1"/>
              <a:t>thyroid</a:t>
            </a:r>
            <a:r>
              <a:rPr lang="nl-NL" dirty="0"/>
              <a:t> </a:t>
            </a:r>
            <a:r>
              <a:rPr lang="nl-NL" dirty="0" err="1"/>
              <a:t>and</a:t>
            </a:r>
            <a:r>
              <a:rPr lang="nl-NL" dirty="0"/>
              <a:t> </a:t>
            </a:r>
            <a:r>
              <a:rPr lang="nl-NL" dirty="0" err="1"/>
              <a:t>parathyroid</a:t>
            </a:r>
            <a:r>
              <a:rPr lang="nl-NL" dirty="0"/>
              <a:t> are </a:t>
            </a:r>
            <a:r>
              <a:rPr lang="nl-NL" dirty="0" err="1"/>
              <a:t>to</a:t>
            </a:r>
            <a:r>
              <a:rPr lang="nl-NL" dirty="0"/>
              <a:t> </a:t>
            </a:r>
            <a:r>
              <a:rPr lang="nl-NL" dirty="0" err="1"/>
              <a:t>simular</a:t>
            </a:r>
            <a:r>
              <a:rPr lang="nl-NL" dirty="0"/>
              <a:t>).</a:t>
            </a:r>
          </a:p>
          <a:p>
            <a:r>
              <a:rPr lang="nl-NL" dirty="0" err="1"/>
              <a:t>You</a:t>
            </a:r>
            <a:r>
              <a:rPr lang="nl-NL" dirty="0"/>
              <a:t> </a:t>
            </a:r>
            <a:r>
              <a:rPr lang="nl-NL" dirty="0" err="1"/>
              <a:t>can</a:t>
            </a:r>
            <a:r>
              <a:rPr lang="nl-NL" dirty="0"/>
              <a:t> </a:t>
            </a:r>
            <a:r>
              <a:rPr lang="nl-NL" dirty="0" err="1"/>
              <a:t>also</a:t>
            </a:r>
            <a:r>
              <a:rPr lang="nl-NL" dirty="0"/>
              <a:t> do </a:t>
            </a:r>
            <a:r>
              <a:rPr lang="nl-NL" dirty="0" err="1"/>
              <a:t>substraction</a:t>
            </a:r>
            <a:r>
              <a:rPr lang="nl-NL" dirty="0"/>
              <a:t> </a:t>
            </a:r>
            <a:r>
              <a:rPr lang="nl-NL" dirty="0" err="1"/>
              <a:t>immaging</a:t>
            </a:r>
            <a:r>
              <a:rPr lang="nl-NL" dirty="0"/>
              <a:t>. </a:t>
            </a:r>
            <a:r>
              <a:rPr lang="nl-NL" dirty="0" err="1"/>
              <a:t>Here</a:t>
            </a:r>
            <a:r>
              <a:rPr lang="nl-NL" dirty="0"/>
              <a:t> u </a:t>
            </a:r>
            <a:r>
              <a:rPr lang="nl-NL" dirty="0" err="1"/>
              <a:t>use</a:t>
            </a:r>
            <a:r>
              <a:rPr lang="nl-NL" dirty="0"/>
              <a:t> 2 tracers, </a:t>
            </a:r>
            <a:r>
              <a:rPr lang="nl-NL" dirty="0" err="1"/>
              <a:t>one</a:t>
            </a:r>
            <a:r>
              <a:rPr lang="nl-NL" dirty="0"/>
              <a:t> tracer </a:t>
            </a:r>
            <a:r>
              <a:rPr lang="nl-NL" dirty="0" err="1"/>
              <a:t>who</a:t>
            </a:r>
            <a:r>
              <a:rPr lang="nl-NL" dirty="0"/>
              <a:t> has </a:t>
            </a:r>
            <a:r>
              <a:rPr lang="nl-NL" dirty="0" err="1"/>
              <a:t>an</a:t>
            </a:r>
            <a:r>
              <a:rPr lang="nl-NL" dirty="0"/>
              <a:t> </a:t>
            </a:r>
            <a:r>
              <a:rPr lang="nl-NL" dirty="0" err="1"/>
              <a:t>uptake</a:t>
            </a:r>
            <a:r>
              <a:rPr lang="nl-NL" dirty="0"/>
              <a:t> in </a:t>
            </a:r>
            <a:r>
              <a:rPr lang="nl-NL" dirty="0" err="1"/>
              <a:t>the</a:t>
            </a:r>
            <a:r>
              <a:rPr lang="nl-NL" dirty="0"/>
              <a:t> </a:t>
            </a:r>
            <a:r>
              <a:rPr lang="nl-NL" dirty="0" err="1"/>
              <a:t>thyroid</a:t>
            </a:r>
            <a:r>
              <a:rPr lang="nl-NL" dirty="0"/>
              <a:t> </a:t>
            </a:r>
            <a:r>
              <a:rPr lang="nl-NL" dirty="0" err="1"/>
              <a:t>and</a:t>
            </a:r>
            <a:r>
              <a:rPr lang="nl-NL" dirty="0"/>
              <a:t> </a:t>
            </a:r>
            <a:r>
              <a:rPr lang="nl-NL" dirty="0" err="1"/>
              <a:t>parathyroid</a:t>
            </a:r>
            <a:r>
              <a:rPr lang="nl-NL" dirty="0"/>
              <a:t> tissue (</a:t>
            </a:r>
            <a:r>
              <a:rPr lang="nl-NL" dirty="0" err="1"/>
              <a:t>sestamibi</a:t>
            </a:r>
            <a:r>
              <a:rPr lang="nl-NL" dirty="0"/>
              <a:t> or </a:t>
            </a:r>
            <a:r>
              <a:rPr lang="nl-NL" dirty="0" err="1"/>
              <a:t>tetrofosmin</a:t>
            </a:r>
            <a:r>
              <a:rPr lang="nl-NL" dirty="0"/>
              <a:t>) </a:t>
            </a:r>
            <a:r>
              <a:rPr lang="nl-NL" dirty="0" err="1"/>
              <a:t>and</a:t>
            </a:r>
            <a:r>
              <a:rPr lang="nl-NL" dirty="0"/>
              <a:t> </a:t>
            </a:r>
            <a:r>
              <a:rPr lang="nl-NL" dirty="0" err="1"/>
              <a:t>one</a:t>
            </a:r>
            <a:r>
              <a:rPr lang="nl-NL" dirty="0"/>
              <a:t> tracer </a:t>
            </a:r>
            <a:r>
              <a:rPr lang="nl-NL" dirty="0" err="1"/>
              <a:t>who</a:t>
            </a:r>
            <a:r>
              <a:rPr lang="nl-NL" dirty="0"/>
              <a:t> </a:t>
            </a:r>
            <a:r>
              <a:rPr lang="nl-NL" dirty="0" err="1"/>
              <a:t>only</a:t>
            </a:r>
            <a:r>
              <a:rPr lang="nl-NL" dirty="0"/>
              <a:t> </a:t>
            </a:r>
            <a:r>
              <a:rPr lang="nl-NL" dirty="0" err="1"/>
              <a:t>visualises</a:t>
            </a:r>
            <a:r>
              <a:rPr lang="nl-NL" dirty="0"/>
              <a:t> </a:t>
            </a:r>
            <a:r>
              <a:rPr lang="nl-NL" dirty="0" err="1"/>
              <a:t>the</a:t>
            </a:r>
            <a:r>
              <a:rPr lang="nl-NL" dirty="0"/>
              <a:t> </a:t>
            </a:r>
            <a:r>
              <a:rPr lang="nl-NL" dirty="0" err="1"/>
              <a:t>thyroid</a:t>
            </a:r>
            <a:r>
              <a:rPr lang="nl-NL" dirty="0"/>
              <a:t> (iodine 123 or technetium). </a:t>
            </a:r>
            <a:r>
              <a:rPr lang="nl-NL" dirty="0" err="1"/>
              <a:t>And</a:t>
            </a:r>
            <a:r>
              <a:rPr lang="nl-NL" dirty="0"/>
              <a:t> </a:t>
            </a:r>
            <a:r>
              <a:rPr lang="nl-NL" dirty="0" err="1"/>
              <a:t>if</a:t>
            </a:r>
            <a:r>
              <a:rPr lang="nl-NL" dirty="0"/>
              <a:t> </a:t>
            </a:r>
            <a:r>
              <a:rPr lang="nl-NL" dirty="0" err="1"/>
              <a:t>you</a:t>
            </a:r>
            <a:r>
              <a:rPr lang="nl-NL" dirty="0"/>
              <a:t> </a:t>
            </a:r>
            <a:r>
              <a:rPr lang="nl-NL" dirty="0" err="1"/>
              <a:t>substract</a:t>
            </a:r>
            <a:r>
              <a:rPr lang="nl-NL" dirty="0"/>
              <a:t> </a:t>
            </a:r>
            <a:r>
              <a:rPr lang="nl-NL" dirty="0" err="1"/>
              <a:t>the</a:t>
            </a:r>
            <a:r>
              <a:rPr lang="nl-NL" dirty="0"/>
              <a:t> 2 </a:t>
            </a:r>
            <a:r>
              <a:rPr lang="nl-NL" dirty="0" err="1"/>
              <a:t>immages</a:t>
            </a:r>
            <a:r>
              <a:rPr lang="nl-NL" dirty="0"/>
              <a:t> </a:t>
            </a:r>
            <a:r>
              <a:rPr lang="nl-NL" dirty="0" err="1"/>
              <a:t>the</a:t>
            </a:r>
            <a:r>
              <a:rPr lang="nl-NL" dirty="0"/>
              <a:t> </a:t>
            </a:r>
            <a:r>
              <a:rPr lang="nl-NL" dirty="0" err="1"/>
              <a:t>parathyroid</a:t>
            </a:r>
            <a:r>
              <a:rPr lang="nl-NL" dirty="0"/>
              <a:t> </a:t>
            </a:r>
            <a:r>
              <a:rPr lang="nl-NL" dirty="0" err="1"/>
              <a:t>shoud</a:t>
            </a:r>
            <a:r>
              <a:rPr lang="nl-NL" dirty="0"/>
              <a:t> </a:t>
            </a:r>
            <a:r>
              <a:rPr lang="nl-NL" dirty="0" err="1"/>
              <a:t>appear</a:t>
            </a:r>
            <a:r>
              <a:rPr lang="nl-NL" dirty="0"/>
              <a:t>. </a:t>
            </a:r>
            <a:r>
              <a:rPr lang="nl-NL" dirty="0" err="1"/>
              <a:t>If</a:t>
            </a:r>
            <a:r>
              <a:rPr lang="nl-NL" dirty="0"/>
              <a:t> </a:t>
            </a:r>
            <a:r>
              <a:rPr lang="nl-NL" dirty="0" err="1"/>
              <a:t>you</a:t>
            </a:r>
            <a:r>
              <a:rPr lang="nl-NL" dirty="0"/>
              <a:t> do </a:t>
            </a:r>
            <a:r>
              <a:rPr lang="nl-NL" dirty="0" err="1"/>
              <a:t>the</a:t>
            </a:r>
            <a:r>
              <a:rPr lang="nl-NL" dirty="0"/>
              <a:t> </a:t>
            </a:r>
            <a:r>
              <a:rPr lang="nl-NL" dirty="0" err="1"/>
              <a:t>substraction</a:t>
            </a:r>
            <a:r>
              <a:rPr lang="nl-NL" dirty="0"/>
              <a:t> </a:t>
            </a:r>
            <a:r>
              <a:rPr lang="nl-NL" dirty="0" err="1"/>
              <a:t>with</a:t>
            </a:r>
            <a:r>
              <a:rPr lang="nl-NL" dirty="0"/>
              <a:t> iodine 123 </a:t>
            </a:r>
            <a:r>
              <a:rPr lang="nl-NL" dirty="0" err="1"/>
              <a:t>instead</a:t>
            </a:r>
            <a:r>
              <a:rPr lang="nl-NL" dirty="0"/>
              <a:t> of technetium </a:t>
            </a:r>
            <a:r>
              <a:rPr lang="nl-NL" dirty="0" err="1"/>
              <a:t>you</a:t>
            </a:r>
            <a:r>
              <a:rPr lang="nl-NL" dirty="0"/>
              <a:t> </a:t>
            </a:r>
            <a:r>
              <a:rPr lang="nl-NL" dirty="0" err="1"/>
              <a:t>can</a:t>
            </a:r>
            <a:r>
              <a:rPr lang="nl-NL" dirty="0"/>
              <a:t> do </a:t>
            </a:r>
            <a:r>
              <a:rPr lang="nl-NL" dirty="0" err="1"/>
              <a:t>one</a:t>
            </a:r>
            <a:r>
              <a:rPr lang="nl-NL" dirty="0"/>
              <a:t> SPECT/CT of </a:t>
            </a:r>
            <a:r>
              <a:rPr lang="nl-NL" dirty="0" err="1"/>
              <a:t>the</a:t>
            </a:r>
            <a:r>
              <a:rPr lang="nl-NL" dirty="0"/>
              <a:t> </a:t>
            </a:r>
            <a:r>
              <a:rPr lang="nl-NL" dirty="0" err="1"/>
              <a:t>neck</a:t>
            </a:r>
            <a:r>
              <a:rPr lang="nl-NL" dirty="0"/>
              <a:t> </a:t>
            </a:r>
            <a:r>
              <a:rPr lang="nl-NL" dirty="0" err="1"/>
              <a:t>and</a:t>
            </a:r>
            <a:r>
              <a:rPr lang="nl-NL" dirty="0"/>
              <a:t> </a:t>
            </a:r>
            <a:r>
              <a:rPr lang="nl-NL" dirty="0" err="1"/>
              <a:t>simultaniously</a:t>
            </a:r>
            <a:r>
              <a:rPr lang="nl-NL" dirty="0"/>
              <a:t> </a:t>
            </a:r>
            <a:r>
              <a:rPr lang="nl-NL" dirty="0" err="1"/>
              <a:t>detect</a:t>
            </a:r>
            <a:r>
              <a:rPr lang="nl-NL" dirty="0"/>
              <a:t> </a:t>
            </a:r>
            <a:r>
              <a:rPr lang="nl-NL" dirty="0" err="1"/>
              <a:t>the</a:t>
            </a:r>
            <a:r>
              <a:rPr lang="nl-NL" dirty="0"/>
              <a:t> </a:t>
            </a:r>
            <a:r>
              <a:rPr lang="nl-NL" dirty="0" err="1"/>
              <a:t>two</a:t>
            </a:r>
            <a:r>
              <a:rPr lang="nl-NL" dirty="0"/>
              <a:t> </a:t>
            </a:r>
            <a:r>
              <a:rPr lang="nl-NL" dirty="0" err="1"/>
              <a:t>isotopes</a:t>
            </a:r>
            <a:r>
              <a:rPr lang="nl-NL" dirty="0"/>
              <a:t> </a:t>
            </a:r>
            <a:r>
              <a:rPr lang="nl-NL" dirty="0" err="1"/>
              <a:t>becouse</a:t>
            </a:r>
            <a:r>
              <a:rPr lang="nl-NL" dirty="0"/>
              <a:t> of </a:t>
            </a:r>
            <a:r>
              <a:rPr lang="nl-NL" dirty="0" err="1"/>
              <a:t>their</a:t>
            </a:r>
            <a:r>
              <a:rPr lang="nl-NL" dirty="0"/>
              <a:t> different energy levels (140keV </a:t>
            </a:r>
            <a:r>
              <a:rPr lang="nl-NL" dirty="0" err="1"/>
              <a:t>for</a:t>
            </a:r>
            <a:r>
              <a:rPr lang="nl-NL" dirty="0"/>
              <a:t> technetium en 159 </a:t>
            </a:r>
            <a:r>
              <a:rPr lang="nl-NL" dirty="0" err="1"/>
              <a:t>keV</a:t>
            </a:r>
            <a:r>
              <a:rPr lang="nl-NL" dirty="0"/>
              <a:t> </a:t>
            </a:r>
            <a:r>
              <a:rPr lang="nl-NL" dirty="0" err="1"/>
              <a:t>for</a:t>
            </a:r>
            <a:r>
              <a:rPr lang="nl-NL" dirty="0"/>
              <a:t> iodine). An advantage </a:t>
            </a:r>
            <a:r>
              <a:rPr lang="nl-NL" dirty="0" err="1"/>
              <a:t>because</a:t>
            </a:r>
            <a:r>
              <a:rPr lang="nl-NL" dirty="0"/>
              <a:t> </a:t>
            </a:r>
            <a:r>
              <a:rPr lang="nl-NL" dirty="0" err="1"/>
              <a:t>there</a:t>
            </a:r>
            <a:r>
              <a:rPr lang="nl-NL" dirty="0"/>
              <a:t> </a:t>
            </a:r>
            <a:r>
              <a:rPr lang="nl-NL" dirty="0" err="1"/>
              <a:t>cant</a:t>
            </a:r>
            <a:r>
              <a:rPr lang="nl-NL" dirty="0"/>
              <a:t> </a:t>
            </a:r>
            <a:r>
              <a:rPr lang="nl-NL" dirty="0" err="1"/>
              <a:t>be</a:t>
            </a:r>
            <a:r>
              <a:rPr lang="nl-NL" dirty="0"/>
              <a:t> </a:t>
            </a:r>
            <a:r>
              <a:rPr lang="nl-NL" dirty="0" err="1"/>
              <a:t>any</a:t>
            </a:r>
            <a:r>
              <a:rPr lang="nl-NL" dirty="0"/>
              <a:t> </a:t>
            </a:r>
            <a:r>
              <a:rPr lang="nl-NL" dirty="0" err="1"/>
              <a:t>movement</a:t>
            </a:r>
            <a:r>
              <a:rPr lang="nl-NL" dirty="0"/>
              <a:t> </a:t>
            </a:r>
            <a:r>
              <a:rPr lang="nl-NL" dirty="0" err="1"/>
              <a:t>artefacts</a:t>
            </a:r>
            <a:r>
              <a:rPr lang="nl-NL" dirty="0"/>
              <a:t>.</a:t>
            </a:r>
          </a:p>
          <a:p>
            <a:endParaRPr lang="nl-NL" dirty="0"/>
          </a:p>
          <a:p>
            <a:endParaRPr lang="nl-NL" dirty="0"/>
          </a:p>
          <a:p>
            <a:endParaRPr lang="nl-NL" dirty="0"/>
          </a:p>
          <a:p>
            <a:r>
              <a:rPr lang="nl-NL" dirty="0"/>
              <a:t>Dual </a:t>
            </a:r>
            <a:r>
              <a:rPr lang="nl-NL" dirty="0" err="1"/>
              <a:t>phase</a:t>
            </a:r>
            <a:r>
              <a:rPr lang="nl-NL" dirty="0"/>
              <a:t> (</a:t>
            </a:r>
            <a:r>
              <a:rPr lang="nl-NL" dirty="0" err="1"/>
              <a:t>wash</a:t>
            </a:r>
            <a:r>
              <a:rPr lang="nl-NL" dirty="0"/>
              <a:t> out)</a:t>
            </a:r>
          </a:p>
          <a:p>
            <a:r>
              <a:rPr lang="nl-BE" dirty="0"/>
              <a:t>10–15 min and 90–150 min after intravenous administration of the radiopharmaceutical</a:t>
            </a:r>
            <a:r>
              <a:rPr lang="nl-NL" dirty="0"/>
              <a:t>.</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SPECT/CT with [99mTc]Tc-MIBI is superior to planar or stand-alone SPECT studies and dual-phase acquisition is more accurate than single-phase acquisition.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r>
              <a:rPr lang="nl-BE" dirty="0"/>
              <a:t>Dual-tracer parathyroid scan</a:t>
            </a:r>
          </a:p>
          <a:p>
            <a:r>
              <a:rPr lang="nl-BE" dirty="0"/>
              <a:t>[99mTc]Tc-MIBI or Na[99mTc]TcO4</a:t>
            </a:r>
          </a:p>
          <a:p>
            <a:r>
              <a:rPr lang="nl-BE" dirty="0"/>
              <a:t>Na[99mTc]TcO4 images are obtained 20–30 min after administration of the radiopharmaceutical, while [99mTc]TcMIBI images are obtained 10–15 min after injection</a:t>
            </a:r>
          </a:p>
          <a:p>
            <a:r>
              <a:rPr lang="nl-BE" dirty="0"/>
              <a:t>Na[99mTc]TcO4 images are either digitally or cognitively subtracted from the [ 99mTc]Tc-MIBI images</a:t>
            </a:r>
          </a:p>
          <a:p>
            <a:r>
              <a:rPr lang="nl-BE" dirty="0"/>
              <a:t>[99mTc]Tc-MIBI / Na[ 123I]I protocol </a:t>
            </a:r>
          </a:p>
          <a:p>
            <a:r>
              <a:rPr lang="nl-BE" dirty="0"/>
              <a:t>Na[123I]I is first administered orally or intravenously, and [99mTc]Tc-MIBI is injected 2 h later. Na[123I]I and [99mTc]Tc-MIBI images are acquired simultaneously, starting 5 min after injection of [ 99mTc]Tc-MIBI. high sensitivity and specificity for subtraction SPECT/CT (95% and 89%, respectively) (Woods et al. Nucl Med Commun. 2017)</a:t>
            </a:r>
          </a:p>
          <a:p>
            <a:endParaRPr lang="nl-BE" dirty="0"/>
          </a:p>
          <a:p>
            <a:r>
              <a:rPr lang="nl-BE" b="0" i="0" dirty="0">
                <a:solidFill>
                  <a:srgbClr val="333333"/>
                </a:solidFill>
                <a:effectLst/>
                <a:latin typeface="Georgia" panose="02040502050405020303" pitchFamily="18" charset="0"/>
              </a:rPr>
              <a:t>In both dual-tracer protocols images are subtracted at the point of similar activity of [</a:t>
            </a:r>
            <a:r>
              <a:rPr lang="nl-BE" b="0" i="0" baseline="30000" dirty="0">
                <a:solidFill>
                  <a:srgbClr val="333333"/>
                </a:solidFill>
                <a:effectLst/>
                <a:latin typeface="Georgia" panose="02040502050405020303" pitchFamily="18" charset="0"/>
              </a:rPr>
              <a:t>99m</a:t>
            </a:r>
            <a:r>
              <a:rPr lang="nl-BE" b="0" i="0" dirty="0">
                <a:solidFill>
                  <a:srgbClr val="333333"/>
                </a:solidFill>
                <a:effectLst/>
                <a:latin typeface="Georgia" panose="02040502050405020303" pitchFamily="18" charset="0"/>
              </a:rPr>
              <a:t>Tc]Tc-MIBI in the thyroid gland and surrounding soft tissue.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SestaMIBI SPECT/CT scintigraphy is the current standard method for detecting hyperfunctioning parathyroid glands, with a reported patient-based and lesion-based pooled detection rate (DR) of 88% in a meta-analysis of twenty-three papers including 1236 patients with pHPT (Treglia G et al. Head Neck. 2016). 61% for multiglandular disease, vs. 97% for single-gland disease (Nichols et al. Nucl Med Commun. 2012)</a:t>
            </a:r>
            <a:endParaRPr lang="nl-NL" dirty="0"/>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i="0"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25</a:t>
            </a:fld>
            <a:endParaRPr lang="nl-NL"/>
          </a:p>
        </p:txBody>
      </p:sp>
    </p:spTree>
    <p:extLst>
      <p:ext uri="{BB962C8B-B14F-4D97-AF65-F5344CB8AC3E}">
        <p14:creationId xmlns:p14="http://schemas.microsoft.com/office/powerpoint/2010/main" val="16073933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Parathyroid</a:t>
            </a:r>
            <a:r>
              <a:rPr lang="nl-NL" dirty="0"/>
              <a:t> </a:t>
            </a:r>
            <a:r>
              <a:rPr lang="nl-NL" dirty="0" err="1"/>
              <a:t>scintigraphy</a:t>
            </a:r>
            <a:r>
              <a:rPr lang="nl-NL" dirty="0"/>
              <a:t> has </a:t>
            </a:r>
            <a:r>
              <a:rPr lang="nl-NL" dirty="0" err="1"/>
              <a:t>some</a:t>
            </a:r>
            <a:r>
              <a:rPr lang="nl-NL" dirty="0"/>
              <a:t> </a:t>
            </a:r>
            <a:r>
              <a:rPr lang="nl-NL" dirty="0" err="1"/>
              <a:t>benifits</a:t>
            </a:r>
            <a:r>
              <a:rPr lang="nl-NL" dirty="0"/>
              <a:t> </a:t>
            </a:r>
            <a:r>
              <a:rPr lang="nl-NL" dirty="0" err="1"/>
              <a:t>and</a:t>
            </a:r>
            <a:r>
              <a:rPr lang="nl-NL" dirty="0"/>
              <a:t> </a:t>
            </a:r>
            <a:r>
              <a:rPr lang="nl-NL" dirty="0" err="1"/>
              <a:t>some</a:t>
            </a:r>
            <a:r>
              <a:rPr lang="nl-NL" dirty="0"/>
              <a:t> </a:t>
            </a:r>
            <a:r>
              <a:rPr lang="nl-NL" dirty="0" err="1"/>
              <a:t>shortcomings</a:t>
            </a:r>
            <a:r>
              <a:rPr lang="nl-NL" dirty="0"/>
              <a:t>.</a:t>
            </a:r>
          </a:p>
          <a:p>
            <a:r>
              <a:rPr lang="nl-NL" dirty="0"/>
              <a:t>An important benefit </a:t>
            </a:r>
            <a:r>
              <a:rPr lang="nl-NL" dirty="0" err="1"/>
              <a:t>vs</a:t>
            </a:r>
            <a:r>
              <a:rPr lang="nl-NL" dirty="0"/>
              <a:t> echo </a:t>
            </a:r>
            <a:r>
              <a:rPr lang="nl-NL" dirty="0" err="1"/>
              <a:t>and</a:t>
            </a:r>
            <a:r>
              <a:rPr lang="nl-NL" dirty="0"/>
              <a:t> 4DCT is </a:t>
            </a:r>
            <a:r>
              <a:rPr lang="nl-NL" dirty="0" err="1"/>
              <a:t>that</a:t>
            </a:r>
            <a:r>
              <a:rPr lang="nl-NL" dirty="0"/>
              <a:t> </a:t>
            </a:r>
            <a:r>
              <a:rPr lang="nl-NL" dirty="0" err="1"/>
              <a:t>it</a:t>
            </a:r>
            <a:r>
              <a:rPr lang="nl-NL" dirty="0"/>
              <a:t> </a:t>
            </a:r>
            <a:r>
              <a:rPr lang="nl-NL" dirty="0" err="1"/>
              <a:t>can</a:t>
            </a:r>
            <a:r>
              <a:rPr lang="nl-NL" dirty="0"/>
              <a:t> </a:t>
            </a:r>
            <a:r>
              <a:rPr lang="nl-NL" dirty="0" err="1"/>
              <a:t>detect</a:t>
            </a:r>
            <a:r>
              <a:rPr lang="nl-NL" dirty="0"/>
              <a:t> </a:t>
            </a:r>
            <a:r>
              <a:rPr lang="nl-NL" dirty="0" err="1"/>
              <a:t>ectopic</a:t>
            </a:r>
            <a:r>
              <a:rPr lang="nl-NL" dirty="0"/>
              <a:t> </a:t>
            </a:r>
            <a:r>
              <a:rPr lang="nl-NL" dirty="0" err="1"/>
              <a:t>parathyroids</a:t>
            </a:r>
            <a:r>
              <a:rPr lang="nl-NL" dirty="0"/>
              <a:t>.</a:t>
            </a:r>
          </a:p>
          <a:p>
            <a:r>
              <a:rPr lang="nl-NL" dirty="0"/>
              <a:t>An important </a:t>
            </a:r>
            <a:r>
              <a:rPr lang="nl-NL" dirty="0" err="1"/>
              <a:t>shortcomming</a:t>
            </a:r>
            <a:r>
              <a:rPr lang="nl-NL" dirty="0"/>
              <a:t> is </a:t>
            </a:r>
            <a:r>
              <a:rPr lang="nl-NL" dirty="0" err="1"/>
              <a:t>problems</a:t>
            </a:r>
            <a:r>
              <a:rPr lang="nl-NL" dirty="0"/>
              <a:t> </a:t>
            </a:r>
            <a:r>
              <a:rPr lang="nl-NL" dirty="0" err="1"/>
              <a:t>to</a:t>
            </a:r>
            <a:r>
              <a:rPr lang="nl-NL" dirty="0"/>
              <a:t> </a:t>
            </a:r>
            <a:r>
              <a:rPr lang="nl-NL" dirty="0" err="1"/>
              <a:t>detect</a:t>
            </a:r>
            <a:r>
              <a:rPr lang="nl-NL" dirty="0"/>
              <a:t> small </a:t>
            </a:r>
            <a:r>
              <a:rPr lang="nl-NL" dirty="0" err="1"/>
              <a:t>lesions</a:t>
            </a:r>
            <a:r>
              <a:rPr lang="nl-NL" dirty="0"/>
              <a:t> (</a:t>
            </a:r>
            <a:r>
              <a:rPr lang="nl-NL" dirty="0" err="1"/>
              <a:t>less</a:t>
            </a:r>
            <a:r>
              <a:rPr lang="nl-NL" dirty="0"/>
              <a:t> </a:t>
            </a:r>
            <a:r>
              <a:rPr lang="nl-NL" dirty="0" err="1"/>
              <a:t>than</a:t>
            </a:r>
            <a:r>
              <a:rPr lang="nl-NL" dirty="0"/>
              <a:t> 1 cm) as </a:t>
            </a:r>
            <a:r>
              <a:rPr lang="nl-NL" dirty="0" err="1"/>
              <a:t>seen</a:t>
            </a:r>
            <a:r>
              <a:rPr lang="nl-NL" dirty="0"/>
              <a:t> in </a:t>
            </a:r>
            <a:r>
              <a:rPr lang="nl-NL" dirty="0" err="1"/>
              <a:t>hyperplasia</a:t>
            </a:r>
            <a:r>
              <a:rPr lang="nl-NL" dirty="0"/>
              <a:t> </a:t>
            </a:r>
            <a:r>
              <a:rPr lang="nl-NL" dirty="0" err="1"/>
              <a:t>and</a:t>
            </a:r>
            <a:r>
              <a:rPr lang="nl-NL" dirty="0"/>
              <a:t> </a:t>
            </a:r>
            <a:r>
              <a:rPr lang="nl-NL" dirty="0" err="1"/>
              <a:t>relies</a:t>
            </a:r>
            <a:r>
              <a:rPr lang="nl-NL" dirty="0"/>
              <a:t> on </a:t>
            </a:r>
            <a:r>
              <a:rPr lang="nl-NL" dirty="0" err="1"/>
              <a:t>oxyphilic</a:t>
            </a:r>
            <a:r>
              <a:rPr lang="nl-NL" dirty="0"/>
              <a:t> </a:t>
            </a:r>
            <a:r>
              <a:rPr lang="nl-NL" dirty="0" err="1"/>
              <a:t>cells</a:t>
            </a:r>
            <a:r>
              <a:rPr lang="nl-NL" dirty="0"/>
              <a:t> </a:t>
            </a:r>
            <a:r>
              <a:rPr lang="nl-NL" dirty="0" err="1"/>
              <a:t>for</a:t>
            </a:r>
            <a:r>
              <a:rPr lang="nl-NL" dirty="0"/>
              <a:t> </a:t>
            </a:r>
            <a:r>
              <a:rPr lang="nl-NL" dirty="0" err="1"/>
              <a:t>it’s</a:t>
            </a:r>
            <a:r>
              <a:rPr lang="nl-NL" dirty="0"/>
              <a:t> </a:t>
            </a:r>
            <a:r>
              <a:rPr lang="nl-NL" dirty="0" err="1"/>
              <a:t>uptake</a:t>
            </a:r>
            <a:r>
              <a:rPr lang="nl-NL" dirty="0"/>
              <a:t>.</a:t>
            </a:r>
          </a:p>
          <a:p>
            <a:endParaRPr lang="nl-NL" dirty="0"/>
          </a:p>
          <a:p>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26</a:t>
            </a:fld>
            <a:endParaRPr lang="nl-NL"/>
          </a:p>
        </p:txBody>
      </p:sp>
    </p:spTree>
    <p:extLst>
      <p:ext uri="{BB962C8B-B14F-4D97-AF65-F5344CB8AC3E}">
        <p14:creationId xmlns:p14="http://schemas.microsoft.com/office/powerpoint/2010/main" val="2145163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err="1"/>
              <a:t>Fluorocholine</a:t>
            </a:r>
            <a:r>
              <a:rPr lang="nl-NL"/>
              <a:t> is a PET tracer </a:t>
            </a:r>
            <a:r>
              <a:rPr lang="nl-NL" err="1"/>
              <a:t>formerly</a:t>
            </a:r>
            <a:r>
              <a:rPr lang="nl-NL"/>
              <a:t> </a:t>
            </a:r>
            <a:r>
              <a:rPr lang="nl-NL" err="1"/>
              <a:t>used</a:t>
            </a:r>
            <a:r>
              <a:rPr lang="nl-NL"/>
              <a:t> in </a:t>
            </a:r>
            <a:r>
              <a:rPr lang="nl-NL" err="1"/>
              <a:t>restaging</a:t>
            </a:r>
            <a:r>
              <a:rPr lang="nl-NL"/>
              <a:t> </a:t>
            </a:r>
            <a:r>
              <a:rPr lang="nl-NL" err="1"/>
              <a:t>prostate</a:t>
            </a:r>
            <a:r>
              <a:rPr lang="nl-NL"/>
              <a:t> </a:t>
            </a:r>
            <a:r>
              <a:rPr lang="nl-NL" err="1"/>
              <a:t>cancer</a:t>
            </a:r>
            <a:r>
              <a:rPr lang="nl-NL"/>
              <a:t>.</a:t>
            </a:r>
          </a:p>
          <a:p>
            <a:r>
              <a:rPr lang="nl-NL"/>
              <a:t>It has been </a:t>
            </a:r>
            <a:r>
              <a:rPr lang="nl-NL" err="1"/>
              <a:t>replaced</a:t>
            </a:r>
            <a:r>
              <a:rPr lang="nl-NL"/>
              <a:t> </a:t>
            </a:r>
            <a:r>
              <a:rPr lang="nl-NL" err="1"/>
              <a:t>by</a:t>
            </a:r>
            <a:r>
              <a:rPr lang="nl-NL"/>
              <a:t> gallium PSMA or </a:t>
            </a:r>
            <a:r>
              <a:rPr lang="nl-NL" err="1"/>
              <a:t>fluorine</a:t>
            </a:r>
            <a:r>
              <a:rPr lang="nl-NL"/>
              <a:t> PSMA.</a:t>
            </a:r>
          </a:p>
          <a:p>
            <a:r>
              <a:rPr lang="nl-NL" err="1"/>
              <a:t>Here</a:t>
            </a:r>
            <a:r>
              <a:rPr lang="nl-NL"/>
              <a:t> on </a:t>
            </a:r>
            <a:r>
              <a:rPr lang="nl-NL" err="1"/>
              <a:t>the</a:t>
            </a:r>
            <a:r>
              <a:rPr lang="nl-NL"/>
              <a:t> </a:t>
            </a:r>
            <a:r>
              <a:rPr lang="nl-NL" err="1"/>
              <a:t>firs</a:t>
            </a:r>
            <a:r>
              <a:rPr lang="nl-NL"/>
              <a:t> image I </a:t>
            </a:r>
            <a:r>
              <a:rPr lang="nl-NL" err="1"/>
              <a:t>would</a:t>
            </a:r>
            <a:r>
              <a:rPr lang="nl-NL"/>
              <a:t> like </a:t>
            </a:r>
            <a:r>
              <a:rPr lang="nl-NL" err="1"/>
              <a:t>to</a:t>
            </a:r>
            <a:r>
              <a:rPr lang="nl-NL"/>
              <a:t> draw </a:t>
            </a:r>
            <a:r>
              <a:rPr lang="nl-NL" err="1"/>
              <a:t>your</a:t>
            </a:r>
            <a:r>
              <a:rPr lang="nl-NL"/>
              <a:t> attention </a:t>
            </a:r>
            <a:r>
              <a:rPr lang="nl-NL" err="1"/>
              <a:t>to</a:t>
            </a:r>
            <a:r>
              <a:rPr lang="nl-NL"/>
              <a:t> </a:t>
            </a:r>
            <a:r>
              <a:rPr lang="nl-NL" err="1"/>
              <a:t>the</a:t>
            </a:r>
            <a:r>
              <a:rPr lang="nl-NL"/>
              <a:t> first </a:t>
            </a:r>
            <a:r>
              <a:rPr lang="nl-NL" err="1"/>
              <a:t>patient</a:t>
            </a:r>
            <a:r>
              <a:rPr lang="nl-NL"/>
              <a:t>, </a:t>
            </a:r>
            <a:r>
              <a:rPr lang="nl-NL" err="1"/>
              <a:t>You</a:t>
            </a:r>
            <a:r>
              <a:rPr lang="nl-NL"/>
              <a:t> </a:t>
            </a:r>
            <a:r>
              <a:rPr lang="nl-NL" err="1"/>
              <a:t>see</a:t>
            </a:r>
            <a:r>
              <a:rPr lang="nl-NL"/>
              <a:t> a spot of </a:t>
            </a:r>
            <a:r>
              <a:rPr lang="nl-NL" err="1"/>
              <a:t>increased</a:t>
            </a:r>
            <a:r>
              <a:rPr lang="nl-NL"/>
              <a:t> choline </a:t>
            </a:r>
            <a:r>
              <a:rPr lang="nl-NL" err="1"/>
              <a:t>uptake</a:t>
            </a:r>
            <a:r>
              <a:rPr lang="nl-NL"/>
              <a:t>.</a:t>
            </a:r>
          </a:p>
          <a:p>
            <a:endParaRPr lang="nl-NL"/>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28</a:t>
            </a:fld>
            <a:endParaRPr lang="nl-NL"/>
          </a:p>
        </p:txBody>
      </p:sp>
    </p:spTree>
    <p:extLst>
      <p:ext uri="{BB962C8B-B14F-4D97-AF65-F5344CB8AC3E}">
        <p14:creationId xmlns:p14="http://schemas.microsoft.com/office/powerpoint/2010/main" val="1282410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Here</a:t>
            </a:r>
            <a:r>
              <a:rPr lang="nl-NL" dirty="0"/>
              <a:t> we zoom in on </a:t>
            </a:r>
            <a:r>
              <a:rPr lang="nl-NL" dirty="0" err="1"/>
              <a:t>the</a:t>
            </a:r>
            <a:r>
              <a:rPr lang="nl-NL" dirty="0"/>
              <a:t> patiënt. </a:t>
            </a:r>
            <a:r>
              <a:rPr lang="nl-NL" dirty="0" err="1"/>
              <a:t>This</a:t>
            </a:r>
            <a:r>
              <a:rPr lang="nl-NL" dirty="0"/>
              <a:t> is </a:t>
            </a:r>
            <a:r>
              <a:rPr lang="nl-NL" dirty="0" err="1"/>
              <a:t>an</a:t>
            </a:r>
            <a:r>
              <a:rPr lang="nl-NL" dirty="0"/>
              <a:t> </a:t>
            </a:r>
            <a:r>
              <a:rPr lang="nl-NL" dirty="0" err="1"/>
              <a:t>old</a:t>
            </a:r>
            <a:r>
              <a:rPr lang="nl-NL" dirty="0"/>
              <a:t> case </a:t>
            </a:r>
            <a:r>
              <a:rPr lang="nl-NL" dirty="0" err="1"/>
              <a:t>from</a:t>
            </a:r>
            <a:r>
              <a:rPr lang="nl-NL" dirty="0"/>
              <a:t> </a:t>
            </a:r>
            <a:r>
              <a:rPr lang="nl-NL" dirty="0" err="1"/>
              <a:t>my</a:t>
            </a:r>
            <a:r>
              <a:rPr lang="nl-NL" dirty="0"/>
              <a:t> </a:t>
            </a:r>
            <a:r>
              <a:rPr lang="nl-NL" dirty="0" err="1"/>
              <a:t>years</a:t>
            </a:r>
            <a:r>
              <a:rPr lang="nl-NL" dirty="0"/>
              <a:t> as </a:t>
            </a:r>
            <a:r>
              <a:rPr lang="nl-NL" dirty="0" err="1"/>
              <a:t>an</a:t>
            </a:r>
            <a:r>
              <a:rPr lang="nl-NL" dirty="0"/>
              <a:t> </a:t>
            </a:r>
            <a:r>
              <a:rPr lang="nl-NL" dirty="0" err="1"/>
              <a:t>assistant</a:t>
            </a:r>
            <a:r>
              <a:rPr lang="nl-NL" dirty="0"/>
              <a:t> in UZ </a:t>
            </a:r>
            <a:r>
              <a:rPr lang="nl-NL" dirty="0" err="1"/>
              <a:t>Ghent</a:t>
            </a:r>
            <a:r>
              <a:rPr lang="nl-NL" dirty="0"/>
              <a:t> (2017).</a:t>
            </a:r>
          </a:p>
          <a:p>
            <a:r>
              <a:rPr lang="nl-NL" dirty="0" err="1"/>
              <a:t>This</a:t>
            </a:r>
            <a:r>
              <a:rPr lang="nl-NL" dirty="0"/>
              <a:t> </a:t>
            </a:r>
            <a:r>
              <a:rPr lang="nl-NL" dirty="0" err="1"/>
              <a:t>patient</a:t>
            </a:r>
            <a:r>
              <a:rPr lang="nl-NL" dirty="0"/>
              <a:t> had </a:t>
            </a:r>
            <a:r>
              <a:rPr lang="nl-NL" dirty="0" err="1"/>
              <a:t>prostate</a:t>
            </a:r>
            <a:r>
              <a:rPr lang="nl-NL" dirty="0"/>
              <a:t> </a:t>
            </a:r>
            <a:r>
              <a:rPr lang="nl-NL" dirty="0" err="1"/>
              <a:t>cancer</a:t>
            </a:r>
            <a:r>
              <a:rPr lang="nl-NL" dirty="0"/>
              <a:t> </a:t>
            </a:r>
            <a:r>
              <a:rPr lang="nl-NL" dirty="0" err="1"/>
              <a:t>and</a:t>
            </a:r>
            <a:r>
              <a:rPr lang="nl-NL" dirty="0"/>
              <a:t> was </a:t>
            </a:r>
            <a:r>
              <a:rPr lang="nl-NL" dirty="0" err="1"/>
              <a:t>scanned</a:t>
            </a:r>
            <a:r>
              <a:rPr lang="nl-NL" dirty="0"/>
              <a:t> </a:t>
            </a:r>
            <a:r>
              <a:rPr lang="nl-NL" dirty="0" err="1"/>
              <a:t>due</a:t>
            </a:r>
            <a:r>
              <a:rPr lang="nl-NL" dirty="0"/>
              <a:t> </a:t>
            </a:r>
            <a:r>
              <a:rPr lang="nl-NL" dirty="0" err="1"/>
              <a:t>to</a:t>
            </a:r>
            <a:r>
              <a:rPr lang="nl-NL" dirty="0"/>
              <a:t> a </a:t>
            </a:r>
            <a:r>
              <a:rPr lang="nl-NL" dirty="0" err="1"/>
              <a:t>elevated</a:t>
            </a:r>
            <a:r>
              <a:rPr lang="nl-NL" dirty="0"/>
              <a:t> PSA.</a:t>
            </a:r>
          </a:p>
          <a:p>
            <a:r>
              <a:rPr lang="nl-NL" dirty="0"/>
              <a:t>We </a:t>
            </a:r>
            <a:r>
              <a:rPr lang="nl-NL" dirty="0" err="1"/>
              <a:t>detected</a:t>
            </a:r>
            <a:r>
              <a:rPr lang="nl-NL" dirty="0"/>
              <a:t> </a:t>
            </a:r>
            <a:r>
              <a:rPr lang="nl-NL" dirty="0" err="1"/>
              <a:t>this</a:t>
            </a:r>
            <a:r>
              <a:rPr lang="nl-NL" dirty="0"/>
              <a:t> choline-</a:t>
            </a:r>
            <a:r>
              <a:rPr lang="nl-NL" dirty="0" err="1"/>
              <a:t>absorbing</a:t>
            </a:r>
            <a:r>
              <a:rPr lang="nl-NL" dirty="0"/>
              <a:t> </a:t>
            </a:r>
            <a:r>
              <a:rPr lang="nl-NL" dirty="0" err="1"/>
              <a:t>lesion</a:t>
            </a:r>
            <a:r>
              <a:rPr lang="nl-NL" dirty="0"/>
              <a:t> in </a:t>
            </a:r>
            <a:r>
              <a:rPr lang="nl-NL" dirty="0" err="1"/>
              <a:t>the</a:t>
            </a:r>
            <a:r>
              <a:rPr lang="nl-NL" dirty="0"/>
              <a:t> </a:t>
            </a:r>
            <a:r>
              <a:rPr lang="nl-NL" dirty="0" err="1"/>
              <a:t>neck</a:t>
            </a:r>
            <a:r>
              <a:rPr lang="nl-NL" dirty="0"/>
              <a:t> posterior </a:t>
            </a:r>
            <a:r>
              <a:rPr lang="nl-NL" dirty="0" err="1"/>
              <a:t>to</a:t>
            </a:r>
            <a:r>
              <a:rPr lang="nl-NL" dirty="0"/>
              <a:t> </a:t>
            </a:r>
            <a:r>
              <a:rPr lang="nl-NL" dirty="0" err="1"/>
              <a:t>the</a:t>
            </a:r>
            <a:r>
              <a:rPr lang="nl-NL" dirty="0"/>
              <a:t> right </a:t>
            </a:r>
            <a:r>
              <a:rPr lang="nl-NL" dirty="0" err="1"/>
              <a:t>thyroid</a:t>
            </a:r>
            <a:r>
              <a:rPr lang="nl-NL" dirty="0"/>
              <a:t> </a:t>
            </a:r>
            <a:r>
              <a:rPr lang="nl-NL" dirty="0" err="1"/>
              <a:t>lobe</a:t>
            </a:r>
            <a:r>
              <a:rPr lang="nl-NL" dirty="0"/>
              <a:t>.</a:t>
            </a:r>
          </a:p>
          <a:p>
            <a:r>
              <a:rPr lang="nl-NL" dirty="0"/>
              <a:t>The </a:t>
            </a:r>
            <a:r>
              <a:rPr lang="nl-NL" dirty="0" err="1"/>
              <a:t>patient</a:t>
            </a:r>
            <a:r>
              <a:rPr lang="nl-NL" dirty="0"/>
              <a:t> was </a:t>
            </a:r>
            <a:r>
              <a:rPr lang="nl-NL" dirty="0" err="1"/>
              <a:t>referred</a:t>
            </a:r>
            <a:r>
              <a:rPr lang="nl-NL" dirty="0"/>
              <a:t> </a:t>
            </a:r>
            <a:r>
              <a:rPr lang="nl-NL" dirty="0" err="1"/>
              <a:t>for</a:t>
            </a:r>
            <a:r>
              <a:rPr lang="nl-NL" dirty="0"/>
              <a:t> </a:t>
            </a:r>
            <a:r>
              <a:rPr lang="nl-NL" dirty="0" err="1"/>
              <a:t>further</a:t>
            </a:r>
            <a:r>
              <a:rPr lang="nl-NL" dirty="0"/>
              <a:t> </a:t>
            </a:r>
            <a:r>
              <a:rPr lang="nl-NL" dirty="0" err="1"/>
              <a:t>work</a:t>
            </a:r>
            <a:r>
              <a:rPr lang="nl-NL" dirty="0"/>
              <a:t> up </a:t>
            </a:r>
            <a:r>
              <a:rPr lang="nl-NL" dirty="0" err="1"/>
              <a:t>and</a:t>
            </a:r>
            <a:r>
              <a:rPr lang="nl-NL" dirty="0"/>
              <a:t> he had a </a:t>
            </a:r>
            <a:r>
              <a:rPr lang="nl-NL" dirty="0" err="1"/>
              <a:t>subclinical</a:t>
            </a:r>
            <a:r>
              <a:rPr lang="nl-NL" dirty="0"/>
              <a:t> </a:t>
            </a:r>
            <a:r>
              <a:rPr lang="nl-NL" dirty="0" err="1"/>
              <a:t>primary</a:t>
            </a:r>
            <a:r>
              <a:rPr lang="nl-NL" dirty="0"/>
              <a:t> </a:t>
            </a:r>
            <a:r>
              <a:rPr lang="nl-NL" dirty="0" err="1"/>
              <a:t>hyperparathyroidism</a:t>
            </a:r>
            <a:r>
              <a:rPr lang="nl-NL" dirty="0"/>
              <a:t>.</a:t>
            </a:r>
          </a:p>
          <a:p>
            <a:r>
              <a:rPr lang="nl-NL" dirty="0" err="1"/>
              <a:t>This</a:t>
            </a:r>
            <a:r>
              <a:rPr lang="nl-NL" dirty="0"/>
              <a:t> </a:t>
            </a:r>
            <a:r>
              <a:rPr lang="nl-NL" dirty="0" err="1"/>
              <a:t>lesion</a:t>
            </a:r>
            <a:r>
              <a:rPr lang="nl-NL" dirty="0"/>
              <a:t> was later </a:t>
            </a:r>
            <a:r>
              <a:rPr lang="nl-NL" dirty="0" err="1"/>
              <a:t>confirmed</a:t>
            </a:r>
            <a:r>
              <a:rPr lang="nl-NL" dirty="0"/>
              <a:t> on </a:t>
            </a:r>
            <a:r>
              <a:rPr lang="nl-NL" dirty="0" err="1"/>
              <a:t>an</a:t>
            </a:r>
            <a:r>
              <a:rPr lang="nl-NL" dirty="0"/>
              <a:t> </a:t>
            </a:r>
            <a:r>
              <a:rPr lang="nl-NL" dirty="0" err="1"/>
              <a:t>additional</a:t>
            </a:r>
            <a:r>
              <a:rPr lang="nl-NL" dirty="0"/>
              <a:t> </a:t>
            </a:r>
            <a:r>
              <a:rPr lang="nl-NL" dirty="0" err="1"/>
              <a:t>sestamibi</a:t>
            </a:r>
            <a:r>
              <a:rPr lang="nl-NL" dirty="0"/>
              <a:t> scan as a </a:t>
            </a:r>
            <a:r>
              <a:rPr lang="nl-NL" dirty="0" err="1"/>
              <a:t>parathyroid</a:t>
            </a:r>
            <a:r>
              <a:rPr lang="nl-NL" dirty="0"/>
              <a:t> </a:t>
            </a:r>
            <a:r>
              <a:rPr lang="nl-NL" dirty="0" err="1"/>
              <a:t>adenoma</a:t>
            </a:r>
            <a:r>
              <a:rPr lang="nl-NL" dirty="0"/>
              <a:t>. </a:t>
            </a:r>
            <a:r>
              <a:rPr lang="nl-NL" dirty="0" err="1"/>
              <a:t>This</a:t>
            </a:r>
            <a:r>
              <a:rPr lang="nl-NL" dirty="0"/>
              <a:t> </a:t>
            </a:r>
            <a:r>
              <a:rPr lang="nl-NL" dirty="0" err="1"/>
              <a:t>lesion</a:t>
            </a:r>
            <a:r>
              <a:rPr lang="nl-NL" dirty="0"/>
              <a:t> was </a:t>
            </a:r>
            <a:r>
              <a:rPr lang="nl-NL" dirty="0" err="1"/>
              <a:t>resected</a:t>
            </a:r>
            <a:r>
              <a:rPr lang="nl-NL" dirty="0"/>
              <a:t> </a:t>
            </a:r>
            <a:r>
              <a:rPr lang="nl-NL" dirty="0" err="1"/>
              <a:t>and</a:t>
            </a:r>
            <a:r>
              <a:rPr lang="nl-NL" dirty="0"/>
              <a:t> </a:t>
            </a:r>
            <a:r>
              <a:rPr lang="nl-NL" dirty="0" err="1"/>
              <a:t>the</a:t>
            </a:r>
            <a:r>
              <a:rPr lang="nl-NL" dirty="0"/>
              <a:t> patiënt was </a:t>
            </a:r>
            <a:r>
              <a:rPr lang="nl-NL" dirty="0" err="1"/>
              <a:t>cured</a:t>
            </a:r>
            <a:r>
              <a:rPr lang="nl-NL" dirty="0"/>
              <a:t>.</a:t>
            </a:r>
          </a:p>
          <a:p>
            <a:endParaRPr lang="nl-NL" dirty="0"/>
          </a:p>
          <a:p>
            <a:r>
              <a:rPr lang="nl-NL" dirty="0" err="1"/>
              <a:t>This</a:t>
            </a:r>
            <a:r>
              <a:rPr lang="nl-NL" dirty="0"/>
              <a:t> is </a:t>
            </a:r>
            <a:r>
              <a:rPr lang="nl-NL" dirty="0" err="1"/>
              <a:t>also</a:t>
            </a:r>
            <a:r>
              <a:rPr lang="nl-NL" dirty="0"/>
              <a:t> </a:t>
            </a:r>
            <a:r>
              <a:rPr lang="nl-NL" dirty="0" err="1"/>
              <a:t>how</a:t>
            </a:r>
            <a:r>
              <a:rPr lang="nl-NL" dirty="0"/>
              <a:t> in 2013 </a:t>
            </a:r>
            <a:r>
              <a:rPr lang="nl-NL" dirty="0" err="1"/>
              <a:t>the</a:t>
            </a:r>
            <a:r>
              <a:rPr lang="nl-NL" dirty="0"/>
              <a:t> story </a:t>
            </a:r>
            <a:r>
              <a:rPr lang="nl-NL" dirty="0" err="1"/>
              <a:t>began</a:t>
            </a:r>
            <a:r>
              <a:rPr lang="nl-NL" dirty="0"/>
              <a:t> of </a:t>
            </a:r>
            <a:r>
              <a:rPr lang="nl-NL" dirty="0" err="1"/>
              <a:t>fluorocholine</a:t>
            </a:r>
            <a:r>
              <a:rPr lang="nl-NL" dirty="0"/>
              <a:t> PET/CT in </a:t>
            </a:r>
            <a:r>
              <a:rPr lang="nl-NL" dirty="0" err="1"/>
              <a:t>pre-operative</a:t>
            </a:r>
            <a:r>
              <a:rPr lang="nl-NL" dirty="0"/>
              <a:t> </a:t>
            </a:r>
            <a:r>
              <a:rPr lang="nl-NL" dirty="0" err="1"/>
              <a:t>localization</a:t>
            </a:r>
            <a:r>
              <a:rPr lang="nl-NL" dirty="0"/>
              <a:t> of </a:t>
            </a:r>
            <a:r>
              <a:rPr lang="nl-NL" dirty="0" err="1"/>
              <a:t>hyperfuntional</a:t>
            </a:r>
            <a:r>
              <a:rPr lang="nl-NL" dirty="0"/>
              <a:t> </a:t>
            </a:r>
            <a:r>
              <a:rPr lang="nl-NL" dirty="0" err="1"/>
              <a:t>parathyroids</a:t>
            </a:r>
            <a:r>
              <a:rPr lang="nl-NL" dirty="0"/>
              <a:t>.</a:t>
            </a:r>
          </a:p>
          <a:p>
            <a:r>
              <a:rPr lang="nl-NL" dirty="0"/>
              <a:t>It was in 2013 </a:t>
            </a:r>
            <a:r>
              <a:rPr lang="nl-NL" dirty="0" err="1"/>
              <a:t>the</a:t>
            </a:r>
            <a:r>
              <a:rPr lang="nl-NL" dirty="0"/>
              <a:t> first </a:t>
            </a:r>
            <a:r>
              <a:rPr lang="nl-NL" dirty="0" err="1"/>
              <a:t>publication</a:t>
            </a:r>
            <a:r>
              <a:rPr lang="nl-NL" dirty="0"/>
              <a:t> of </a:t>
            </a:r>
            <a:r>
              <a:rPr lang="nl-NL" dirty="0" err="1"/>
              <a:t>incidental</a:t>
            </a:r>
            <a:r>
              <a:rPr lang="nl-NL" dirty="0"/>
              <a:t> </a:t>
            </a:r>
            <a:r>
              <a:rPr lang="nl-NL" dirty="0" err="1"/>
              <a:t>findings</a:t>
            </a:r>
            <a:r>
              <a:rPr lang="nl-NL" dirty="0"/>
              <a:t> of intense choline-</a:t>
            </a:r>
            <a:r>
              <a:rPr lang="nl-NL" dirty="0" err="1"/>
              <a:t>absorbing</a:t>
            </a:r>
            <a:r>
              <a:rPr lang="nl-NL" dirty="0"/>
              <a:t> </a:t>
            </a:r>
            <a:r>
              <a:rPr lang="nl-NL" dirty="0" err="1"/>
              <a:t>lesions</a:t>
            </a:r>
            <a:r>
              <a:rPr lang="nl-NL" dirty="0"/>
              <a:t> in </a:t>
            </a:r>
            <a:r>
              <a:rPr lang="nl-NL" dirty="0" err="1"/>
              <a:t>the</a:t>
            </a:r>
            <a:r>
              <a:rPr lang="nl-NL" dirty="0"/>
              <a:t> </a:t>
            </a:r>
            <a:r>
              <a:rPr lang="nl-NL" dirty="0" err="1"/>
              <a:t>neck</a:t>
            </a:r>
            <a:r>
              <a:rPr lang="nl-NL" dirty="0"/>
              <a:t> area in </a:t>
            </a:r>
            <a:r>
              <a:rPr lang="nl-NL" dirty="0" err="1"/>
              <a:t>patients</a:t>
            </a:r>
            <a:r>
              <a:rPr lang="nl-NL" dirty="0"/>
              <a:t> </a:t>
            </a:r>
            <a:r>
              <a:rPr lang="nl-NL" dirty="0" err="1"/>
              <a:t>with</a:t>
            </a:r>
            <a:r>
              <a:rPr lang="nl-NL" dirty="0"/>
              <a:t> </a:t>
            </a:r>
            <a:r>
              <a:rPr lang="nl-NL" dirty="0" err="1"/>
              <a:t>prostate</a:t>
            </a:r>
            <a:r>
              <a:rPr lang="nl-NL" dirty="0"/>
              <a:t> Ca.</a:t>
            </a:r>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29</a:t>
            </a:fld>
            <a:endParaRPr lang="nl-NL"/>
          </a:p>
        </p:txBody>
      </p:sp>
    </p:spTree>
    <p:extLst>
      <p:ext uri="{BB962C8B-B14F-4D97-AF65-F5344CB8AC3E}">
        <p14:creationId xmlns:p14="http://schemas.microsoft.com/office/powerpoint/2010/main" val="27586123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dirty="0"/>
              <a:t>Choline is part of </a:t>
            </a:r>
            <a:r>
              <a:rPr lang="nl-BE" sz="1800" dirty="0">
                <a:effectLst/>
                <a:latin typeface="OpenSans"/>
              </a:rPr>
              <a:t>phosphatidylcholine, wich is  a major component of cellular membranes. </a:t>
            </a: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Fluorocholine is a cellular proliferation marker </a:t>
            </a:r>
            <a:r>
              <a:rPr lang="nl-NL" dirty="0" err="1"/>
              <a:t>incorporated</a:t>
            </a:r>
            <a:r>
              <a:rPr lang="nl-NL" dirty="0"/>
              <a:t> </a:t>
            </a:r>
            <a:r>
              <a:rPr lang="nl-NL" dirty="0" err="1"/>
              <a:t>into</a:t>
            </a:r>
            <a:r>
              <a:rPr lang="nl-NL" dirty="0"/>
              <a:t> </a:t>
            </a:r>
            <a:r>
              <a:rPr lang="nl-NL" dirty="0" err="1"/>
              <a:t>newly</a:t>
            </a:r>
            <a:r>
              <a:rPr lang="nl-NL" dirty="0"/>
              <a:t> </a:t>
            </a:r>
            <a:r>
              <a:rPr lang="nl-NL" dirty="0" err="1"/>
              <a:t>synthesized</a:t>
            </a:r>
            <a:r>
              <a:rPr lang="nl-NL" dirty="0"/>
              <a:t> </a:t>
            </a:r>
            <a:r>
              <a:rPr lang="nl-NL" dirty="0" err="1"/>
              <a:t>membrane</a:t>
            </a:r>
            <a:r>
              <a:rPr lang="nl-NL" dirty="0"/>
              <a:t> of </a:t>
            </a:r>
            <a:r>
              <a:rPr lang="nl-NL" dirty="0" err="1"/>
              <a:t>rapidly</a:t>
            </a:r>
            <a:r>
              <a:rPr lang="nl-NL" dirty="0"/>
              <a:t> </a:t>
            </a:r>
            <a:r>
              <a:rPr lang="nl-NL" dirty="0" err="1"/>
              <a:t>proliferating</a:t>
            </a:r>
            <a:r>
              <a:rPr lang="nl-NL" dirty="0"/>
              <a:t> </a:t>
            </a:r>
            <a:r>
              <a:rPr lang="nl-NL" dirty="0" err="1"/>
              <a:t>cells</a:t>
            </a:r>
            <a:r>
              <a:rPr lang="nl-NL"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Stimulation of phospholipid-dependent choline-kinase results in increased radiolabeled choline uptake and is related to the secretion of PTH in HPT . (eanm guidelines)</a:t>
            </a:r>
          </a:p>
          <a:p>
            <a:endParaRPr lang="nl-BE" dirty="0"/>
          </a:p>
          <a:p>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30</a:t>
            </a:fld>
            <a:endParaRPr lang="nl-NL"/>
          </a:p>
        </p:txBody>
      </p:sp>
    </p:spTree>
    <p:extLst>
      <p:ext uri="{BB962C8B-B14F-4D97-AF65-F5344CB8AC3E}">
        <p14:creationId xmlns:p14="http://schemas.microsoft.com/office/powerpoint/2010/main" val="495596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a:t>There are different scan protocols for fluorocholine PET/CT imaging.</a:t>
            </a:r>
          </a:p>
          <a:p>
            <a:endParaRPr lang="nl-BE"/>
          </a:p>
          <a:p>
            <a:r>
              <a:rPr lang="nl-BE"/>
              <a:t>Most studies suggest a two time point imaging technique.</a:t>
            </a:r>
          </a:p>
          <a:p>
            <a:r>
              <a:rPr lang="nl-BE"/>
              <a:t>A study from 2015 investigated a 3 time point scanning technique. With imaging 5 minutes 1 hour and 2 hours  after injection of the radiofarmacuetical. They concluded that the latest images had nog additional value. And that the best immaging time is one hour after injection. Because than you have the best lesion to thyroid contrast. It remains interesting tot do early images if possible beceause leasions with an early wash out are reported. </a:t>
            </a:r>
          </a:p>
          <a:p>
            <a:endParaRPr lang="nl-BE"/>
          </a:p>
          <a:p>
            <a:r>
              <a:rPr lang="nl-BE"/>
              <a:t>Another study suggested scanning after 20 minutes with optional late images if the early images are negative.</a:t>
            </a:r>
          </a:p>
          <a:p>
            <a:endParaRPr lang="nl-BE"/>
          </a:p>
          <a:p>
            <a:r>
              <a:rPr lang="nl-BE"/>
              <a:t>There still is nog real consesus on what the best imaging technique is. Some say you can do early dynamic scanning followed by late images. There have been reported parathyroid adenoma’s with a fast wash out, a stable uptake and a late uptake.</a:t>
            </a:r>
          </a:p>
          <a:p>
            <a:endParaRPr lang="nl-BE"/>
          </a:p>
          <a:p>
            <a:r>
              <a:rPr lang="nl-BE"/>
              <a:t>Better lesion to thyroid contrast on late images, higer parathyroid uptake on early images.</a:t>
            </a:r>
          </a:p>
          <a:p>
            <a:r>
              <a:rPr lang="nl-BE"/>
              <a:t>To differentiate parathyroids from lymph nodes look at early dynamic images 2-10 min after injection (lymph nodes flat curve and parathyroid decrease in uptake)</a:t>
            </a:r>
          </a:p>
          <a:p>
            <a:r>
              <a:rPr lang="nl-BE"/>
              <a:t>After 10 minutes best parathyroid to thyroid contrast.</a:t>
            </a:r>
          </a:p>
          <a:p>
            <a:endParaRPr lang="nl-BE"/>
          </a:p>
          <a:p>
            <a:endParaRPr lang="nl-BE"/>
          </a:p>
          <a:p>
            <a:r>
              <a:rPr lang="nl-BE"/>
              <a:t>The reported mean injected activity of radiolabelled choline ranged from 100 to 370 MBq (in absolute values) and from 1.5 to 3.2 MBq/kg. The time interval between radiotracer injection and image acquisition varied considerably among studies, ranging from 0 to 120 min after injection. (Diagnostic performance of choline PET for detection of hyperfunctioning parathyroid glands in hyperparathyroidism: a systematic review and meta-analysis. 2019 Giorgio Treglia)</a:t>
            </a:r>
          </a:p>
          <a:p>
            <a:endParaRPr lang="nl-BE"/>
          </a:p>
          <a:p>
            <a:r>
              <a:rPr lang="nl-BE"/>
              <a:t>recommended imaging time is one hour after the administration of the radiopharmaceutical, and, if possible, preceded by imaging acquired 5 min after the injection (starting as dynamic acquisition and followed by static), as some lesions may show uptake in the early phase only. (Rep S et al. Radiol Oncol. 2015)</a:t>
            </a:r>
          </a:p>
          <a:p>
            <a:r>
              <a:rPr lang="nl-BE"/>
              <a:t>One acquisition 20 min after injection with delayed images in case of a negative result is also an option (Gauthé M et al. World J Surg. 2020)</a:t>
            </a:r>
          </a:p>
          <a:p>
            <a:endParaRPr lang="nl-NL"/>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31</a:t>
            </a:fld>
            <a:endParaRPr lang="nl-NL"/>
          </a:p>
        </p:txBody>
      </p:sp>
    </p:spTree>
    <p:extLst>
      <p:ext uri="{BB962C8B-B14F-4D97-AF65-F5344CB8AC3E}">
        <p14:creationId xmlns:p14="http://schemas.microsoft.com/office/powerpoint/2010/main" val="833510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32</a:t>
            </a:fld>
            <a:endParaRPr lang="nl-NL"/>
          </a:p>
        </p:txBody>
      </p:sp>
    </p:spTree>
    <p:extLst>
      <p:ext uri="{BB962C8B-B14F-4D97-AF65-F5344CB8AC3E}">
        <p14:creationId xmlns:p14="http://schemas.microsoft.com/office/powerpoint/2010/main" val="2654398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33</a:t>
            </a:fld>
            <a:endParaRPr lang="nl-NL"/>
          </a:p>
        </p:txBody>
      </p:sp>
    </p:spTree>
    <p:extLst>
      <p:ext uri="{BB962C8B-B14F-4D97-AF65-F5344CB8AC3E}">
        <p14:creationId xmlns:p14="http://schemas.microsoft.com/office/powerpoint/2010/main" val="1034638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a:t>Flourocholine PET/CT earned ist place in pre-operative parathyroid imaging.</a:t>
            </a:r>
          </a:p>
          <a:p>
            <a:r>
              <a:rPr lang="nl-BE"/>
              <a:t>More sensitive than SPECT/ CT especialy in small lesion as seen in hyperplasia.</a:t>
            </a:r>
          </a:p>
          <a:p>
            <a:endParaRPr lang="nl-BE"/>
          </a:p>
          <a:p>
            <a:r>
              <a:rPr lang="nl-BE"/>
              <a:t>Wat hieruit opvalt is dat MIBI minder sensitief is maar soms specifieker en Choline duidelijker sensitiever is.</a:t>
            </a:r>
          </a:p>
          <a:p>
            <a:endParaRPr lang="nl-BE"/>
          </a:p>
          <a:p>
            <a:r>
              <a:rPr lang="nl-BE"/>
              <a:t>In 2</a:t>
            </a:r>
            <a:r>
              <a:rPr lang="nl-BE" baseline="30000"/>
              <a:t>e</a:t>
            </a:r>
            <a:r>
              <a:rPr lang="nl-BE"/>
              <a:t> studie gebruikten ze wel een MIBI SPECT/CT 1 uur na injectie MIBI/tetro (wash out dus, en met tetro kan je geen wash out doen)</a:t>
            </a:r>
          </a:p>
          <a:p>
            <a:endParaRPr lang="nl-BE"/>
          </a:p>
          <a:p>
            <a:r>
              <a:rPr lang="nl-BE"/>
              <a:t>Besluit Treglia: Radiolabelled choline PET demonstrated excellent diagnostic performance in detecting HP in patients with HPT. Large multicentre studies and cost-effectiveness analyses are needed to better define the role of this imaging method in this setting.</a:t>
            </a:r>
          </a:p>
          <a:p>
            <a:r>
              <a:rPr lang="nl-BE"/>
              <a:t>Besluit Mohsen:In this prospective study, 18F-fluorocholine PET/CT showed promise as a functional imaging modality, being clearly superior to 99mTc-MIBI/tetrofosmin SPECT/CT, especially in the detection and localization of small parathyroid adenomas in patients with primary hyperparathyroidism. However, further evaluation of this modality is needed.</a:t>
            </a:r>
          </a:p>
          <a:p>
            <a:r>
              <a:rPr lang="nl-BE"/>
              <a:t>Besluit Bijnens: 18F-Fluorocholine-PET/CT could be shown to be a highly accurate modality to localize parathyroid adenomas preoperatively, obviating the need for total exploration in the majority of patients in whom ultrasound and scintigraphic results are discordant or both negative.</a:t>
            </a:r>
          </a:p>
          <a:p>
            <a:r>
              <a:rPr lang="nl-NL"/>
              <a:t>Besluit </a:t>
            </a:r>
            <a:r>
              <a:rPr lang="nl-NL" err="1"/>
              <a:t>eanm</a:t>
            </a:r>
            <a:r>
              <a:rPr lang="nl-NL"/>
              <a:t> </a:t>
            </a:r>
            <a:r>
              <a:rPr lang="nl-NL" err="1"/>
              <a:t>guidelines</a:t>
            </a:r>
            <a:r>
              <a:rPr lang="nl-NL"/>
              <a:t>: </a:t>
            </a:r>
            <a:r>
              <a:rPr lang="nl-BE"/>
              <a:t>[18F]fluorocholine PET/CT is also considered a potential “alternative” first-line method whenever possible, as it appears to be an effective technique even in patients with negative or equivocal standard imaging findings. (2021 EANM guidelines)</a:t>
            </a:r>
            <a:endParaRPr lang="nl-NL"/>
          </a:p>
          <a:p>
            <a:r>
              <a:rPr lang="nl-BE"/>
              <a:t>It is particularly useful in patients with sHPT</a:t>
            </a:r>
            <a:endParaRPr lang="nl-NL"/>
          </a:p>
          <a:p>
            <a:endParaRPr lang="nl-BE"/>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34</a:t>
            </a:fld>
            <a:endParaRPr lang="nl-NL"/>
          </a:p>
        </p:txBody>
      </p:sp>
    </p:spTree>
    <p:extLst>
      <p:ext uri="{BB962C8B-B14F-4D97-AF65-F5344CB8AC3E}">
        <p14:creationId xmlns:p14="http://schemas.microsoft.com/office/powerpoint/2010/main" val="1310068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dirty="0"/>
              <a:t>Wash out parathyroid scintigraphy</a:t>
            </a:r>
          </a:p>
          <a:p>
            <a:endParaRPr lang="nl-BE" dirty="0"/>
          </a:p>
          <a:p>
            <a:r>
              <a:rPr lang="nl-BE" dirty="0"/>
              <a:t>Flourocholine PET/CT earned ist place in pre-operative parathyroid imaging.</a:t>
            </a:r>
          </a:p>
          <a:p>
            <a:r>
              <a:rPr lang="nl-BE" dirty="0"/>
              <a:t>More sensitive than SPECT/ CT especialy in small lesion as seen in hyperplasia.</a:t>
            </a:r>
          </a:p>
          <a:p>
            <a:endParaRPr lang="nl-BE" dirty="0"/>
          </a:p>
          <a:p>
            <a:r>
              <a:rPr lang="nl-BE" dirty="0"/>
              <a:t>Wat hieruit opvalt is dat MIBI minder sensitief is maar soms specifieker en Choline duidelijker sensitiever is.</a:t>
            </a:r>
          </a:p>
          <a:p>
            <a:endParaRPr lang="nl-BE" dirty="0"/>
          </a:p>
          <a:p>
            <a:r>
              <a:rPr lang="nl-BE" dirty="0"/>
              <a:t>In 2</a:t>
            </a:r>
            <a:r>
              <a:rPr lang="nl-BE" baseline="30000" dirty="0"/>
              <a:t>e</a:t>
            </a:r>
            <a:r>
              <a:rPr lang="nl-BE" dirty="0"/>
              <a:t> studie gebruikten ze wel een MIBI SPECT/CT 1 uur na injectie MIBI/tetro (wash out dus, en met tetro kan je geen wash out doen)</a:t>
            </a:r>
          </a:p>
          <a:p>
            <a:endParaRPr lang="nl-BE" dirty="0"/>
          </a:p>
          <a:p>
            <a:r>
              <a:rPr lang="nl-BE" dirty="0"/>
              <a:t>Besluit Treglia: Radiolabelled choline PET demonstrated excellent diagnostic performance in detecting HP in patients with HPT. Large multicentre studies and cost-effectiveness analyses are needed to better define the role of this imaging method in this setting.</a:t>
            </a:r>
          </a:p>
          <a:p>
            <a:r>
              <a:rPr lang="nl-BE" dirty="0"/>
              <a:t>Besluit Mohsen:In this prospective study, 18F-fluorocholine PET/CT showed promise as a functional imaging modality, being clearly superior to 99mTc-MIBI/tetrofosmin SPECT/CT, especially in the detection and localization of small parathyroid adenomas in patients with primary hyperparathyroidism. However, further evaluation of this modality is needed.</a:t>
            </a:r>
          </a:p>
          <a:p>
            <a:r>
              <a:rPr lang="nl-BE" dirty="0"/>
              <a:t>Besluit Bijnens: 18F-Fluorocholine-PET/CT could be shown to be a highly accurate modality to localize parathyroid adenomas preoperatively, obviating the need for total exploration in the majority of patients in whom ultrasound and scintigraphic results are discordant or both negative.</a:t>
            </a:r>
          </a:p>
          <a:p>
            <a:r>
              <a:rPr lang="nl-NL" dirty="0"/>
              <a:t>Besluit </a:t>
            </a:r>
            <a:r>
              <a:rPr lang="nl-NL" dirty="0" err="1"/>
              <a:t>eanm</a:t>
            </a:r>
            <a:r>
              <a:rPr lang="nl-NL" dirty="0"/>
              <a:t> </a:t>
            </a:r>
            <a:r>
              <a:rPr lang="nl-NL" dirty="0" err="1"/>
              <a:t>guidelines</a:t>
            </a:r>
            <a:r>
              <a:rPr lang="nl-NL" dirty="0"/>
              <a:t>: </a:t>
            </a:r>
            <a:r>
              <a:rPr lang="nl-BE" dirty="0"/>
              <a:t>[18F]fluorocholine PET/CT is also considered a potential “alternative” first-line method whenever possible, as it appears to be an effective technique even in patients with negative or equivocal standard imaging findings. (2021 EANM guidelines)</a:t>
            </a:r>
            <a:endParaRPr lang="nl-NL" dirty="0"/>
          </a:p>
          <a:p>
            <a:r>
              <a:rPr lang="nl-BE" dirty="0"/>
              <a:t>It is particularly useful in patients with sHPT</a:t>
            </a:r>
            <a:endParaRPr lang="nl-NL" dirty="0"/>
          </a:p>
          <a:p>
            <a:endParaRPr lang="nl-BE"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35</a:t>
            </a:fld>
            <a:endParaRPr lang="nl-NL"/>
          </a:p>
        </p:txBody>
      </p:sp>
    </p:spTree>
    <p:extLst>
      <p:ext uri="{BB962C8B-B14F-4D97-AF65-F5344CB8AC3E}">
        <p14:creationId xmlns:p14="http://schemas.microsoft.com/office/powerpoint/2010/main" val="2836808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BE"/>
              <a:t>Flourocholine PET/CT earned ist place in pre-operative parathyroid imaging.</a:t>
            </a:r>
          </a:p>
          <a:p>
            <a:r>
              <a:rPr lang="nl-BE"/>
              <a:t>More sensitive than SPECT/ CT especialy in small lesion as seen in hyperplasia.</a:t>
            </a:r>
          </a:p>
          <a:p>
            <a:endParaRPr lang="nl-BE"/>
          </a:p>
          <a:p>
            <a:r>
              <a:rPr lang="nl-BE"/>
              <a:t>Wat hieruit opvalt is dat MIBI minder sensitief is maar soms specifieker en Choline duidelijker sensitiever is.</a:t>
            </a:r>
          </a:p>
          <a:p>
            <a:endParaRPr lang="nl-BE"/>
          </a:p>
          <a:p>
            <a:r>
              <a:rPr lang="nl-BE"/>
              <a:t>In 2</a:t>
            </a:r>
            <a:r>
              <a:rPr lang="nl-BE" baseline="30000"/>
              <a:t>e</a:t>
            </a:r>
            <a:r>
              <a:rPr lang="nl-BE"/>
              <a:t> studie gebruikten ze wel een MIBI SPECT/CT 1 uur na injectie MIBI/tetro (wash out dus, en met tetro kan je geen wash out doen)</a:t>
            </a:r>
          </a:p>
          <a:p>
            <a:endParaRPr lang="nl-BE"/>
          </a:p>
          <a:p>
            <a:r>
              <a:rPr lang="nl-BE"/>
              <a:t>Besluit Treglia: Radiolabelled choline PET demonstrated excellent diagnostic performance in detecting HP in patients with HPT. Large multicentre studies and cost-effectiveness analyses are needed to better define the role of this imaging method in this setting.</a:t>
            </a:r>
          </a:p>
          <a:p>
            <a:r>
              <a:rPr lang="nl-BE"/>
              <a:t>Besluit Mohsen:In this prospective study, 18F-fluorocholine PET/CT showed promise as a functional imaging modality, being clearly superior to 99mTc-MIBI/tetrofosmin SPECT/CT, especially in the detection and localization of small parathyroid adenomas in patients with primary hyperparathyroidism. However, further evaluation of this modality is needed.</a:t>
            </a:r>
          </a:p>
          <a:p>
            <a:r>
              <a:rPr lang="nl-BE"/>
              <a:t>Besluit Bijnens: 18F-Fluorocholine-PET/CT could be shown to be a highly accurate modality to localize parathyroid adenomas preoperatively, obviating the need for total exploration in the majority of patients in whom ultrasound and scintigraphic results are discordant or both negative.</a:t>
            </a:r>
          </a:p>
          <a:p>
            <a:r>
              <a:rPr lang="nl-NL"/>
              <a:t>Besluit </a:t>
            </a:r>
            <a:r>
              <a:rPr lang="nl-NL" err="1"/>
              <a:t>eanm</a:t>
            </a:r>
            <a:r>
              <a:rPr lang="nl-NL"/>
              <a:t> </a:t>
            </a:r>
            <a:r>
              <a:rPr lang="nl-NL" err="1"/>
              <a:t>guidelines</a:t>
            </a:r>
            <a:r>
              <a:rPr lang="nl-NL"/>
              <a:t>: </a:t>
            </a:r>
            <a:r>
              <a:rPr lang="nl-BE"/>
              <a:t>[18F]fluorocholine PET/CT is also considered a potential “alternative” first-line method whenever possible, as it appears to be an effective technique even in patients with negative or equivocal standard imaging findings. (2021 EANM guidelines)</a:t>
            </a:r>
            <a:endParaRPr lang="nl-NL"/>
          </a:p>
          <a:p>
            <a:r>
              <a:rPr lang="nl-BE"/>
              <a:t>It is particularly useful in patients with sHPT</a:t>
            </a:r>
            <a:endParaRPr lang="nl-NL"/>
          </a:p>
          <a:p>
            <a:endParaRPr lang="nl-BE"/>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36</a:t>
            </a:fld>
            <a:endParaRPr lang="nl-NL"/>
          </a:p>
        </p:txBody>
      </p:sp>
    </p:spTree>
    <p:extLst>
      <p:ext uri="{BB962C8B-B14F-4D97-AF65-F5344CB8AC3E}">
        <p14:creationId xmlns:p14="http://schemas.microsoft.com/office/powerpoint/2010/main" val="42829560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The impact of the performance of the PET/CT machine on the performance of [ 18F]fluorocholine imaging. analogic scanner vs digital scanner. analogic scanner could detect hyperfunctioning tissue in 22 of 33 of patients with negative or inconclusive [99mTc]Tc-MIBI SPECT/CT, while a digital scanner detected hyperfunctioning tissue in 30 of 33 patients. lesions detected only by the digital system were &lt; 10 mm in diameter on resection, highlighting the potential importance of new PET/CT technologies in the detection of small parathyroid lesions. López-Mora DA, Sizova M, Estorch M, Flotats A, Camacho V, Fernández A, et al. Superior performance of 18F-fluorocholine digital PET/CT in the detection of parathyroid adenomas.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r>
              <a:rPr lang="nl-BE" dirty="0"/>
              <a:t>Uit doktoraat</a:t>
            </a:r>
          </a:p>
          <a:p>
            <a:r>
              <a:rPr lang="nl-BE" sz="1200" b="0" i="0" u="none" strike="noStrike" dirty="0">
                <a:solidFill>
                  <a:srgbClr val="000000"/>
                </a:solidFill>
                <a:effectLst/>
                <a:latin typeface="Arial" panose="020B0604020202020204" pitchFamily="34" charset="0"/>
              </a:rPr>
              <a:t>Choline is an nonspecific tracer for cell proliferation, and thus it also accumulates in malignancies and inflammation, which may yield false-positive results.[16,47] Several of the analyzed studies found false-positive intrathyroidal uptake, representing thyroid cancer (four cases in Michaud </a:t>
            </a:r>
            <a:r>
              <a:rPr lang="nl-BE" sz="1200" b="0" i="1" u="none" strike="noStrike" dirty="0">
                <a:solidFill>
                  <a:srgbClr val="000000"/>
                </a:solidFill>
                <a:effectLst/>
                <a:latin typeface="Arial" panose="020B0604020202020204" pitchFamily="34" charset="0"/>
              </a:rPr>
              <a:t>et al.</a:t>
            </a:r>
            <a:r>
              <a:rPr lang="nl-BE" sz="1200" b="0" i="0" u="none" strike="noStrike" dirty="0">
                <a:solidFill>
                  <a:srgbClr val="000000"/>
                </a:solidFill>
                <a:effectLst/>
                <a:latin typeface="Arial" panose="020B0604020202020204" pitchFamily="34" charset="0"/>
              </a:rPr>
              <a:t>[22], one case in Thanseer </a:t>
            </a:r>
            <a:r>
              <a:rPr lang="nl-BE" sz="1200" b="0" i="1" u="none" strike="noStrike" dirty="0">
                <a:solidFill>
                  <a:srgbClr val="000000"/>
                </a:solidFill>
                <a:effectLst/>
                <a:latin typeface="Arial" panose="020B0604020202020204" pitchFamily="34" charset="0"/>
              </a:rPr>
              <a:t>et al.</a:t>
            </a:r>
            <a:r>
              <a:rPr lang="nl-BE" sz="1200" b="0" i="0" u="none" strike="noStrike" dirty="0">
                <a:solidFill>
                  <a:srgbClr val="000000"/>
                </a:solidFill>
                <a:effectLst/>
                <a:latin typeface="Arial" panose="020B0604020202020204" pitchFamily="34" charset="0"/>
              </a:rPr>
              <a:t>[32], and an unspecified number in Parvinian </a:t>
            </a:r>
            <a:r>
              <a:rPr lang="nl-BE" sz="1200" b="0" i="1" u="none" strike="noStrike" dirty="0">
                <a:solidFill>
                  <a:srgbClr val="000000"/>
                </a:solidFill>
                <a:effectLst/>
                <a:latin typeface="Arial" panose="020B0604020202020204" pitchFamily="34" charset="0"/>
              </a:rPr>
              <a:t>et al.</a:t>
            </a:r>
            <a:r>
              <a:rPr lang="nl-BE" sz="1200" b="0" i="0" u="none" strike="noStrike" dirty="0">
                <a:solidFill>
                  <a:srgbClr val="000000"/>
                </a:solidFill>
                <a:effectLst/>
                <a:latin typeface="Arial" panose="020B0604020202020204" pitchFamily="34" charset="0"/>
              </a:rPr>
              <a:t>[33]). It must be noted that parathyroid adenoma can be localized intrathyroidal, which has earlier been reported with choline PET/CT.[48] A frequent cause of decreased performance in US and 99mTc-sestamibi scintigraphy is benign nodular thyroid disease but this is less of a problem in choline PET/CT.[35,49,50] </a:t>
            </a:r>
          </a:p>
          <a:p>
            <a:endParaRPr lang="nl-BE" sz="1200" b="0" i="0" u="none" strike="noStrike" dirty="0">
              <a:solidFill>
                <a:srgbClr val="000000"/>
              </a:solidFill>
              <a:effectLst/>
              <a:latin typeface="Arial" panose="020B0604020202020204" pitchFamily="34" charset="0"/>
            </a:endParaRPr>
          </a:p>
          <a:p>
            <a:r>
              <a:rPr lang="nl-BE" sz="1200" b="0" i="0" u="none" strike="noStrike" dirty="0">
                <a:solidFill>
                  <a:srgbClr val="000000"/>
                </a:solidFill>
                <a:effectLst/>
                <a:latin typeface="Arial" panose="020B0604020202020204" pitchFamily="34" charset="0"/>
              </a:rPr>
              <a:t>Fluorocholine effective dose of 6 mSv and dual isotope around 8 mSv</a:t>
            </a: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dirty="0"/>
          </a:p>
          <a:p>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37</a:t>
            </a:fld>
            <a:endParaRPr lang="nl-NL"/>
          </a:p>
        </p:txBody>
      </p:sp>
    </p:spTree>
    <p:extLst>
      <p:ext uri="{BB962C8B-B14F-4D97-AF65-F5344CB8AC3E}">
        <p14:creationId xmlns:p14="http://schemas.microsoft.com/office/powerpoint/2010/main" val="32463003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This</a:t>
            </a:r>
            <a:r>
              <a:rPr lang="nl-NL" dirty="0"/>
              <a:t> 60-year-old man </a:t>
            </a:r>
          </a:p>
          <a:p>
            <a:r>
              <a:rPr lang="nl-NL" dirty="0"/>
              <a:t>was </a:t>
            </a:r>
            <a:r>
              <a:rPr lang="nl-NL" dirty="0" err="1"/>
              <a:t>referred</a:t>
            </a:r>
            <a:r>
              <a:rPr lang="nl-NL" dirty="0"/>
              <a:t> </a:t>
            </a:r>
            <a:r>
              <a:rPr lang="nl-NL" dirty="0" err="1"/>
              <a:t>to</a:t>
            </a:r>
            <a:r>
              <a:rPr lang="nl-NL" dirty="0"/>
              <a:t> </a:t>
            </a:r>
            <a:r>
              <a:rPr lang="nl-NL" dirty="0" err="1"/>
              <a:t>us</a:t>
            </a:r>
            <a:r>
              <a:rPr lang="nl-NL" dirty="0"/>
              <a:t> </a:t>
            </a:r>
            <a:r>
              <a:rPr lang="nl-NL" dirty="0" err="1"/>
              <a:t>from</a:t>
            </a:r>
            <a:r>
              <a:rPr lang="nl-NL" dirty="0"/>
              <a:t> </a:t>
            </a:r>
            <a:r>
              <a:rPr lang="nl-NL" dirty="0" err="1"/>
              <a:t>an</a:t>
            </a:r>
            <a:r>
              <a:rPr lang="nl-NL" dirty="0"/>
              <a:t> </a:t>
            </a:r>
            <a:r>
              <a:rPr lang="nl-NL" dirty="0" err="1"/>
              <a:t>outside</a:t>
            </a:r>
            <a:r>
              <a:rPr lang="nl-NL" dirty="0"/>
              <a:t> </a:t>
            </a:r>
            <a:r>
              <a:rPr lang="nl-NL" dirty="0" err="1"/>
              <a:t>hospital</a:t>
            </a:r>
            <a:r>
              <a:rPr lang="nl-NL" dirty="0"/>
              <a:t>. </a:t>
            </a:r>
          </a:p>
          <a:p>
            <a:r>
              <a:rPr lang="nl-NL" dirty="0"/>
              <a:t>He was </a:t>
            </a:r>
            <a:r>
              <a:rPr lang="nl-NL" dirty="0" err="1"/>
              <a:t>diagnosed</a:t>
            </a:r>
            <a:r>
              <a:rPr lang="nl-NL" dirty="0"/>
              <a:t> </a:t>
            </a:r>
            <a:r>
              <a:rPr lang="nl-NL" dirty="0" err="1"/>
              <a:t>with</a:t>
            </a:r>
            <a:r>
              <a:rPr lang="nl-NL" dirty="0"/>
              <a:t> </a:t>
            </a:r>
            <a:r>
              <a:rPr lang="nl-NL" dirty="0" err="1"/>
              <a:t>an</a:t>
            </a:r>
            <a:r>
              <a:rPr lang="nl-NL" dirty="0"/>
              <a:t> </a:t>
            </a:r>
            <a:r>
              <a:rPr lang="nl-NL" dirty="0" err="1"/>
              <a:t>asymptomatic</a:t>
            </a:r>
            <a:r>
              <a:rPr lang="nl-NL" dirty="0"/>
              <a:t> </a:t>
            </a:r>
            <a:r>
              <a:rPr lang="nl-NL" dirty="0" err="1"/>
              <a:t>primary</a:t>
            </a:r>
            <a:r>
              <a:rPr lang="nl-NL" dirty="0"/>
              <a:t> </a:t>
            </a:r>
            <a:r>
              <a:rPr lang="nl-NL" dirty="0" err="1"/>
              <a:t>hyperparathyroidism</a:t>
            </a:r>
            <a:r>
              <a:rPr lang="nl-NL" dirty="0"/>
              <a:t> on a routine check-up. </a:t>
            </a:r>
          </a:p>
          <a:p>
            <a:r>
              <a:rPr lang="nl-NL" dirty="0"/>
              <a:t>No </a:t>
            </a:r>
            <a:r>
              <a:rPr lang="nl-NL" dirty="0" err="1"/>
              <a:t>parathyroid</a:t>
            </a:r>
            <a:r>
              <a:rPr lang="nl-NL" dirty="0"/>
              <a:t> </a:t>
            </a:r>
            <a:r>
              <a:rPr lang="nl-NL" dirty="0" err="1"/>
              <a:t>adenoma</a:t>
            </a:r>
            <a:r>
              <a:rPr lang="nl-NL" dirty="0"/>
              <a:t> was </a:t>
            </a:r>
            <a:r>
              <a:rPr lang="nl-NL" dirty="0" err="1"/>
              <a:t>visualized</a:t>
            </a:r>
            <a:r>
              <a:rPr lang="nl-NL" dirty="0"/>
              <a:t> on ultrasound of </a:t>
            </a:r>
            <a:r>
              <a:rPr lang="nl-NL" dirty="0" err="1"/>
              <a:t>the</a:t>
            </a:r>
            <a:r>
              <a:rPr lang="nl-NL" dirty="0"/>
              <a:t> </a:t>
            </a:r>
            <a:r>
              <a:rPr lang="nl-NL" dirty="0" err="1"/>
              <a:t>neck</a:t>
            </a:r>
            <a:r>
              <a:rPr lang="nl-NL" dirty="0"/>
              <a:t>. </a:t>
            </a:r>
          </a:p>
          <a:p>
            <a:r>
              <a:rPr lang="nl-NL" dirty="0"/>
              <a:t>The 99mTc- </a:t>
            </a:r>
            <a:r>
              <a:rPr lang="nl-NL" dirty="0" err="1"/>
              <a:t>sestaMIBI</a:t>
            </a:r>
            <a:r>
              <a:rPr lang="nl-NL" dirty="0"/>
              <a:t> </a:t>
            </a:r>
            <a:r>
              <a:rPr lang="nl-NL" dirty="0" err="1"/>
              <a:t>scintigraphy</a:t>
            </a:r>
            <a:r>
              <a:rPr lang="nl-NL" dirty="0"/>
              <a:t> </a:t>
            </a:r>
            <a:r>
              <a:rPr lang="nl-NL" dirty="0" err="1"/>
              <a:t>with</a:t>
            </a:r>
            <a:r>
              <a:rPr lang="nl-NL" dirty="0"/>
              <a:t> SPECT/CT was </a:t>
            </a:r>
            <a:r>
              <a:rPr lang="nl-NL" dirty="0" err="1"/>
              <a:t>inconclusive</a:t>
            </a:r>
            <a:r>
              <a:rPr lang="nl-NL" dirty="0"/>
              <a:t> </a:t>
            </a:r>
            <a:r>
              <a:rPr lang="nl-NL" dirty="0" err="1"/>
              <a:t>with</a:t>
            </a:r>
            <a:r>
              <a:rPr lang="nl-NL" dirty="0"/>
              <a:t> on </a:t>
            </a:r>
            <a:r>
              <a:rPr lang="nl-NL" dirty="0" err="1"/>
              <a:t>the</a:t>
            </a:r>
            <a:r>
              <a:rPr lang="nl-NL" dirty="0"/>
              <a:t> </a:t>
            </a:r>
            <a:r>
              <a:rPr lang="nl-NL" dirty="0" err="1"/>
              <a:t>subtraction</a:t>
            </a:r>
            <a:r>
              <a:rPr lang="nl-NL" dirty="0"/>
              <a:t> image </a:t>
            </a:r>
            <a:r>
              <a:rPr lang="nl-NL" dirty="0" err="1"/>
              <a:t>an</a:t>
            </a:r>
            <a:r>
              <a:rPr lang="nl-NL" dirty="0"/>
              <a:t> </a:t>
            </a:r>
            <a:r>
              <a:rPr lang="nl-NL" dirty="0" err="1"/>
              <a:t>irregular</a:t>
            </a:r>
            <a:r>
              <a:rPr lang="nl-NL" dirty="0"/>
              <a:t> </a:t>
            </a:r>
            <a:r>
              <a:rPr lang="nl-NL" dirty="0" err="1"/>
              <a:t>drawing</a:t>
            </a:r>
            <a:r>
              <a:rPr lang="nl-NL" dirty="0"/>
              <a:t> </a:t>
            </a:r>
            <a:r>
              <a:rPr lang="nl-NL" dirty="0" err="1"/>
              <a:t>caudally</a:t>
            </a:r>
            <a:r>
              <a:rPr lang="nl-NL" dirty="0"/>
              <a:t> of </a:t>
            </a:r>
            <a:r>
              <a:rPr lang="nl-NL" dirty="0" err="1"/>
              <a:t>the</a:t>
            </a:r>
            <a:r>
              <a:rPr lang="nl-NL" dirty="0"/>
              <a:t> </a:t>
            </a:r>
            <a:r>
              <a:rPr lang="nl-NL" dirty="0" err="1"/>
              <a:t>left</a:t>
            </a:r>
            <a:r>
              <a:rPr lang="nl-NL" dirty="0"/>
              <a:t> </a:t>
            </a:r>
            <a:r>
              <a:rPr lang="nl-NL" dirty="0" err="1"/>
              <a:t>thyroid</a:t>
            </a:r>
            <a:r>
              <a:rPr lang="nl-NL" dirty="0"/>
              <a:t> </a:t>
            </a:r>
            <a:r>
              <a:rPr lang="nl-NL" dirty="0" err="1"/>
              <a:t>lobe</a:t>
            </a:r>
            <a:r>
              <a:rPr lang="nl-NL" dirty="0"/>
              <a:t> </a:t>
            </a:r>
            <a:r>
              <a:rPr lang="nl-NL" dirty="0" err="1"/>
              <a:t>and</a:t>
            </a:r>
            <a:r>
              <a:rPr lang="nl-NL" dirty="0"/>
              <a:t> </a:t>
            </a:r>
            <a:r>
              <a:rPr lang="nl-NL" dirty="0" err="1"/>
              <a:t>an</a:t>
            </a:r>
            <a:r>
              <a:rPr lang="nl-NL" dirty="0"/>
              <a:t> </a:t>
            </a:r>
            <a:r>
              <a:rPr lang="nl-NL" dirty="0" err="1"/>
              <a:t>ectopic</a:t>
            </a:r>
            <a:r>
              <a:rPr lang="nl-NL" dirty="0"/>
              <a:t> focus </a:t>
            </a:r>
            <a:r>
              <a:rPr lang="nl-NL" dirty="0" err="1"/>
              <a:t>parasternal</a:t>
            </a:r>
            <a:r>
              <a:rPr lang="nl-NL" dirty="0"/>
              <a:t> </a:t>
            </a:r>
            <a:r>
              <a:rPr lang="nl-NL" dirty="0" err="1"/>
              <a:t>to</a:t>
            </a:r>
            <a:r>
              <a:rPr lang="nl-NL" dirty="0"/>
              <a:t> </a:t>
            </a:r>
            <a:r>
              <a:rPr lang="nl-NL" dirty="0" err="1"/>
              <a:t>the</a:t>
            </a:r>
            <a:r>
              <a:rPr lang="nl-NL" dirty="0"/>
              <a:t> </a:t>
            </a:r>
            <a:r>
              <a:rPr lang="nl-NL" dirty="0" err="1"/>
              <a:t>left</a:t>
            </a:r>
            <a:r>
              <a:rPr lang="nl-NL" dirty="0"/>
              <a:t>. </a:t>
            </a:r>
          </a:p>
          <a:p>
            <a:r>
              <a:rPr lang="nl-NL" dirty="0"/>
              <a:t>18F-Fluorocholine PET/CT scan was </a:t>
            </a:r>
            <a:r>
              <a:rPr lang="nl-NL" dirty="0" err="1"/>
              <a:t>performed</a:t>
            </a:r>
            <a:r>
              <a:rPr lang="nl-NL" dirty="0"/>
              <a:t> </a:t>
            </a:r>
            <a:r>
              <a:rPr lang="nl-NL" dirty="0" err="1"/>
              <a:t>with</a:t>
            </a:r>
            <a:r>
              <a:rPr lang="nl-NL" dirty="0"/>
              <a:t> </a:t>
            </a:r>
            <a:r>
              <a:rPr lang="nl-NL" dirty="0" err="1"/>
              <a:t>visualization</a:t>
            </a:r>
            <a:r>
              <a:rPr lang="nl-NL" dirty="0"/>
              <a:t> of </a:t>
            </a:r>
            <a:r>
              <a:rPr lang="nl-NL" dirty="0" err="1"/>
              <a:t>an</a:t>
            </a:r>
            <a:r>
              <a:rPr lang="nl-NL" dirty="0"/>
              <a:t> </a:t>
            </a:r>
            <a:r>
              <a:rPr lang="nl-NL" dirty="0" err="1"/>
              <a:t>ectopic</a:t>
            </a:r>
            <a:r>
              <a:rPr lang="nl-NL" dirty="0"/>
              <a:t> choline </a:t>
            </a:r>
            <a:r>
              <a:rPr lang="nl-NL" dirty="0" err="1"/>
              <a:t>capturing</a:t>
            </a:r>
            <a:r>
              <a:rPr lang="nl-NL" dirty="0"/>
              <a:t> </a:t>
            </a:r>
            <a:r>
              <a:rPr lang="nl-NL" dirty="0" err="1"/>
              <a:t>lesion</a:t>
            </a:r>
            <a:r>
              <a:rPr lang="nl-NL" dirty="0"/>
              <a:t> right posterior </a:t>
            </a:r>
            <a:r>
              <a:rPr lang="nl-NL" dirty="0" err="1"/>
              <a:t>to</a:t>
            </a:r>
            <a:r>
              <a:rPr lang="nl-NL" dirty="0"/>
              <a:t> </a:t>
            </a:r>
            <a:r>
              <a:rPr lang="nl-NL" dirty="0" err="1"/>
              <a:t>the</a:t>
            </a:r>
            <a:r>
              <a:rPr lang="nl-NL" dirty="0"/>
              <a:t> </a:t>
            </a:r>
            <a:r>
              <a:rPr lang="nl-NL" dirty="0" err="1"/>
              <a:t>manubrium</a:t>
            </a:r>
            <a:r>
              <a:rPr lang="nl-NL" dirty="0"/>
              <a:t> </a:t>
            </a:r>
            <a:r>
              <a:rPr lang="nl-NL" dirty="0" err="1"/>
              <a:t>sterni</a:t>
            </a:r>
            <a:r>
              <a:rPr lang="nl-NL" dirty="0"/>
              <a:t>.</a:t>
            </a:r>
          </a:p>
          <a:p>
            <a:r>
              <a:rPr lang="nl-NL" dirty="0" err="1"/>
              <a:t>During</a:t>
            </a:r>
            <a:r>
              <a:rPr lang="nl-NL" dirty="0"/>
              <a:t> </a:t>
            </a:r>
            <a:r>
              <a:rPr lang="nl-NL" dirty="0" err="1"/>
              <a:t>surgery</a:t>
            </a:r>
            <a:r>
              <a:rPr lang="nl-NL" dirty="0"/>
              <a:t>, a disc-</a:t>
            </a:r>
            <a:r>
              <a:rPr lang="nl-NL" dirty="0" err="1"/>
              <a:t>shaped</a:t>
            </a:r>
            <a:r>
              <a:rPr lang="nl-NL" dirty="0"/>
              <a:t> </a:t>
            </a:r>
            <a:r>
              <a:rPr lang="nl-NL" dirty="0" err="1"/>
              <a:t>parathyroid</a:t>
            </a:r>
            <a:r>
              <a:rPr lang="nl-NL" dirty="0"/>
              <a:t> </a:t>
            </a:r>
            <a:r>
              <a:rPr lang="nl-NL" dirty="0" err="1"/>
              <a:t>adenoma</a:t>
            </a:r>
            <a:r>
              <a:rPr lang="nl-NL" dirty="0"/>
              <a:t> </a:t>
            </a:r>
            <a:r>
              <a:rPr lang="nl-NL" dirty="0" err="1"/>
              <a:t>could</a:t>
            </a:r>
            <a:r>
              <a:rPr lang="nl-NL" dirty="0"/>
              <a:t> </a:t>
            </a:r>
            <a:r>
              <a:rPr lang="nl-NL" dirty="0" err="1"/>
              <a:t>be</a:t>
            </a:r>
            <a:r>
              <a:rPr lang="nl-NL" dirty="0"/>
              <a:t> found in </a:t>
            </a:r>
            <a:r>
              <a:rPr lang="nl-NL" dirty="0" err="1"/>
              <a:t>the</a:t>
            </a:r>
            <a:r>
              <a:rPr lang="nl-NL" dirty="0"/>
              <a:t> thymus tissue.</a:t>
            </a:r>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38</a:t>
            </a:fld>
            <a:endParaRPr lang="nl-NL"/>
          </a:p>
        </p:txBody>
      </p:sp>
    </p:spTree>
    <p:extLst>
      <p:ext uri="{BB962C8B-B14F-4D97-AF65-F5344CB8AC3E}">
        <p14:creationId xmlns:p14="http://schemas.microsoft.com/office/powerpoint/2010/main" val="3239659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This</a:t>
            </a:r>
            <a:r>
              <a:rPr lang="nl-NL" dirty="0"/>
              <a:t> 62-year-old lady </a:t>
            </a:r>
          </a:p>
          <a:p>
            <a:r>
              <a:rPr lang="nl-NL" dirty="0"/>
              <a:t>was </a:t>
            </a:r>
            <a:r>
              <a:rPr lang="nl-NL" dirty="0" err="1"/>
              <a:t>referred</a:t>
            </a:r>
            <a:r>
              <a:rPr lang="nl-NL" dirty="0"/>
              <a:t>  </a:t>
            </a:r>
            <a:r>
              <a:rPr lang="nl-NL" dirty="0" err="1"/>
              <a:t>from</a:t>
            </a:r>
            <a:r>
              <a:rPr lang="nl-NL" dirty="0"/>
              <a:t> </a:t>
            </a:r>
            <a:r>
              <a:rPr lang="nl-NL" dirty="0" err="1"/>
              <a:t>an</a:t>
            </a:r>
            <a:r>
              <a:rPr lang="nl-NL" dirty="0"/>
              <a:t> </a:t>
            </a:r>
            <a:r>
              <a:rPr lang="nl-NL" dirty="0" err="1"/>
              <a:t>outside</a:t>
            </a:r>
            <a:r>
              <a:rPr lang="nl-NL" dirty="0"/>
              <a:t> </a:t>
            </a:r>
            <a:r>
              <a:rPr lang="nl-NL" dirty="0" err="1"/>
              <a:t>hospital</a:t>
            </a:r>
            <a:r>
              <a:rPr lang="nl-NL" dirty="0"/>
              <a:t> </a:t>
            </a:r>
          </a:p>
          <a:p>
            <a:r>
              <a:rPr lang="nl-NL" dirty="0" err="1"/>
              <a:t>She</a:t>
            </a:r>
            <a:r>
              <a:rPr lang="nl-NL" dirty="0"/>
              <a:t> had a long-standing </a:t>
            </a:r>
            <a:r>
              <a:rPr lang="nl-NL" dirty="0" err="1"/>
              <a:t>problem</a:t>
            </a:r>
            <a:r>
              <a:rPr lang="nl-NL" dirty="0"/>
              <a:t> of </a:t>
            </a:r>
            <a:r>
              <a:rPr lang="nl-NL" dirty="0" err="1"/>
              <a:t>kidney</a:t>
            </a:r>
            <a:r>
              <a:rPr lang="nl-NL" dirty="0"/>
              <a:t> </a:t>
            </a:r>
            <a:r>
              <a:rPr lang="nl-NL" dirty="0" err="1"/>
              <a:t>stones</a:t>
            </a:r>
            <a:r>
              <a:rPr lang="nl-NL" dirty="0"/>
              <a:t> </a:t>
            </a:r>
            <a:r>
              <a:rPr lang="nl-NL" dirty="0" err="1"/>
              <a:t>and</a:t>
            </a:r>
            <a:r>
              <a:rPr lang="nl-NL" dirty="0"/>
              <a:t> was </a:t>
            </a:r>
            <a:r>
              <a:rPr lang="nl-NL" dirty="0" err="1"/>
              <a:t>diagnosed</a:t>
            </a:r>
            <a:r>
              <a:rPr lang="nl-NL" dirty="0"/>
              <a:t> </a:t>
            </a:r>
            <a:r>
              <a:rPr lang="nl-NL" dirty="0" err="1"/>
              <a:t>primary</a:t>
            </a:r>
            <a:r>
              <a:rPr lang="nl-NL" dirty="0"/>
              <a:t> </a:t>
            </a:r>
            <a:r>
              <a:rPr lang="nl-NL" dirty="0" err="1"/>
              <a:t>hyperparathyroidism</a:t>
            </a:r>
            <a:r>
              <a:rPr lang="nl-NL" dirty="0"/>
              <a:t>, </a:t>
            </a:r>
          </a:p>
          <a:p>
            <a:r>
              <a:rPr lang="nl-NL" dirty="0" err="1"/>
              <a:t>neck</a:t>
            </a:r>
            <a:r>
              <a:rPr lang="nl-NL" dirty="0"/>
              <a:t> ultrasound </a:t>
            </a:r>
            <a:r>
              <a:rPr lang="nl-NL" dirty="0" err="1"/>
              <a:t>suggested</a:t>
            </a:r>
            <a:r>
              <a:rPr lang="nl-NL" dirty="0"/>
              <a:t> a </a:t>
            </a:r>
            <a:r>
              <a:rPr lang="nl-NL" dirty="0" err="1"/>
              <a:t>lesion</a:t>
            </a:r>
            <a:r>
              <a:rPr lang="nl-NL" dirty="0"/>
              <a:t> on </a:t>
            </a:r>
            <a:r>
              <a:rPr lang="nl-NL" dirty="0" err="1"/>
              <a:t>the</a:t>
            </a:r>
            <a:r>
              <a:rPr lang="nl-NL" dirty="0"/>
              <a:t> </a:t>
            </a:r>
            <a:r>
              <a:rPr lang="nl-NL" dirty="0" err="1"/>
              <a:t>left</a:t>
            </a:r>
            <a:r>
              <a:rPr lang="nl-NL" dirty="0"/>
              <a:t> </a:t>
            </a:r>
            <a:r>
              <a:rPr lang="nl-NL" dirty="0" err="1"/>
              <a:t>and</a:t>
            </a:r>
            <a:r>
              <a:rPr lang="nl-NL" dirty="0"/>
              <a:t> 99mTc-sestaMIBI </a:t>
            </a:r>
            <a:r>
              <a:rPr lang="nl-NL" dirty="0" err="1"/>
              <a:t>scintigraphy</a:t>
            </a:r>
            <a:r>
              <a:rPr lang="nl-NL" dirty="0"/>
              <a:t> was </a:t>
            </a:r>
            <a:r>
              <a:rPr lang="nl-NL" dirty="0" err="1"/>
              <a:t>negative</a:t>
            </a:r>
            <a:r>
              <a:rPr lang="nl-NL" dirty="0"/>
              <a:t> </a:t>
            </a:r>
          </a:p>
          <a:p>
            <a:r>
              <a:rPr lang="nl-NL" dirty="0"/>
              <a:t>18F-Fluorocholine PET/CT scan was </a:t>
            </a:r>
            <a:r>
              <a:rPr lang="nl-NL" dirty="0" err="1"/>
              <a:t>performed</a:t>
            </a:r>
            <a:r>
              <a:rPr lang="nl-NL" dirty="0"/>
              <a:t> </a:t>
            </a:r>
            <a:r>
              <a:rPr lang="nl-NL" dirty="0" err="1"/>
              <a:t>with</a:t>
            </a:r>
            <a:r>
              <a:rPr lang="nl-NL" dirty="0"/>
              <a:t> </a:t>
            </a:r>
            <a:r>
              <a:rPr lang="nl-NL" dirty="0" err="1"/>
              <a:t>visualization</a:t>
            </a:r>
            <a:r>
              <a:rPr lang="nl-NL" dirty="0"/>
              <a:t> of a strong choline-</a:t>
            </a:r>
            <a:r>
              <a:rPr lang="nl-NL" dirty="0" err="1"/>
              <a:t>capturing</a:t>
            </a:r>
            <a:r>
              <a:rPr lang="nl-NL" dirty="0"/>
              <a:t> </a:t>
            </a:r>
            <a:r>
              <a:rPr lang="nl-NL" dirty="0" err="1"/>
              <a:t>lesion</a:t>
            </a:r>
            <a:r>
              <a:rPr lang="nl-NL" dirty="0"/>
              <a:t> posterior </a:t>
            </a:r>
            <a:r>
              <a:rPr lang="nl-NL" dirty="0" err="1"/>
              <a:t>to</a:t>
            </a:r>
            <a:r>
              <a:rPr lang="nl-NL" dirty="0"/>
              <a:t> </a:t>
            </a:r>
            <a:r>
              <a:rPr lang="nl-NL" dirty="0" err="1"/>
              <a:t>the</a:t>
            </a:r>
            <a:r>
              <a:rPr lang="nl-NL" dirty="0"/>
              <a:t> right </a:t>
            </a:r>
            <a:r>
              <a:rPr lang="nl-NL" dirty="0" err="1"/>
              <a:t>thyroid</a:t>
            </a:r>
            <a:r>
              <a:rPr lang="nl-NL" dirty="0"/>
              <a:t> </a:t>
            </a:r>
            <a:r>
              <a:rPr lang="nl-NL" dirty="0" err="1"/>
              <a:t>lower</a:t>
            </a:r>
            <a:r>
              <a:rPr lang="nl-NL" dirty="0"/>
              <a:t> </a:t>
            </a:r>
            <a:r>
              <a:rPr lang="nl-NL" dirty="0" err="1"/>
              <a:t>pole</a:t>
            </a:r>
            <a:r>
              <a:rPr lang="nl-NL" dirty="0"/>
              <a:t>. </a:t>
            </a:r>
          </a:p>
          <a:p>
            <a:r>
              <a:rPr lang="nl-NL" dirty="0" err="1"/>
              <a:t>This</a:t>
            </a:r>
            <a:r>
              <a:rPr lang="nl-NL" dirty="0"/>
              <a:t> </a:t>
            </a:r>
            <a:r>
              <a:rPr lang="nl-NL" dirty="0" err="1"/>
              <a:t>lesion</a:t>
            </a:r>
            <a:r>
              <a:rPr lang="nl-NL" dirty="0"/>
              <a:t> </a:t>
            </a:r>
            <a:r>
              <a:rPr lang="nl-NL" dirty="0" err="1"/>
              <a:t>could</a:t>
            </a:r>
            <a:r>
              <a:rPr lang="nl-NL" dirty="0"/>
              <a:t> </a:t>
            </a:r>
            <a:r>
              <a:rPr lang="nl-NL" dirty="0" err="1"/>
              <a:t>be</a:t>
            </a:r>
            <a:r>
              <a:rPr lang="nl-NL" dirty="0"/>
              <a:t> </a:t>
            </a:r>
            <a:r>
              <a:rPr lang="nl-NL" dirty="0" err="1"/>
              <a:t>resected</a:t>
            </a:r>
            <a:r>
              <a:rPr lang="nl-NL" dirty="0"/>
              <a:t> </a:t>
            </a:r>
            <a:r>
              <a:rPr lang="nl-NL" dirty="0" err="1"/>
              <a:t>and</a:t>
            </a:r>
            <a:r>
              <a:rPr lang="nl-NL" dirty="0"/>
              <a:t> was </a:t>
            </a:r>
            <a:r>
              <a:rPr lang="nl-NL" dirty="0" err="1"/>
              <a:t>confirmed</a:t>
            </a:r>
            <a:r>
              <a:rPr lang="nl-NL" dirty="0"/>
              <a:t> </a:t>
            </a:r>
            <a:r>
              <a:rPr lang="nl-NL" dirty="0" err="1"/>
              <a:t>by</a:t>
            </a:r>
            <a:r>
              <a:rPr lang="nl-NL" dirty="0"/>
              <a:t> </a:t>
            </a:r>
            <a:r>
              <a:rPr lang="nl-NL" dirty="0" err="1"/>
              <a:t>the</a:t>
            </a:r>
            <a:r>
              <a:rPr lang="nl-NL" dirty="0"/>
              <a:t> </a:t>
            </a:r>
            <a:r>
              <a:rPr lang="nl-NL" dirty="0" err="1"/>
              <a:t>pathologist</a:t>
            </a:r>
            <a:r>
              <a:rPr lang="nl-NL" dirty="0"/>
              <a:t> as a </a:t>
            </a:r>
            <a:r>
              <a:rPr lang="nl-NL" dirty="0" err="1"/>
              <a:t>parathyroid</a:t>
            </a:r>
            <a:r>
              <a:rPr lang="nl-NL" dirty="0"/>
              <a:t> </a:t>
            </a:r>
            <a:r>
              <a:rPr lang="nl-NL" dirty="0" err="1"/>
              <a:t>adenoma</a:t>
            </a:r>
            <a:r>
              <a:rPr lang="nl-NL" dirty="0"/>
              <a:t>. </a:t>
            </a:r>
          </a:p>
          <a:p>
            <a:r>
              <a:rPr lang="nl-NL" dirty="0"/>
              <a:t>In </a:t>
            </a:r>
            <a:r>
              <a:rPr lang="nl-NL" dirty="0" err="1"/>
              <a:t>this</a:t>
            </a:r>
            <a:r>
              <a:rPr lang="nl-NL" dirty="0"/>
              <a:t> </a:t>
            </a:r>
            <a:r>
              <a:rPr lang="nl-NL" dirty="0" err="1"/>
              <a:t>patient</a:t>
            </a:r>
            <a:r>
              <a:rPr lang="nl-NL" dirty="0"/>
              <a:t>, </a:t>
            </a:r>
            <a:r>
              <a:rPr lang="nl-NL" dirty="0" err="1"/>
              <a:t>the</a:t>
            </a:r>
            <a:r>
              <a:rPr lang="nl-NL" dirty="0"/>
              <a:t> right </a:t>
            </a:r>
            <a:r>
              <a:rPr lang="nl-NL" dirty="0" err="1"/>
              <a:t>thyroid</a:t>
            </a:r>
            <a:r>
              <a:rPr lang="nl-NL" dirty="0"/>
              <a:t> </a:t>
            </a:r>
            <a:r>
              <a:rPr lang="nl-NL" dirty="0" err="1"/>
              <a:t>lobe</a:t>
            </a:r>
            <a:r>
              <a:rPr lang="nl-NL" dirty="0"/>
              <a:t> was </a:t>
            </a:r>
            <a:r>
              <a:rPr lang="nl-NL" dirty="0" err="1"/>
              <a:t>also</a:t>
            </a:r>
            <a:r>
              <a:rPr lang="nl-NL" dirty="0"/>
              <a:t> </a:t>
            </a:r>
            <a:r>
              <a:rPr lang="nl-NL" dirty="0" err="1"/>
              <a:t>removed</a:t>
            </a:r>
            <a:r>
              <a:rPr lang="nl-NL" dirty="0"/>
              <a:t> </a:t>
            </a:r>
            <a:r>
              <a:rPr lang="nl-NL" dirty="0" err="1"/>
              <a:t>because</a:t>
            </a:r>
            <a:r>
              <a:rPr lang="nl-NL" dirty="0"/>
              <a:t> of a </a:t>
            </a:r>
            <a:r>
              <a:rPr lang="nl-NL" dirty="0" err="1"/>
              <a:t>multinodularly</a:t>
            </a:r>
            <a:r>
              <a:rPr lang="nl-NL" dirty="0"/>
              <a:t> </a:t>
            </a:r>
            <a:r>
              <a:rPr lang="nl-NL" dirty="0" err="1"/>
              <a:t>transformed</a:t>
            </a:r>
            <a:r>
              <a:rPr lang="nl-NL" dirty="0"/>
              <a:t> </a:t>
            </a:r>
            <a:r>
              <a:rPr lang="nl-NL" dirty="0" err="1"/>
              <a:t>thyroid</a:t>
            </a:r>
            <a:r>
              <a:rPr lang="nl-NL" dirty="0"/>
              <a:t> </a:t>
            </a:r>
            <a:r>
              <a:rPr lang="nl-NL" dirty="0" err="1"/>
              <a:t>gland</a:t>
            </a:r>
            <a:r>
              <a:rPr lang="nl-NL" dirty="0"/>
              <a:t> </a:t>
            </a:r>
            <a:r>
              <a:rPr lang="nl-NL" dirty="0" err="1"/>
              <a:t>with</a:t>
            </a:r>
            <a:r>
              <a:rPr lang="nl-NL" dirty="0"/>
              <a:t> </a:t>
            </a:r>
            <a:r>
              <a:rPr lang="nl-NL" dirty="0" err="1"/>
              <a:t>several</a:t>
            </a:r>
            <a:r>
              <a:rPr lang="nl-NL" dirty="0"/>
              <a:t> </a:t>
            </a:r>
            <a:r>
              <a:rPr lang="nl-NL" dirty="0" err="1"/>
              <a:t>potentially</a:t>
            </a:r>
            <a:r>
              <a:rPr lang="nl-NL" dirty="0"/>
              <a:t> </a:t>
            </a:r>
            <a:r>
              <a:rPr lang="nl-NL" dirty="0" err="1"/>
              <a:t>suspicious</a:t>
            </a:r>
            <a:r>
              <a:rPr lang="nl-NL" dirty="0"/>
              <a:t> </a:t>
            </a:r>
            <a:r>
              <a:rPr lang="nl-NL" dirty="0" err="1"/>
              <a:t>nodules</a:t>
            </a:r>
            <a:r>
              <a:rPr lang="nl-NL" dirty="0"/>
              <a:t> in </a:t>
            </a:r>
            <a:r>
              <a:rPr lang="nl-NL" dirty="0" err="1"/>
              <a:t>the</a:t>
            </a:r>
            <a:r>
              <a:rPr lang="nl-NL" dirty="0"/>
              <a:t> right </a:t>
            </a:r>
            <a:r>
              <a:rPr lang="nl-NL" dirty="0" err="1"/>
              <a:t>lobe</a:t>
            </a:r>
            <a:r>
              <a:rPr lang="nl-NL" dirty="0"/>
              <a:t>. </a:t>
            </a:r>
          </a:p>
          <a:p>
            <a:r>
              <a:rPr lang="nl-NL" dirty="0" err="1"/>
              <a:t>Maybe</a:t>
            </a:r>
            <a:r>
              <a:rPr lang="nl-NL" dirty="0"/>
              <a:t> </a:t>
            </a:r>
            <a:r>
              <a:rPr lang="nl-NL" dirty="0" err="1"/>
              <a:t>this</a:t>
            </a:r>
            <a:r>
              <a:rPr lang="nl-NL" dirty="0"/>
              <a:t> was </a:t>
            </a:r>
            <a:r>
              <a:rPr lang="nl-NL" dirty="0" err="1"/>
              <a:t>the</a:t>
            </a:r>
            <a:r>
              <a:rPr lang="nl-NL" dirty="0"/>
              <a:t> </a:t>
            </a:r>
            <a:r>
              <a:rPr lang="nl-NL" dirty="0" err="1"/>
              <a:t>underlying</a:t>
            </a:r>
            <a:r>
              <a:rPr lang="nl-NL" dirty="0"/>
              <a:t> </a:t>
            </a:r>
            <a:r>
              <a:rPr lang="nl-NL" dirty="0" err="1"/>
              <a:t>cause</a:t>
            </a:r>
            <a:r>
              <a:rPr lang="nl-NL" dirty="0"/>
              <a:t> of </a:t>
            </a:r>
            <a:r>
              <a:rPr lang="nl-NL" dirty="0" err="1"/>
              <a:t>the</a:t>
            </a:r>
            <a:r>
              <a:rPr lang="nl-NL" dirty="0"/>
              <a:t> </a:t>
            </a:r>
            <a:r>
              <a:rPr lang="nl-NL" dirty="0" err="1"/>
              <a:t>negative</a:t>
            </a:r>
            <a:r>
              <a:rPr lang="nl-NL" dirty="0"/>
              <a:t> </a:t>
            </a:r>
            <a:r>
              <a:rPr lang="nl-NL" dirty="0" err="1"/>
              <a:t>sestamibi</a:t>
            </a:r>
            <a:r>
              <a:rPr lang="nl-NL" dirty="0"/>
              <a:t> scan.</a:t>
            </a:r>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39</a:t>
            </a:fld>
            <a:endParaRPr lang="nl-NL"/>
          </a:p>
        </p:txBody>
      </p:sp>
    </p:spTree>
    <p:extLst>
      <p:ext uri="{BB962C8B-B14F-4D97-AF65-F5344CB8AC3E}">
        <p14:creationId xmlns:p14="http://schemas.microsoft.com/office/powerpoint/2010/main" val="23674517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r>
              <a:rPr lang="nl-NL" dirty="0" err="1"/>
              <a:t>This</a:t>
            </a:r>
            <a:r>
              <a:rPr lang="nl-NL" dirty="0"/>
              <a:t> 35-year-old man</a:t>
            </a:r>
          </a:p>
          <a:p>
            <a:r>
              <a:rPr lang="en-US" noProof="0" dirty="0"/>
              <a:t> had end-stage renal failure due to HIV associated nephropathy </a:t>
            </a:r>
          </a:p>
          <a:p>
            <a:r>
              <a:rPr lang="en-US" noProof="0" dirty="0"/>
              <a:t>Who already lost a kidney transplant and was now treated with dialysis. </a:t>
            </a:r>
          </a:p>
          <a:p>
            <a:r>
              <a:rPr lang="en-US" noProof="0" dirty="0"/>
              <a:t>He was referred for an 18F-Fluorocholine PET/CT scan </a:t>
            </a:r>
            <a:r>
              <a:rPr lang="en-US" noProof="0" dirty="0" err="1"/>
              <a:t>becouse</a:t>
            </a:r>
            <a:r>
              <a:rPr lang="en-US" noProof="0" dirty="0"/>
              <a:t> he had an substantial secondary hyperparathyroidism.</a:t>
            </a:r>
          </a:p>
          <a:p>
            <a:r>
              <a:rPr lang="en-US" noProof="0" dirty="0"/>
              <a:t>Here you can clearly see the 4 hyperplastic parathyroids.</a:t>
            </a:r>
          </a:p>
          <a:p>
            <a:r>
              <a:rPr lang="en-US" noProof="0" dirty="0"/>
              <a:t>The patient underwent a 3 + 1/2 resection of the hyperfunctioning glands and </a:t>
            </a:r>
            <a:r>
              <a:rPr lang="en-US" noProof="0" dirty="0" err="1"/>
              <a:t>pwas</a:t>
            </a:r>
            <a:r>
              <a:rPr lang="en-US" noProof="0" dirty="0"/>
              <a:t> cured.</a:t>
            </a:r>
          </a:p>
          <a:p>
            <a:endParaRPr lang="nl-NL" dirty="0"/>
          </a:p>
        </p:txBody>
      </p:sp>
      <p:sp>
        <p:nvSpPr>
          <p:cNvPr id="4" name="Tijdelijke aanduiding voor dianummer 3"/>
          <p:cNvSpPr>
            <a:spLocks noGrp="1"/>
          </p:cNvSpPr>
          <p:nvPr>
            <p:ph type="sldNum" sz="quarter" idx="10"/>
          </p:nvPr>
        </p:nvSpPr>
        <p:spPr/>
        <p:txBody>
          <a:bodyPr/>
          <a:lstStyle/>
          <a:p>
            <a:fld id="{F59DCCC3-B34D-1D43-875E-7A0C0B0C5EBA}" type="slidenum">
              <a:rPr lang="nl-NL" smtClean="0"/>
              <a:t>40</a:t>
            </a:fld>
            <a:endParaRPr lang="nl-NL"/>
          </a:p>
        </p:txBody>
      </p:sp>
    </p:spTree>
    <p:extLst>
      <p:ext uri="{BB962C8B-B14F-4D97-AF65-F5344CB8AC3E}">
        <p14:creationId xmlns:p14="http://schemas.microsoft.com/office/powerpoint/2010/main" val="3866767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Thank you for the attention and remind you to be </a:t>
            </a:r>
            <a:r>
              <a:rPr lang="en-US" dirty="0" err="1"/>
              <a:t>greatfull</a:t>
            </a:r>
            <a:r>
              <a:rPr lang="en-US" dirty="0"/>
              <a:t> of the sacrifice the Indian rhino made for science.</a:t>
            </a:r>
          </a:p>
        </p:txBody>
      </p:sp>
      <p:sp>
        <p:nvSpPr>
          <p:cNvPr id="4" name="Tijdelijke aanduiding voor dianummer 3"/>
          <p:cNvSpPr>
            <a:spLocks noGrp="1"/>
          </p:cNvSpPr>
          <p:nvPr>
            <p:ph type="sldNum" sz="quarter" idx="5"/>
          </p:nvPr>
        </p:nvSpPr>
        <p:spPr/>
        <p:txBody>
          <a:bodyPr/>
          <a:lstStyle/>
          <a:p>
            <a:fld id="{F59DCCC3-B34D-1D43-875E-7A0C0B0C5EBA}" type="slidenum">
              <a:rPr lang="nl-NL" smtClean="0"/>
              <a:t>41</a:t>
            </a:fld>
            <a:endParaRPr lang="nl-NL"/>
          </a:p>
        </p:txBody>
      </p:sp>
    </p:spTree>
    <p:extLst>
      <p:ext uri="{BB962C8B-B14F-4D97-AF65-F5344CB8AC3E}">
        <p14:creationId xmlns:p14="http://schemas.microsoft.com/office/powerpoint/2010/main" val="3004272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cherm">
    <p:spTree>
      <p:nvGrpSpPr>
        <p:cNvPr id="1" name=""/>
        <p:cNvGrpSpPr/>
        <p:nvPr/>
      </p:nvGrpSpPr>
      <p:grpSpPr>
        <a:xfrm>
          <a:off x="0" y="0"/>
          <a:ext cx="0" cy="0"/>
          <a:chOff x="0" y="0"/>
          <a:chExt cx="0" cy="0"/>
        </a:xfrm>
      </p:grpSpPr>
      <p:sp>
        <p:nvSpPr>
          <p:cNvPr id="9" name="Tijdelijke aanduiding voor afbeelding 8"/>
          <p:cNvSpPr>
            <a:spLocks noGrp="1"/>
          </p:cNvSpPr>
          <p:nvPr>
            <p:ph type="pic" sz="quarter" idx="13" hasCustomPrompt="1"/>
          </p:nvPr>
        </p:nvSpPr>
        <p:spPr>
          <a:xfrm>
            <a:off x="-6678" y="-8165"/>
            <a:ext cx="9150678" cy="3976008"/>
          </a:xfrm>
          <a:blipFill dpi="0" rotWithShape="1">
            <a:blip r:embed="rId2" cstate="screen">
              <a:extLst>
                <a:ext uri="{28A0092B-C50C-407E-A947-70E740481C1C}">
                  <a14:useLocalDpi xmlns:a14="http://schemas.microsoft.com/office/drawing/2010/main"/>
                </a:ext>
              </a:extLst>
            </a:blip>
            <a:srcRect/>
            <a:stretch>
              <a:fillRect/>
            </a:stretch>
          </a:blipFill>
        </p:spPr>
        <p:txBody>
          <a:bodyPr lIns="1080000" tIns="468000" rIns="1080000">
            <a:normAutofit/>
          </a:bodyPr>
          <a:lstStyle>
            <a:lvl1pPr marL="0" indent="0" algn="ctr">
              <a:buNone/>
              <a:defRPr sz="1200"/>
            </a:lvl1pPr>
          </a:lstStyle>
          <a:p>
            <a:r>
              <a:rPr lang="nl-NL"/>
              <a:t>   </a:t>
            </a:r>
          </a:p>
        </p:txBody>
      </p:sp>
      <p:sp>
        <p:nvSpPr>
          <p:cNvPr id="13" name="Titel 1"/>
          <p:cNvSpPr>
            <a:spLocks noGrp="1"/>
          </p:cNvSpPr>
          <p:nvPr>
            <p:ph type="ctrTitle" hasCustomPrompt="1"/>
          </p:nvPr>
        </p:nvSpPr>
        <p:spPr>
          <a:xfrm>
            <a:off x="0" y="3060071"/>
            <a:ext cx="9144000" cy="909242"/>
          </a:xfrm>
          <a:solidFill>
            <a:schemeClr val="accent1">
              <a:alpha val="62000"/>
            </a:schemeClr>
          </a:solidFill>
        </p:spPr>
        <p:txBody>
          <a:bodyPr lIns="720000" rIns="72000" anchor="ctr">
            <a:normAutofit/>
          </a:bodyPr>
          <a:lstStyle>
            <a:lvl1pPr algn="l">
              <a:defRPr sz="2700">
                <a:solidFill>
                  <a:schemeClr val="bg1"/>
                </a:solidFill>
              </a:defRPr>
            </a:lvl1pPr>
          </a:lstStyle>
          <a:p>
            <a:r>
              <a:rPr lang="nl-NL"/>
              <a:t>Titel van de presentatie</a:t>
            </a:r>
          </a:p>
        </p:txBody>
      </p:sp>
      <p:grpSp>
        <p:nvGrpSpPr>
          <p:cNvPr id="17" name="Groeperen 16"/>
          <p:cNvGrpSpPr/>
          <p:nvPr userDrawn="1"/>
        </p:nvGrpSpPr>
        <p:grpSpPr>
          <a:xfrm>
            <a:off x="2052774" y="3964152"/>
            <a:ext cx="7104583" cy="875057"/>
            <a:chOff x="2737031" y="3977599"/>
            <a:chExt cx="9472777" cy="1031601"/>
          </a:xfrm>
        </p:grpSpPr>
        <p:sp>
          <p:nvSpPr>
            <p:cNvPr id="14" name="Vrije vorm 13"/>
            <p:cNvSpPr/>
            <p:nvPr userDrawn="1"/>
          </p:nvSpPr>
          <p:spPr>
            <a:xfrm rot="10800000">
              <a:off x="3962429" y="3977599"/>
              <a:ext cx="8247379" cy="1031600"/>
            </a:xfrm>
            <a:custGeom>
              <a:avLst/>
              <a:gdLst>
                <a:gd name="connsiteX0" fmla="*/ 8247379 w 8247379"/>
                <a:gd name="connsiteY0" fmla="*/ 928815 h 928815"/>
                <a:gd name="connsiteX1" fmla="*/ 0 w 8247379"/>
                <a:gd name="connsiteY1" fmla="*/ 928815 h 928815"/>
                <a:gd name="connsiteX2" fmla="*/ 0 w 8247379"/>
                <a:gd name="connsiteY2" fmla="*/ 0 h 928815"/>
                <a:gd name="connsiteX3" fmla="*/ 8247379 w 8247379"/>
                <a:gd name="connsiteY3" fmla="*/ 0 h 928815"/>
              </a:gdLst>
              <a:ahLst/>
              <a:cxnLst>
                <a:cxn ang="0">
                  <a:pos x="connsiteX0" y="connsiteY0"/>
                </a:cxn>
                <a:cxn ang="0">
                  <a:pos x="connsiteX1" y="connsiteY1"/>
                </a:cxn>
                <a:cxn ang="0">
                  <a:pos x="connsiteX2" y="connsiteY2"/>
                </a:cxn>
                <a:cxn ang="0">
                  <a:pos x="connsiteX3" y="connsiteY3"/>
                </a:cxn>
              </a:cxnLst>
              <a:rect l="l" t="t" r="r" b="b"/>
              <a:pathLst>
                <a:path w="8247379" h="928815">
                  <a:moveTo>
                    <a:pt x="8247379" y="928815"/>
                  </a:moveTo>
                  <a:lnTo>
                    <a:pt x="0" y="928815"/>
                  </a:lnTo>
                  <a:lnTo>
                    <a:pt x="0" y="0"/>
                  </a:lnTo>
                  <a:lnTo>
                    <a:pt x="8247379" y="0"/>
                  </a:lnTo>
                  <a:close/>
                </a:path>
              </a:pathLst>
            </a:custGeom>
            <a:solidFill>
              <a:schemeClr val="accent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5" name="Vrije vorm 14"/>
            <p:cNvSpPr/>
            <p:nvPr userDrawn="1"/>
          </p:nvSpPr>
          <p:spPr>
            <a:xfrm flipH="1">
              <a:off x="2737031" y="3977601"/>
              <a:ext cx="1225399" cy="1031599"/>
            </a:xfrm>
            <a:custGeom>
              <a:avLst/>
              <a:gdLst>
                <a:gd name="connsiteX0" fmla="*/ 0 w 909748"/>
                <a:gd name="connsiteY0" fmla="*/ 765869 h 765869"/>
                <a:gd name="connsiteX1" fmla="*/ 24592 w 909748"/>
                <a:gd name="connsiteY1" fmla="*/ 763803 h 765869"/>
                <a:gd name="connsiteX2" fmla="*/ 42131 w 909748"/>
                <a:gd name="connsiteY2" fmla="*/ 763803 h 765869"/>
                <a:gd name="connsiteX3" fmla="*/ 42131 w 909748"/>
                <a:gd name="connsiteY3" fmla="*/ 762332 h 765869"/>
                <a:gd name="connsiteX4" fmla="*/ 178356 w 909748"/>
                <a:gd name="connsiteY4" fmla="*/ 750886 h 765869"/>
                <a:gd name="connsiteX5" fmla="*/ 909748 w 909748"/>
                <a:gd name="connsiteY5" fmla="*/ 3062 h 765869"/>
                <a:gd name="connsiteX6" fmla="*/ 909006 w 909748"/>
                <a:gd name="connsiteY6" fmla="*/ 0 h 765869"/>
                <a:gd name="connsiteX7" fmla="*/ 0 w 909748"/>
                <a:gd name="connsiteY7" fmla="*/ 0 h 7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48" h="765869">
                  <a:moveTo>
                    <a:pt x="0" y="765869"/>
                  </a:moveTo>
                  <a:lnTo>
                    <a:pt x="24592" y="763803"/>
                  </a:lnTo>
                  <a:lnTo>
                    <a:pt x="42131" y="763803"/>
                  </a:lnTo>
                  <a:lnTo>
                    <a:pt x="42131" y="762332"/>
                  </a:lnTo>
                  <a:lnTo>
                    <a:pt x="178356" y="750886"/>
                  </a:lnTo>
                  <a:cubicBezTo>
                    <a:pt x="595764" y="679709"/>
                    <a:pt x="909748" y="371942"/>
                    <a:pt x="909748" y="3062"/>
                  </a:cubicBezTo>
                  <a:lnTo>
                    <a:pt x="909006" y="0"/>
                  </a:lnTo>
                  <a:lnTo>
                    <a:pt x="0" y="0"/>
                  </a:lnTo>
                  <a:close/>
                </a:path>
              </a:pathLst>
            </a:custGeom>
            <a:solidFill>
              <a:schemeClr val="accent1"/>
            </a:solidFill>
            <a:ln w="444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grpSp>
      <p:sp>
        <p:nvSpPr>
          <p:cNvPr id="3" name="Ondertitel 2"/>
          <p:cNvSpPr>
            <a:spLocks noGrp="1"/>
          </p:cNvSpPr>
          <p:nvPr>
            <p:ph type="subTitle" idx="1" hasCustomPrompt="1"/>
          </p:nvPr>
        </p:nvSpPr>
        <p:spPr>
          <a:xfrm>
            <a:off x="2971821" y="3971288"/>
            <a:ext cx="6172179" cy="881369"/>
          </a:xfrm>
        </p:spPr>
        <p:txBody>
          <a:bodyPr anchor="ct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Naam van de spreker</a:t>
            </a:r>
          </a:p>
        </p:txBody>
      </p:sp>
      <p:pic>
        <p:nvPicPr>
          <p:cNvPr id="18" name="Afbeelding 17"/>
          <p:cNvPicPr>
            <a:picLocks noChangeAspect="1"/>
          </p:cNvPicPr>
          <p:nvPr userDrawn="1"/>
        </p:nvPicPr>
        <p:blipFill rotWithShape="1">
          <a:blip r:embed="rId3">
            <a:extLst>
              <a:ext uri="{28A0092B-C50C-407E-A947-70E740481C1C}">
                <a14:useLocalDpi xmlns:a14="http://schemas.microsoft.com/office/drawing/2010/main" val="0"/>
              </a:ext>
            </a:extLst>
          </a:blip>
          <a:srcRect l="3129" t="17119" r="89561" b="18852"/>
          <a:stretch/>
        </p:blipFill>
        <p:spPr>
          <a:xfrm>
            <a:off x="8205346" y="6112507"/>
            <a:ext cx="766462" cy="629392"/>
          </a:xfrm>
          <a:prstGeom prst="rect">
            <a:avLst/>
          </a:prstGeom>
          <a:effectLst/>
        </p:spPr>
      </p:pic>
      <p:pic>
        <p:nvPicPr>
          <p:cNvPr id="19" name="Afbeelding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595" y="5871731"/>
            <a:ext cx="1924812" cy="859536"/>
          </a:xfrm>
          <a:prstGeom prst="rect">
            <a:avLst/>
          </a:prstGeom>
        </p:spPr>
      </p:pic>
    </p:spTree>
    <p:extLst>
      <p:ext uri="{BB962C8B-B14F-4D97-AF65-F5344CB8AC3E}">
        <p14:creationId xmlns:p14="http://schemas.microsoft.com/office/powerpoint/2010/main" val="487609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Hoofdstuktitelscherm met foto">
    <p:spTree>
      <p:nvGrpSpPr>
        <p:cNvPr id="1" name=""/>
        <p:cNvGrpSpPr/>
        <p:nvPr/>
      </p:nvGrpSpPr>
      <p:grpSpPr>
        <a:xfrm>
          <a:off x="0" y="0"/>
          <a:ext cx="0" cy="0"/>
          <a:chOff x="0" y="0"/>
          <a:chExt cx="0" cy="0"/>
        </a:xfrm>
      </p:grpSpPr>
      <p:sp>
        <p:nvSpPr>
          <p:cNvPr id="9" name="Tijdelijke aanduiding voor afbeelding 8"/>
          <p:cNvSpPr>
            <a:spLocks noGrp="1"/>
          </p:cNvSpPr>
          <p:nvPr>
            <p:ph type="pic" sz="quarter" idx="13"/>
          </p:nvPr>
        </p:nvSpPr>
        <p:spPr>
          <a:xfrm>
            <a:off x="0" y="-23695"/>
            <a:ext cx="9144000" cy="3142815"/>
          </a:xfrm>
        </p:spPr>
        <p:txBody>
          <a:bodyPr lIns="1080000" tIns="468000" rIns="1080000">
            <a:normAutofit/>
          </a:bodyPr>
          <a:lstStyle>
            <a:lvl1pPr marL="0" indent="0" algn="ctr">
              <a:buNone/>
              <a:defRPr sz="1200"/>
            </a:lvl1pPr>
          </a:lstStyle>
          <a:p>
            <a:r>
              <a:rPr lang="nl-NL"/>
              <a:t>Klik op het pictogram als u een afbeelding wilt toevoegen</a:t>
            </a:r>
          </a:p>
        </p:txBody>
      </p:sp>
      <p:grpSp>
        <p:nvGrpSpPr>
          <p:cNvPr id="11" name="Groeperen 10"/>
          <p:cNvGrpSpPr/>
          <p:nvPr userDrawn="1"/>
        </p:nvGrpSpPr>
        <p:grpSpPr>
          <a:xfrm>
            <a:off x="4925" y="3119120"/>
            <a:ext cx="8036166" cy="904646"/>
            <a:chOff x="-26569" y="2985248"/>
            <a:chExt cx="12218571" cy="1031600"/>
          </a:xfrm>
          <a:solidFill>
            <a:schemeClr val="accent1"/>
          </a:solidFill>
        </p:grpSpPr>
        <p:sp>
          <p:nvSpPr>
            <p:cNvPr id="12" name="Vrije vorm 11"/>
            <p:cNvSpPr/>
            <p:nvPr/>
          </p:nvSpPr>
          <p:spPr>
            <a:xfrm>
              <a:off x="10966603" y="2985248"/>
              <a:ext cx="1225399" cy="1031599"/>
            </a:xfrm>
            <a:custGeom>
              <a:avLst/>
              <a:gdLst>
                <a:gd name="connsiteX0" fmla="*/ 0 w 909748"/>
                <a:gd name="connsiteY0" fmla="*/ 765869 h 765869"/>
                <a:gd name="connsiteX1" fmla="*/ 24592 w 909748"/>
                <a:gd name="connsiteY1" fmla="*/ 763803 h 765869"/>
                <a:gd name="connsiteX2" fmla="*/ 42131 w 909748"/>
                <a:gd name="connsiteY2" fmla="*/ 763803 h 765869"/>
                <a:gd name="connsiteX3" fmla="*/ 42131 w 909748"/>
                <a:gd name="connsiteY3" fmla="*/ 762332 h 765869"/>
                <a:gd name="connsiteX4" fmla="*/ 178356 w 909748"/>
                <a:gd name="connsiteY4" fmla="*/ 750886 h 765869"/>
                <a:gd name="connsiteX5" fmla="*/ 909748 w 909748"/>
                <a:gd name="connsiteY5" fmla="*/ 3062 h 765869"/>
                <a:gd name="connsiteX6" fmla="*/ 909006 w 909748"/>
                <a:gd name="connsiteY6" fmla="*/ 0 h 765869"/>
                <a:gd name="connsiteX7" fmla="*/ 0 w 909748"/>
                <a:gd name="connsiteY7" fmla="*/ 0 h 7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48" h="765869">
                  <a:moveTo>
                    <a:pt x="0" y="765869"/>
                  </a:moveTo>
                  <a:lnTo>
                    <a:pt x="24592" y="763803"/>
                  </a:lnTo>
                  <a:lnTo>
                    <a:pt x="42131" y="763803"/>
                  </a:lnTo>
                  <a:lnTo>
                    <a:pt x="42131" y="762332"/>
                  </a:lnTo>
                  <a:lnTo>
                    <a:pt x="178356" y="750886"/>
                  </a:lnTo>
                  <a:cubicBezTo>
                    <a:pt x="595764" y="679709"/>
                    <a:pt x="909748" y="371942"/>
                    <a:pt x="909748" y="3062"/>
                  </a:cubicBezTo>
                  <a:lnTo>
                    <a:pt x="909006" y="0"/>
                  </a:lnTo>
                  <a:lnTo>
                    <a:pt x="0"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6" name="Vrije vorm 15"/>
            <p:cNvSpPr/>
            <p:nvPr/>
          </p:nvSpPr>
          <p:spPr>
            <a:xfrm rot="10800000">
              <a:off x="-26569" y="2985248"/>
              <a:ext cx="10993169" cy="1031600"/>
            </a:xfrm>
            <a:custGeom>
              <a:avLst/>
              <a:gdLst>
                <a:gd name="connsiteX0" fmla="*/ 8247379 w 8247379"/>
                <a:gd name="connsiteY0" fmla="*/ 928815 h 928815"/>
                <a:gd name="connsiteX1" fmla="*/ 0 w 8247379"/>
                <a:gd name="connsiteY1" fmla="*/ 928815 h 928815"/>
                <a:gd name="connsiteX2" fmla="*/ 0 w 8247379"/>
                <a:gd name="connsiteY2" fmla="*/ 0 h 928815"/>
                <a:gd name="connsiteX3" fmla="*/ 8247379 w 8247379"/>
                <a:gd name="connsiteY3" fmla="*/ 0 h 928815"/>
              </a:gdLst>
              <a:ahLst/>
              <a:cxnLst>
                <a:cxn ang="0">
                  <a:pos x="connsiteX0" y="connsiteY0"/>
                </a:cxn>
                <a:cxn ang="0">
                  <a:pos x="connsiteX1" y="connsiteY1"/>
                </a:cxn>
                <a:cxn ang="0">
                  <a:pos x="connsiteX2" y="connsiteY2"/>
                </a:cxn>
                <a:cxn ang="0">
                  <a:pos x="connsiteX3" y="connsiteY3"/>
                </a:cxn>
              </a:cxnLst>
              <a:rect l="l" t="t" r="r" b="b"/>
              <a:pathLst>
                <a:path w="8247379" h="928815">
                  <a:moveTo>
                    <a:pt x="8247379" y="928815"/>
                  </a:moveTo>
                  <a:lnTo>
                    <a:pt x="0" y="928815"/>
                  </a:lnTo>
                  <a:lnTo>
                    <a:pt x="0" y="0"/>
                  </a:lnTo>
                  <a:lnTo>
                    <a:pt x="8247379"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err="1">
                <a:solidFill>
                  <a:srgbClr val="0033A0"/>
                </a:solidFill>
                <a:latin typeface="Lucida Sans Standaard" charset="0"/>
                <a:ea typeface="Lucida Sans Standaard" charset="0"/>
                <a:cs typeface="Lucida Sans Standaard" charset="0"/>
              </a:endParaRPr>
            </a:p>
          </p:txBody>
        </p:sp>
      </p:grpSp>
      <p:sp>
        <p:nvSpPr>
          <p:cNvPr id="3" name="Ondertitel 2"/>
          <p:cNvSpPr>
            <a:spLocks noGrp="1"/>
          </p:cNvSpPr>
          <p:nvPr>
            <p:ph type="subTitle" idx="1" hasCustomPrompt="1"/>
          </p:nvPr>
        </p:nvSpPr>
        <p:spPr>
          <a:xfrm>
            <a:off x="269422" y="3119121"/>
            <a:ext cx="7099269" cy="904645"/>
          </a:xfrm>
        </p:spPr>
        <p:txBody>
          <a:bodyPr anchor="ctr"/>
          <a:lstStyle>
            <a:lvl1pPr marL="0" indent="0" algn="r">
              <a:buNone/>
              <a:defRPr sz="18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Titel van het hoofdstuk</a:t>
            </a:r>
          </a:p>
        </p:txBody>
      </p:sp>
      <p:pic>
        <p:nvPicPr>
          <p:cNvPr id="14" name="Afbeelding 13"/>
          <p:cNvPicPr>
            <a:picLocks noChangeAspect="1"/>
          </p:cNvPicPr>
          <p:nvPr userDrawn="1"/>
        </p:nvPicPr>
        <p:blipFill rotWithShape="1">
          <a:blip r:embed="rId2">
            <a:extLst>
              <a:ext uri="{28A0092B-C50C-407E-A947-70E740481C1C}">
                <a14:useLocalDpi xmlns:a14="http://schemas.microsoft.com/office/drawing/2010/main" val="0"/>
              </a:ext>
            </a:extLst>
          </a:blip>
          <a:srcRect l="3129" t="17119" r="89561" b="18852"/>
          <a:stretch/>
        </p:blipFill>
        <p:spPr>
          <a:xfrm>
            <a:off x="8205346" y="6112507"/>
            <a:ext cx="766462" cy="629392"/>
          </a:xfrm>
          <a:prstGeom prst="rect">
            <a:avLst/>
          </a:prstGeom>
          <a:effectLst/>
        </p:spPr>
      </p:pic>
      <p:pic>
        <p:nvPicPr>
          <p:cNvPr id="15" name="Afbeelding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595" y="5871731"/>
            <a:ext cx="1924812" cy="85953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Hoofdstuktitelscherm zonder foto">
    <p:spTree>
      <p:nvGrpSpPr>
        <p:cNvPr id="1" name=""/>
        <p:cNvGrpSpPr/>
        <p:nvPr/>
      </p:nvGrpSpPr>
      <p:grpSpPr>
        <a:xfrm>
          <a:off x="0" y="0"/>
          <a:ext cx="0" cy="0"/>
          <a:chOff x="0" y="0"/>
          <a:chExt cx="0" cy="0"/>
        </a:xfrm>
      </p:grpSpPr>
      <p:grpSp>
        <p:nvGrpSpPr>
          <p:cNvPr id="11" name="Groeperen 10"/>
          <p:cNvGrpSpPr/>
          <p:nvPr userDrawn="1"/>
        </p:nvGrpSpPr>
        <p:grpSpPr>
          <a:xfrm>
            <a:off x="4925" y="2776211"/>
            <a:ext cx="8036166" cy="904646"/>
            <a:chOff x="-26569" y="2985248"/>
            <a:chExt cx="12218571" cy="1031600"/>
          </a:xfrm>
          <a:solidFill>
            <a:schemeClr val="accent1"/>
          </a:solidFill>
        </p:grpSpPr>
        <p:sp>
          <p:nvSpPr>
            <p:cNvPr id="12" name="Vrije vorm 11"/>
            <p:cNvSpPr/>
            <p:nvPr/>
          </p:nvSpPr>
          <p:spPr>
            <a:xfrm>
              <a:off x="10966603" y="2985248"/>
              <a:ext cx="1225399" cy="1031599"/>
            </a:xfrm>
            <a:custGeom>
              <a:avLst/>
              <a:gdLst>
                <a:gd name="connsiteX0" fmla="*/ 0 w 909748"/>
                <a:gd name="connsiteY0" fmla="*/ 765869 h 765869"/>
                <a:gd name="connsiteX1" fmla="*/ 24592 w 909748"/>
                <a:gd name="connsiteY1" fmla="*/ 763803 h 765869"/>
                <a:gd name="connsiteX2" fmla="*/ 42131 w 909748"/>
                <a:gd name="connsiteY2" fmla="*/ 763803 h 765869"/>
                <a:gd name="connsiteX3" fmla="*/ 42131 w 909748"/>
                <a:gd name="connsiteY3" fmla="*/ 762332 h 765869"/>
                <a:gd name="connsiteX4" fmla="*/ 178356 w 909748"/>
                <a:gd name="connsiteY4" fmla="*/ 750886 h 765869"/>
                <a:gd name="connsiteX5" fmla="*/ 909748 w 909748"/>
                <a:gd name="connsiteY5" fmla="*/ 3062 h 765869"/>
                <a:gd name="connsiteX6" fmla="*/ 909006 w 909748"/>
                <a:gd name="connsiteY6" fmla="*/ 0 h 765869"/>
                <a:gd name="connsiteX7" fmla="*/ 0 w 909748"/>
                <a:gd name="connsiteY7" fmla="*/ 0 h 7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48" h="765869">
                  <a:moveTo>
                    <a:pt x="0" y="765869"/>
                  </a:moveTo>
                  <a:lnTo>
                    <a:pt x="24592" y="763803"/>
                  </a:lnTo>
                  <a:lnTo>
                    <a:pt x="42131" y="763803"/>
                  </a:lnTo>
                  <a:lnTo>
                    <a:pt x="42131" y="762332"/>
                  </a:lnTo>
                  <a:lnTo>
                    <a:pt x="178356" y="750886"/>
                  </a:lnTo>
                  <a:cubicBezTo>
                    <a:pt x="595764" y="679709"/>
                    <a:pt x="909748" y="371942"/>
                    <a:pt x="909748" y="3062"/>
                  </a:cubicBezTo>
                  <a:lnTo>
                    <a:pt x="909006" y="0"/>
                  </a:lnTo>
                  <a:lnTo>
                    <a:pt x="0"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6" name="Vrije vorm 15"/>
            <p:cNvSpPr/>
            <p:nvPr/>
          </p:nvSpPr>
          <p:spPr>
            <a:xfrm rot="10800000">
              <a:off x="-26569" y="2985248"/>
              <a:ext cx="10993169" cy="1031600"/>
            </a:xfrm>
            <a:custGeom>
              <a:avLst/>
              <a:gdLst>
                <a:gd name="connsiteX0" fmla="*/ 8247379 w 8247379"/>
                <a:gd name="connsiteY0" fmla="*/ 928815 h 928815"/>
                <a:gd name="connsiteX1" fmla="*/ 0 w 8247379"/>
                <a:gd name="connsiteY1" fmla="*/ 928815 h 928815"/>
                <a:gd name="connsiteX2" fmla="*/ 0 w 8247379"/>
                <a:gd name="connsiteY2" fmla="*/ 0 h 928815"/>
                <a:gd name="connsiteX3" fmla="*/ 8247379 w 8247379"/>
                <a:gd name="connsiteY3" fmla="*/ 0 h 928815"/>
              </a:gdLst>
              <a:ahLst/>
              <a:cxnLst>
                <a:cxn ang="0">
                  <a:pos x="connsiteX0" y="connsiteY0"/>
                </a:cxn>
                <a:cxn ang="0">
                  <a:pos x="connsiteX1" y="connsiteY1"/>
                </a:cxn>
                <a:cxn ang="0">
                  <a:pos x="connsiteX2" y="connsiteY2"/>
                </a:cxn>
                <a:cxn ang="0">
                  <a:pos x="connsiteX3" y="connsiteY3"/>
                </a:cxn>
              </a:cxnLst>
              <a:rect l="l" t="t" r="r" b="b"/>
              <a:pathLst>
                <a:path w="8247379" h="928815">
                  <a:moveTo>
                    <a:pt x="8247379" y="928815"/>
                  </a:moveTo>
                  <a:lnTo>
                    <a:pt x="0" y="928815"/>
                  </a:lnTo>
                  <a:lnTo>
                    <a:pt x="0" y="0"/>
                  </a:lnTo>
                  <a:lnTo>
                    <a:pt x="8247379"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err="1">
                <a:solidFill>
                  <a:srgbClr val="0033A0"/>
                </a:solidFill>
                <a:latin typeface="Lucida Sans Standaard" charset="0"/>
                <a:ea typeface="Lucida Sans Standaard" charset="0"/>
                <a:cs typeface="Lucida Sans Standaard" charset="0"/>
              </a:endParaRPr>
            </a:p>
          </p:txBody>
        </p:sp>
      </p:grpSp>
      <p:sp>
        <p:nvSpPr>
          <p:cNvPr id="3" name="Ondertitel 2"/>
          <p:cNvSpPr>
            <a:spLocks noGrp="1"/>
          </p:cNvSpPr>
          <p:nvPr>
            <p:ph type="subTitle" idx="1" hasCustomPrompt="1"/>
          </p:nvPr>
        </p:nvSpPr>
        <p:spPr>
          <a:xfrm>
            <a:off x="269422" y="2776212"/>
            <a:ext cx="7099269" cy="904645"/>
          </a:xfrm>
        </p:spPr>
        <p:txBody>
          <a:bodyPr anchor="ctr"/>
          <a:lstStyle>
            <a:lvl1pPr marL="0" indent="0" algn="r">
              <a:buNone/>
              <a:defRPr sz="18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Titel van het hoofdstuk</a:t>
            </a:r>
          </a:p>
        </p:txBody>
      </p:sp>
      <p:pic>
        <p:nvPicPr>
          <p:cNvPr id="13" name="Afbeelding 12"/>
          <p:cNvPicPr>
            <a:picLocks noChangeAspect="1"/>
          </p:cNvPicPr>
          <p:nvPr userDrawn="1"/>
        </p:nvPicPr>
        <p:blipFill rotWithShape="1">
          <a:blip r:embed="rId2">
            <a:extLst>
              <a:ext uri="{28A0092B-C50C-407E-A947-70E740481C1C}">
                <a14:useLocalDpi xmlns:a14="http://schemas.microsoft.com/office/drawing/2010/main" val="0"/>
              </a:ext>
            </a:extLst>
          </a:blip>
          <a:srcRect l="3129" t="17119" r="89561" b="18852"/>
          <a:stretch/>
        </p:blipFill>
        <p:spPr>
          <a:xfrm>
            <a:off x="8205346" y="6112507"/>
            <a:ext cx="766462" cy="629392"/>
          </a:xfrm>
          <a:prstGeom prst="rect">
            <a:avLst/>
          </a:prstGeom>
          <a:effectLst/>
        </p:spPr>
      </p:pic>
      <p:pic>
        <p:nvPicPr>
          <p:cNvPr id="14" name="Afbeelding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595" y="5871731"/>
            <a:ext cx="1924812" cy="859536"/>
          </a:xfrm>
          <a:prstGeom prst="rect">
            <a:avLst/>
          </a:prstGeom>
        </p:spPr>
      </p:pic>
      <p:pic>
        <p:nvPicPr>
          <p:cNvPr id="2" name="Picture 1"/>
          <p:cNvPicPr>
            <a:picLocks noChangeAspect="1"/>
          </p:cNvPicPr>
          <p:nvPr userDrawn="1"/>
        </p:nvPicPr>
        <p:blipFill rotWithShape="1">
          <a:blip r:embed="rId4">
            <a:extLst>
              <a:ext uri="{28A0092B-C50C-407E-A947-70E740481C1C}">
                <a14:useLocalDpi xmlns:a14="http://schemas.microsoft.com/office/drawing/2010/main" val="0"/>
              </a:ext>
            </a:extLst>
          </a:blip>
          <a:srcRect l="-179" t="18462" r="179" b="36052"/>
          <a:stretch/>
        </p:blipFill>
        <p:spPr>
          <a:xfrm>
            <a:off x="-57150" y="0"/>
            <a:ext cx="9201150" cy="277585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Hoofdstuktitelscherm zonder foto">
    <p:spTree>
      <p:nvGrpSpPr>
        <p:cNvPr id="1" name=""/>
        <p:cNvGrpSpPr/>
        <p:nvPr/>
      </p:nvGrpSpPr>
      <p:grpSpPr>
        <a:xfrm>
          <a:off x="0" y="0"/>
          <a:ext cx="0" cy="0"/>
          <a:chOff x="0" y="0"/>
          <a:chExt cx="0" cy="0"/>
        </a:xfrm>
      </p:grpSpPr>
      <p:grpSp>
        <p:nvGrpSpPr>
          <p:cNvPr id="11" name="Groeperen 10"/>
          <p:cNvGrpSpPr/>
          <p:nvPr userDrawn="1"/>
        </p:nvGrpSpPr>
        <p:grpSpPr>
          <a:xfrm>
            <a:off x="4925" y="2776211"/>
            <a:ext cx="8036166" cy="904646"/>
            <a:chOff x="-26569" y="2985248"/>
            <a:chExt cx="12218571" cy="1031600"/>
          </a:xfrm>
          <a:solidFill>
            <a:schemeClr val="accent1"/>
          </a:solidFill>
        </p:grpSpPr>
        <p:sp>
          <p:nvSpPr>
            <p:cNvPr id="12" name="Vrije vorm 11"/>
            <p:cNvSpPr/>
            <p:nvPr/>
          </p:nvSpPr>
          <p:spPr>
            <a:xfrm>
              <a:off x="10966603" y="2985248"/>
              <a:ext cx="1225399" cy="1031599"/>
            </a:xfrm>
            <a:custGeom>
              <a:avLst/>
              <a:gdLst>
                <a:gd name="connsiteX0" fmla="*/ 0 w 909748"/>
                <a:gd name="connsiteY0" fmla="*/ 765869 h 765869"/>
                <a:gd name="connsiteX1" fmla="*/ 24592 w 909748"/>
                <a:gd name="connsiteY1" fmla="*/ 763803 h 765869"/>
                <a:gd name="connsiteX2" fmla="*/ 42131 w 909748"/>
                <a:gd name="connsiteY2" fmla="*/ 763803 h 765869"/>
                <a:gd name="connsiteX3" fmla="*/ 42131 w 909748"/>
                <a:gd name="connsiteY3" fmla="*/ 762332 h 765869"/>
                <a:gd name="connsiteX4" fmla="*/ 178356 w 909748"/>
                <a:gd name="connsiteY4" fmla="*/ 750886 h 765869"/>
                <a:gd name="connsiteX5" fmla="*/ 909748 w 909748"/>
                <a:gd name="connsiteY5" fmla="*/ 3062 h 765869"/>
                <a:gd name="connsiteX6" fmla="*/ 909006 w 909748"/>
                <a:gd name="connsiteY6" fmla="*/ 0 h 765869"/>
                <a:gd name="connsiteX7" fmla="*/ 0 w 909748"/>
                <a:gd name="connsiteY7" fmla="*/ 0 h 7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48" h="765869">
                  <a:moveTo>
                    <a:pt x="0" y="765869"/>
                  </a:moveTo>
                  <a:lnTo>
                    <a:pt x="24592" y="763803"/>
                  </a:lnTo>
                  <a:lnTo>
                    <a:pt x="42131" y="763803"/>
                  </a:lnTo>
                  <a:lnTo>
                    <a:pt x="42131" y="762332"/>
                  </a:lnTo>
                  <a:lnTo>
                    <a:pt x="178356" y="750886"/>
                  </a:lnTo>
                  <a:cubicBezTo>
                    <a:pt x="595764" y="679709"/>
                    <a:pt x="909748" y="371942"/>
                    <a:pt x="909748" y="3062"/>
                  </a:cubicBezTo>
                  <a:lnTo>
                    <a:pt x="909006" y="0"/>
                  </a:lnTo>
                  <a:lnTo>
                    <a:pt x="0"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6" name="Vrije vorm 15"/>
            <p:cNvSpPr/>
            <p:nvPr/>
          </p:nvSpPr>
          <p:spPr>
            <a:xfrm rot="10800000">
              <a:off x="-26569" y="2985248"/>
              <a:ext cx="10993169" cy="1031600"/>
            </a:xfrm>
            <a:custGeom>
              <a:avLst/>
              <a:gdLst>
                <a:gd name="connsiteX0" fmla="*/ 8247379 w 8247379"/>
                <a:gd name="connsiteY0" fmla="*/ 928815 h 928815"/>
                <a:gd name="connsiteX1" fmla="*/ 0 w 8247379"/>
                <a:gd name="connsiteY1" fmla="*/ 928815 h 928815"/>
                <a:gd name="connsiteX2" fmla="*/ 0 w 8247379"/>
                <a:gd name="connsiteY2" fmla="*/ 0 h 928815"/>
                <a:gd name="connsiteX3" fmla="*/ 8247379 w 8247379"/>
                <a:gd name="connsiteY3" fmla="*/ 0 h 928815"/>
              </a:gdLst>
              <a:ahLst/>
              <a:cxnLst>
                <a:cxn ang="0">
                  <a:pos x="connsiteX0" y="connsiteY0"/>
                </a:cxn>
                <a:cxn ang="0">
                  <a:pos x="connsiteX1" y="connsiteY1"/>
                </a:cxn>
                <a:cxn ang="0">
                  <a:pos x="connsiteX2" y="connsiteY2"/>
                </a:cxn>
                <a:cxn ang="0">
                  <a:pos x="connsiteX3" y="connsiteY3"/>
                </a:cxn>
              </a:cxnLst>
              <a:rect l="l" t="t" r="r" b="b"/>
              <a:pathLst>
                <a:path w="8247379" h="928815">
                  <a:moveTo>
                    <a:pt x="8247379" y="928815"/>
                  </a:moveTo>
                  <a:lnTo>
                    <a:pt x="0" y="928815"/>
                  </a:lnTo>
                  <a:lnTo>
                    <a:pt x="0" y="0"/>
                  </a:lnTo>
                  <a:lnTo>
                    <a:pt x="8247379"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err="1">
                <a:solidFill>
                  <a:srgbClr val="0033A0"/>
                </a:solidFill>
                <a:latin typeface="Lucida Sans Standaard" charset="0"/>
                <a:ea typeface="Lucida Sans Standaard" charset="0"/>
                <a:cs typeface="Lucida Sans Standaard" charset="0"/>
              </a:endParaRPr>
            </a:p>
          </p:txBody>
        </p:sp>
      </p:grpSp>
      <p:sp>
        <p:nvSpPr>
          <p:cNvPr id="3" name="Ondertitel 2"/>
          <p:cNvSpPr>
            <a:spLocks noGrp="1"/>
          </p:cNvSpPr>
          <p:nvPr>
            <p:ph type="subTitle" idx="1" hasCustomPrompt="1"/>
          </p:nvPr>
        </p:nvSpPr>
        <p:spPr>
          <a:xfrm>
            <a:off x="269422" y="2776212"/>
            <a:ext cx="7099269" cy="904645"/>
          </a:xfrm>
        </p:spPr>
        <p:txBody>
          <a:bodyPr anchor="ctr"/>
          <a:lstStyle>
            <a:lvl1pPr marL="0" indent="0" algn="r">
              <a:buNone/>
              <a:defRPr sz="18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Titel van het hoofdstuk</a:t>
            </a:r>
          </a:p>
        </p:txBody>
      </p:sp>
      <p:pic>
        <p:nvPicPr>
          <p:cNvPr id="13" name="Afbeelding 12"/>
          <p:cNvPicPr>
            <a:picLocks noChangeAspect="1"/>
          </p:cNvPicPr>
          <p:nvPr userDrawn="1"/>
        </p:nvPicPr>
        <p:blipFill rotWithShape="1">
          <a:blip r:embed="rId2">
            <a:extLst>
              <a:ext uri="{28A0092B-C50C-407E-A947-70E740481C1C}">
                <a14:useLocalDpi xmlns:a14="http://schemas.microsoft.com/office/drawing/2010/main" val="0"/>
              </a:ext>
            </a:extLst>
          </a:blip>
          <a:srcRect l="3129" t="17119" r="89561" b="18852"/>
          <a:stretch/>
        </p:blipFill>
        <p:spPr>
          <a:xfrm>
            <a:off x="8205346" y="6112507"/>
            <a:ext cx="766462" cy="629392"/>
          </a:xfrm>
          <a:prstGeom prst="rect">
            <a:avLst/>
          </a:prstGeom>
          <a:effectLst/>
        </p:spPr>
      </p:pic>
      <p:pic>
        <p:nvPicPr>
          <p:cNvPr id="14" name="Afbeelding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595" y="5871731"/>
            <a:ext cx="1924812" cy="859536"/>
          </a:xfrm>
          <a:prstGeom prst="rect">
            <a:avLst/>
          </a:prstGeom>
        </p:spPr>
      </p:pic>
      <p:pic>
        <p:nvPicPr>
          <p:cNvPr id="4" name="Picture 3"/>
          <p:cNvPicPr>
            <a:picLocks noChangeAspect="1"/>
          </p:cNvPicPr>
          <p:nvPr userDrawn="1"/>
        </p:nvPicPr>
        <p:blipFill rotWithShape="1">
          <a:blip r:embed="rId4">
            <a:extLst>
              <a:ext uri="{28A0092B-C50C-407E-A947-70E740481C1C}">
                <a14:useLocalDpi xmlns:a14="http://schemas.microsoft.com/office/drawing/2010/main" val="0"/>
              </a:ext>
            </a:extLst>
          </a:blip>
          <a:srcRect t="12709" b="41671"/>
          <a:stretch/>
        </p:blipFill>
        <p:spPr>
          <a:xfrm>
            <a:off x="0" y="0"/>
            <a:ext cx="9144000" cy="2784021"/>
          </a:xfrm>
          <a:prstGeom prst="rect">
            <a:avLst/>
          </a:prstGeom>
        </p:spPr>
      </p:pic>
    </p:spTree>
    <p:extLst>
      <p:ext uri="{BB962C8B-B14F-4D97-AF65-F5344CB8AC3E}">
        <p14:creationId xmlns:p14="http://schemas.microsoft.com/office/powerpoint/2010/main" val="398914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Hoofdstuktitelscherm zonder foto">
    <p:spTree>
      <p:nvGrpSpPr>
        <p:cNvPr id="1" name=""/>
        <p:cNvGrpSpPr/>
        <p:nvPr/>
      </p:nvGrpSpPr>
      <p:grpSpPr>
        <a:xfrm>
          <a:off x="0" y="0"/>
          <a:ext cx="0" cy="0"/>
          <a:chOff x="0" y="0"/>
          <a:chExt cx="0" cy="0"/>
        </a:xfrm>
      </p:grpSpPr>
      <p:grpSp>
        <p:nvGrpSpPr>
          <p:cNvPr id="11" name="Groeperen 10"/>
          <p:cNvGrpSpPr/>
          <p:nvPr userDrawn="1"/>
        </p:nvGrpSpPr>
        <p:grpSpPr>
          <a:xfrm>
            <a:off x="4925" y="2776211"/>
            <a:ext cx="8036166" cy="904646"/>
            <a:chOff x="-26569" y="2985248"/>
            <a:chExt cx="12218571" cy="1031600"/>
          </a:xfrm>
          <a:solidFill>
            <a:schemeClr val="accent1"/>
          </a:solidFill>
        </p:grpSpPr>
        <p:sp>
          <p:nvSpPr>
            <p:cNvPr id="12" name="Vrije vorm 11"/>
            <p:cNvSpPr/>
            <p:nvPr/>
          </p:nvSpPr>
          <p:spPr>
            <a:xfrm>
              <a:off x="10966603" y="2985248"/>
              <a:ext cx="1225399" cy="1031599"/>
            </a:xfrm>
            <a:custGeom>
              <a:avLst/>
              <a:gdLst>
                <a:gd name="connsiteX0" fmla="*/ 0 w 909748"/>
                <a:gd name="connsiteY0" fmla="*/ 765869 h 765869"/>
                <a:gd name="connsiteX1" fmla="*/ 24592 w 909748"/>
                <a:gd name="connsiteY1" fmla="*/ 763803 h 765869"/>
                <a:gd name="connsiteX2" fmla="*/ 42131 w 909748"/>
                <a:gd name="connsiteY2" fmla="*/ 763803 h 765869"/>
                <a:gd name="connsiteX3" fmla="*/ 42131 w 909748"/>
                <a:gd name="connsiteY3" fmla="*/ 762332 h 765869"/>
                <a:gd name="connsiteX4" fmla="*/ 178356 w 909748"/>
                <a:gd name="connsiteY4" fmla="*/ 750886 h 765869"/>
                <a:gd name="connsiteX5" fmla="*/ 909748 w 909748"/>
                <a:gd name="connsiteY5" fmla="*/ 3062 h 765869"/>
                <a:gd name="connsiteX6" fmla="*/ 909006 w 909748"/>
                <a:gd name="connsiteY6" fmla="*/ 0 h 765869"/>
                <a:gd name="connsiteX7" fmla="*/ 0 w 909748"/>
                <a:gd name="connsiteY7" fmla="*/ 0 h 7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48" h="765869">
                  <a:moveTo>
                    <a:pt x="0" y="765869"/>
                  </a:moveTo>
                  <a:lnTo>
                    <a:pt x="24592" y="763803"/>
                  </a:lnTo>
                  <a:lnTo>
                    <a:pt x="42131" y="763803"/>
                  </a:lnTo>
                  <a:lnTo>
                    <a:pt x="42131" y="762332"/>
                  </a:lnTo>
                  <a:lnTo>
                    <a:pt x="178356" y="750886"/>
                  </a:lnTo>
                  <a:cubicBezTo>
                    <a:pt x="595764" y="679709"/>
                    <a:pt x="909748" y="371942"/>
                    <a:pt x="909748" y="3062"/>
                  </a:cubicBezTo>
                  <a:lnTo>
                    <a:pt x="909006" y="0"/>
                  </a:lnTo>
                  <a:lnTo>
                    <a:pt x="0"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6" name="Vrije vorm 15"/>
            <p:cNvSpPr/>
            <p:nvPr/>
          </p:nvSpPr>
          <p:spPr>
            <a:xfrm rot="10800000">
              <a:off x="-26569" y="2985248"/>
              <a:ext cx="10993169" cy="1031600"/>
            </a:xfrm>
            <a:custGeom>
              <a:avLst/>
              <a:gdLst>
                <a:gd name="connsiteX0" fmla="*/ 8247379 w 8247379"/>
                <a:gd name="connsiteY0" fmla="*/ 928815 h 928815"/>
                <a:gd name="connsiteX1" fmla="*/ 0 w 8247379"/>
                <a:gd name="connsiteY1" fmla="*/ 928815 h 928815"/>
                <a:gd name="connsiteX2" fmla="*/ 0 w 8247379"/>
                <a:gd name="connsiteY2" fmla="*/ 0 h 928815"/>
                <a:gd name="connsiteX3" fmla="*/ 8247379 w 8247379"/>
                <a:gd name="connsiteY3" fmla="*/ 0 h 928815"/>
              </a:gdLst>
              <a:ahLst/>
              <a:cxnLst>
                <a:cxn ang="0">
                  <a:pos x="connsiteX0" y="connsiteY0"/>
                </a:cxn>
                <a:cxn ang="0">
                  <a:pos x="connsiteX1" y="connsiteY1"/>
                </a:cxn>
                <a:cxn ang="0">
                  <a:pos x="connsiteX2" y="connsiteY2"/>
                </a:cxn>
                <a:cxn ang="0">
                  <a:pos x="connsiteX3" y="connsiteY3"/>
                </a:cxn>
              </a:cxnLst>
              <a:rect l="l" t="t" r="r" b="b"/>
              <a:pathLst>
                <a:path w="8247379" h="928815">
                  <a:moveTo>
                    <a:pt x="8247379" y="928815"/>
                  </a:moveTo>
                  <a:lnTo>
                    <a:pt x="0" y="928815"/>
                  </a:lnTo>
                  <a:lnTo>
                    <a:pt x="0" y="0"/>
                  </a:lnTo>
                  <a:lnTo>
                    <a:pt x="8247379"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err="1">
                <a:solidFill>
                  <a:srgbClr val="0033A0"/>
                </a:solidFill>
                <a:latin typeface="Lucida Sans Standaard" charset="0"/>
                <a:ea typeface="Lucida Sans Standaard" charset="0"/>
                <a:cs typeface="Lucida Sans Standaard" charset="0"/>
              </a:endParaRPr>
            </a:p>
          </p:txBody>
        </p:sp>
      </p:grpSp>
      <p:sp>
        <p:nvSpPr>
          <p:cNvPr id="3" name="Ondertitel 2"/>
          <p:cNvSpPr>
            <a:spLocks noGrp="1"/>
          </p:cNvSpPr>
          <p:nvPr>
            <p:ph type="subTitle" idx="1" hasCustomPrompt="1"/>
          </p:nvPr>
        </p:nvSpPr>
        <p:spPr>
          <a:xfrm>
            <a:off x="269422" y="2776212"/>
            <a:ext cx="7099269" cy="904645"/>
          </a:xfrm>
        </p:spPr>
        <p:txBody>
          <a:bodyPr anchor="ctr"/>
          <a:lstStyle>
            <a:lvl1pPr marL="0" indent="0" algn="r">
              <a:buNone/>
              <a:defRPr sz="18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Titel van het hoofdstuk</a:t>
            </a:r>
          </a:p>
        </p:txBody>
      </p:sp>
      <p:pic>
        <p:nvPicPr>
          <p:cNvPr id="13" name="Afbeelding 12"/>
          <p:cNvPicPr>
            <a:picLocks noChangeAspect="1"/>
          </p:cNvPicPr>
          <p:nvPr userDrawn="1"/>
        </p:nvPicPr>
        <p:blipFill rotWithShape="1">
          <a:blip r:embed="rId2">
            <a:extLst>
              <a:ext uri="{28A0092B-C50C-407E-A947-70E740481C1C}">
                <a14:useLocalDpi xmlns:a14="http://schemas.microsoft.com/office/drawing/2010/main" val="0"/>
              </a:ext>
            </a:extLst>
          </a:blip>
          <a:srcRect l="3129" t="17119" r="89561" b="18852"/>
          <a:stretch/>
        </p:blipFill>
        <p:spPr>
          <a:xfrm>
            <a:off x="8205346" y="6112507"/>
            <a:ext cx="766462" cy="629392"/>
          </a:xfrm>
          <a:prstGeom prst="rect">
            <a:avLst/>
          </a:prstGeom>
          <a:effectLst/>
        </p:spPr>
      </p:pic>
      <p:pic>
        <p:nvPicPr>
          <p:cNvPr id="14" name="Afbeelding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595" y="5871731"/>
            <a:ext cx="1924812" cy="859536"/>
          </a:xfrm>
          <a:prstGeom prst="rect">
            <a:avLst/>
          </a:prstGeom>
        </p:spPr>
      </p:pic>
      <p:pic>
        <p:nvPicPr>
          <p:cNvPr id="2" name="Picture 1"/>
          <p:cNvPicPr>
            <a:picLocks noChangeAspect="1"/>
          </p:cNvPicPr>
          <p:nvPr userDrawn="1"/>
        </p:nvPicPr>
        <p:blipFill rotWithShape="1">
          <a:blip r:embed="rId4">
            <a:extLst>
              <a:ext uri="{28A0092B-C50C-407E-A947-70E740481C1C}">
                <a14:useLocalDpi xmlns:a14="http://schemas.microsoft.com/office/drawing/2010/main" val="0"/>
              </a:ext>
            </a:extLst>
          </a:blip>
          <a:srcRect t="8696" b="45684"/>
          <a:stretch/>
        </p:blipFill>
        <p:spPr>
          <a:xfrm>
            <a:off x="0" y="0"/>
            <a:ext cx="9144000" cy="2784021"/>
          </a:xfrm>
          <a:prstGeom prst="rect">
            <a:avLst/>
          </a:prstGeom>
        </p:spPr>
      </p:pic>
    </p:spTree>
    <p:extLst>
      <p:ext uri="{BB962C8B-B14F-4D97-AF65-F5344CB8AC3E}">
        <p14:creationId xmlns:p14="http://schemas.microsoft.com/office/powerpoint/2010/main" val="1236601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Hoofdstuktitelscherm zonder foto">
    <p:spTree>
      <p:nvGrpSpPr>
        <p:cNvPr id="1" name=""/>
        <p:cNvGrpSpPr/>
        <p:nvPr/>
      </p:nvGrpSpPr>
      <p:grpSpPr>
        <a:xfrm>
          <a:off x="0" y="0"/>
          <a:ext cx="0" cy="0"/>
          <a:chOff x="0" y="0"/>
          <a:chExt cx="0" cy="0"/>
        </a:xfrm>
      </p:grpSpPr>
      <p:grpSp>
        <p:nvGrpSpPr>
          <p:cNvPr id="11" name="Groeperen 10"/>
          <p:cNvGrpSpPr/>
          <p:nvPr userDrawn="1"/>
        </p:nvGrpSpPr>
        <p:grpSpPr>
          <a:xfrm>
            <a:off x="4925" y="2776211"/>
            <a:ext cx="8036166" cy="904646"/>
            <a:chOff x="-26569" y="2985248"/>
            <a:chExt cx="12218571" cy="1031600"/>
          </a:xfrm>
          <a:solidFill>
            <a:schemeClr val="accent1"/>
          </a:solidFill>
        </p:grpSpPr>
        <p:sp>
          <p:nvSpPr>
            <p:cNvPr id="12" name="Vrije vorm 11"/>
            <p:cNvSpPr/>
            <p:nvPr/>
          </p:nvSpPr>
          <p:spPr>
            <a:xfrm>
              <a:off x="10966603" y="2985248"/>
              <a:ext cx="1225399" cy="1031599"/>
            </a:xfrm>
            <a:custGeom>
              <a:avLst/>
              <a:gdLst>
                <a:gd name="connsiteX0" fmla="*/ 0 w 909748"/>
                <a:gd name="connsiteY0" fmla="*/ 765869 h 765869"/>
                <a:gd name="connsiteX1" fmla="*/ 24592 w 909748"/>
                <a:gd name="connsiteY1" fmla="*/ 763803 h 765869"/>
                <a:gd name="connsiteX2" fmla="*/ 42131 w 909748"/>
                <a:gd name="connsiteY2" fmla="*/ 763803 h 765869"/>
                <a:gd name="connsiteX3" fmla="*/ 42131 w 909748"/>
                <a:gd name="connsiteY3" fmla="*/ 762332 h 765869"/>
                <a:gd name="connsiteX4" fmla="*/ 178356 w 909748"/>
                <a:gd name="connsiteY4" fmla="*/ 750886 h 765869"/>
                <a:gd name="connsiteX5" fmla="*/ 909748 w 909748"/>
                <a:gd name="connsiteY5" fmla="*/ 3062 h 765869"/>
                <a:gd name="connsiteX6" fmla="*/ 909006 w 909748"/>
                <a:gd name="connsiteY6" fmla="*/ 0 h 765869"/>
                <a:gd name="connsiteX7" fmla="*/ 0 w 909748"/>
                <a:gd name="connsiteY7" fmla="*/ 0 h 7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48" h="765869">
                  <a:moveTo>
                    <a:pt x="0" y="765869"/>
                  </a:moveTo>
                  <a:lnTo>
                    <a:pt x="24592" y="763803"/>
                  </a:lnTo>
                  <a:lnTo>
                    <a:pt x="42131" y="763803"/>
                  </a:lnTo>
                  <a:lnTo>
                    <a:pt x="42131" y="762332"/>
                  </a:lnTo>
                  <a:lnTo>
                    <a:pt x="178356" y="750886"/>
                  </a:lnTo>
                  <a:cubicBezTo>
                    <a:pt x="595764" y="679709"/>
                    <a:pt x="909748" y="371942"/>
                    <a:pt x="909748" y="3062"/>
                  </a:cubicBezTo>
                  <a:lnTo>
                    <a:pt x="909006" y="0"/>
                  </a:lnTo>
                  <a:lnTo>
                    <a:pt x="0"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6" name="Vrije vorm 15"/>
            <p:cNvSpPr/>
            <p:nvPr/>
          </p:nvSpPr>
          <p:spPr>
            <a:xfrm rot="10800000">
              <a:off x="-26569" y="2985248"/>
              <a:ext cx="10993169" cy="1031600"/>
            </a:xfrm>
            <a:custGeom>
              <a:avLst/>
              <a:gdLst>
                <a:gd name="connsiteX0" fmla="*/ 8247379 w 8247379"/>
                <a:gd name="connsiteY0" fmla="*/ 928815 h 928815"/>
                <a:gd name="connsiteX1" fmla="*/ 0 w 8247379"/>
                <a:gd name="connsiteY1" fmla="*/ 928815 h 928815"/>
                <a:gd name="connsiteX2" fmla="*/ 0 w 8247379"/>
                <a:gd name="connsiteY2" fmla="*/ 0 h 928815"/>
                <a:gd name="connsiteX3" fmla="*/ 8247379 w 8247379"/>
                <a:gd name="connsiteY3" fmla="*/ 0 h 928815"/>
              </a:gdLst>
              <a:ahLst/>
              <a:cxnLst>
                <a:cxn ang="0">
                  <a:pos x="connsiteX0" y="connsiteY0"/>
                </a:cxn>
                <a:cxn ang="0">
                  <a:pos x="connsiteX1" y="connsiteY1"/>
                </a:cxn>
                <a:cxn ang="0">
                  <a:pos x="connsiteX2" y="connsiteY2"/>
                </a:cxn>
                <a:cxn ang="0">
                  <a:pos x="connsiteX3" y="connsiteY3"/>
                </a:cxn>
              </a:cxnLst>
              <a:rect l="l" t="t" r="r" b="b"/>
              <a:pathLst>
                <a:path w="8247379" h="928815">
                  <a:moveTo>
                    <a:pt x="8247379" y="928815"/>
                  </a:moveTo>
                  <a:lnTo>
                    <a:pt x="0" y="928815"/>
                  </a:lnTo>
                  <a:lnTo>
                    <a:pt x="0" y="0"/>
                  </a:lnTo>
                  <a:lnTo>
                    <a:pt x="8247379" y="0"/>
                  </a:lnTo>
                  <a:close/>
                </a:path>
              </a:pathLst>
            </a:cu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err="1">
                <a:solidFill>
                  <a:srgbClr val="0033A0"/>
                </a:solidFill>
                <a:latin typeface="Lucida Sans Standaard" charset="0"/>
                <a:ea typeface="Lucida Sans Standaard" charset="0"/>
                <a:cs typeface="Lucida Sans Standaard" charset="0"/>
              </a:endParaRPr>
            </a:p>
          </p:txBody>
        </p:sp>
      </p:grpSp>
      <p:sp>
        <p:nvSpPr>
          <p:cNvPr id="3" name="Ondertitel 2"/>
          <p:cNvSpPr>
            <a:spLocks noGrp="1"/>
          </p:cNvSpPr>
          <p:nvPr>
            <p:ph type="subTitle" idx="1" hasCustomPrompt="1"/>
          </p:nvPr>
        </p:nvSpPr>
        <p:spPr>
          <a:xfrm>
            <a:off x="269422" y="2776212"/>
            <a:ext cx="7099269" cy="904645"/>
          </a:xfrm>
        </p:spPr>
        <p:txBody>
          <a:bodyPr anchor="ctr"/>
          <a:lstStyle>
            <a:lvl1pPr marL="0" indent="0" algn="r">
              <a:buNone/>
              <a:defRPr sz="18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Titel van het hoofdstuk</a:t>
            </a:r>
          </a:p>
        </p:txBody>
      </p:sp>
      <p:pic>
        <p:nvPicPr>
          <p:cNvPr id="13" name="Afbeelding 12"/>
          <p:cNvPicPr>
            <a:picLocks noChangeAspect="1"/>
          </p:cNvPicPr>
          <p:nvPr userDrawn="1"/>
        </p:nvPicPr>
        <p:blipFill rotWithShape="1">
          <a:blip r:embed="rId2">
            <a:extLst>
              <a:ext uri="{28A0092B-C50C-407E-A947-70E740481C1C}">
                <a14:useLocalDpi xmlns:a14="http://schemas.microsoft.com/office/drawing/2010/main" val="0"/>
              </a:ext>
            </a:extLst>
          </a:blip>
          <a:srcRect l="3129" t="17119" r="89561" b="18852"/>
          <a:stretch/>
        </p:blipFill>
        <p:spPr>
          <a:xfrm>
            <a:off x="8205346" y="6112507"/>
            <a:ext cx="766462" cy="629392"/>
          </a:xfrm>
          <a:prstGeom prst="rect">
            <a:avLst/>
          </a:prstGeom>
          <a:effectLst/>
        </p:spPr>
      </p:pic>
      <p:pic>
        <p:nvPicPr>
          <p:cNvPr id="14" name="Afbeelding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595" y="5871731"/>
            <a:ext cx="1924812" cy="859536"/>
          </a:xfrm>
          <a:prstGeom prst="rect">
            <a:avLst/>
          </a:prstGeom>
        </p:spPr>
      </p:pic>
      <p:pic>
        <p:nvPicPr>
          <p:cNvPr id="4" name="Picture 3"/>
          <p:cNvPicPr>
            <a:picLocks noChangeAspect="1"/>
          </p:cNvPicPr>
          <p:nvPr userDrawn="1"/>
        </p:nvPicPr>
        <p:blipFill rotWithShape="1">
          <a:blip r:embed="rId4">
            <a:extLst>
              <a:ext uri="{28A0092B-C50C-407E-A947-70E740481C1C}">
                <a14:useLocalDpi xmlns:a14="http://schemas.microsoft.com/office/drawing/2010/main" val="0"/>
              </a:ext>
            </a:extLst>
          </a:blip>
          <a:srcRect l="89" t="34516" r="-89" b="19864"/>
          <a:stretch/>
        </p:blipFill>
        <p:spPr>
          <a:xfrm>
            <a:off x="0" y="0"/>
            <a:ext cx="9144000" cy="2784021"/>
          </a:xfrm>
          <a:prstGeom prst="rect">
            <a:avLst/>
          </a:prstGeom>
        </p:spPr>
      </p:pic>
    </p:spTree>
    <p:extLst>
      <p:ext uri="{BB962C8B-B14F-4D97-AF65-F5344CB8AC3E}">
        <p14:creationId xmlns:p14="http://schemas.microsoft.com/office/powerpoint/2010/main" val="326682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nder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4" name="Tijdelijke aanduiding voor datum 3"/>
          <p:cNvSpPr>
            <a:spLocks noGrp="1"/>
          </p:cNvSpPr>
          <p:nvPr>
            <p:ph type="dt" sz="half" idx="10"/>
          </p:nvPr>
        </p:nvSpPr>
        <p:spPr>
          <a:xfrm>
            <a:off x="7565040" y="6550133"/>
            <a:ext cx="640117" cy="186968"/>
          </a:xfrm>
        </p:spPr>
        <p:txBody>
          <a:bodyPr/>
          <a:lstStyle>
            <a:lvl1pPr algn="r">
              <a:defRPr/>
            </a:lvl1pPr>
          </a:lstStyle>
          <a:p>
            <a:r>
              <a:rPr lang="nl-BE"/>
              <a:t>08-02-17</a:t>
            </a:r>
            <a:endParaRPr lang="nl-NL"/>
          </a:p>
        </p:txBody>
      </p:sp>
      <p:sp>
        <p:nvSpPr>
          <p:cNvPr id="5" name="Tijdelijke aanduiding voor voettekst 4"/>
          <p:cNvSpPr>
            <a:spLocks noGrp="1"/>
          </p:cNvSpPr>
          <p:nvPr>
            <p:ph type="ftr" sz="quarter" idx="11"/>
          </p:nvPr>
        </p:nvSpPr>
        <p:spPr/>
        <p:txBody>
          <a:bodyPr/>
          <a:lstStyle/>
          <a:p>
            <a:r>
              <a:rPr lang="nl-NL"/>
              <a:t>Titel van de presentatie</a:t>
            </a:r>
          </a:p>
        </p:txBody>
      </p:sp>
      <p:sp>
        <p:nvSpPr>
          <p:cNvPr id="6" name="Tijdelijke aanduiding voor dianummer 5"/>
          <p:cNvSpPr>
            <a:spLocks noGrp="1"/>
          </p:cNvSpPr>
          <p:nvPr>
            <p:ph type="sldNum" sz="quarter" idx="12"/>
          </p:nvPr>
        </p:nvSpPr>
        <p:spPr>
          <a:xfrm>
            <a:off x="8203169" y="6549851"/>
            <a:ext cx="339249" cy="187250"/>
          </a:xfrm>
        </p:spPr>
        <p:txBody>
          <a:bodyPr/>
          <a:lstStyle>
            <a:lvl1pPr>
              <a:defRPr sz="675"/>
            </a:lvl1pPr>
          </a:lstStyle>
          <a:p>
            <a:fld id="{13691631-AEA8-B84B-A8F6-7737B3952475}" type="slidenum">
              <a:rPr lang="nl-NL" smtClean="0"/>
              <a:pPr/>
              <a:t>‹nr.›</a:t>
            </a:fld>
            <a:endParaRPr lang="nl-NL"/>
          </a:p>
        </p:txBody>
      </p:sp>
      <p:sp>
        <p:nvSpPr>
          <p:cNvPr id="8" name="Tijdelijke aanduiding voor tekst 7"/>
          <p:cNvSpPr>
            <a:spLocks noGrp="1"/>
          </p:cNvSpPr>
          <p:nvPr>
            <p:ph type="body" sz="quarter" idx="13"/>
          </p:nvPr>
        </p:nvSpPr>
        <p:spPr>
          <a:xfrm>
            <a:off x="628651" y="1011427"/>
            <a:ext cx="7831931" cy="446313"/>
          </a:xfrm>
        </p:spPr>
        <p:txBody>
          <a:bodyPr/>
          <a:lstStyle>
            <a:lvl1pPr>
              <a:defRPr sz="1800"/>
            </a:lvl1pPr>
          </a:lstStyle>
          <a:p>
            <a:pPr lvl="0"/>
            <a:r>
              <a:rPr lang="nl-NL"/>
              <a:t>Klikken om de tekststijl van het model te bewerken</a:t>
            </a:r>
          </a:p>
        </p:txBody>
      </p:sp>
    </p:spTree>
    <p:extLst>
      <p:ext uri="{BB962C8B-B14F-4D97-AF65-F5344CB8AC3E}">
        <p14:creationId xmlns:p14="http://schemas.microsoft.com/office/powerpoint/2010/main" val="459639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ondertitel, tekst en 2 foto's">
    <p:spTree>
      <p:nvGrpSpPr>
        <p:cNvPr id="1" name=""/>
        <p:cNvGrpSpPr/>
        <p:nvPr/>
      </p:nvGrpSpPr>
      <p:grpSpPr>
        <a:xfrm>
          <a:off x="0" y="0"/>
          <a:ext cx="0" cy="0"/>
          <a:chOff x="0" y="0"/>
          <a:chExt cx="0" cy="0"/>
        </a:xfrm>
      </p:grpSpPr>
      <p:sp>
        <p:nvSpPr>
          <p:cNvPr id="14" name="Tijdelijke aanduiding voor afbeelding 8"/>
          <p:cNvSpPr>
            <a:spLocks noGrp="1"/>
          </p:cNvSpPr>
          <p:nvPr>
            <p:ph type="pic" sz="quarter" idx="14"/>
          </p:nvPr>
        </p:nvSpPr>
        <p:spPr>
          <a:xfrm>
            <a:off x="5833109" y="539231"/>
            <a:ext cx="2633387" cy="2325890"/>
          </a:xfrm>
        </p:spPr>
        <p:txBody>
          <a:bodyPr lIns="540000" tIns="468000" rIns="540000">
            <a:normAutofit/>
          </a:bodyPr>
          <a:lstStyle>
            <a:lvl1pPr marL="0" indent="0" algn="ctr">
              <a:buNone/>
              <a:defRPr sz="1200"/>
            </a:lvl1pPr>
          </a:lstStyle>
          <a:p>
            <a:r>
              <a:rPr lang="nl-NL"/>
              <a:t>Klik op het pictogram als u een afbeelding wilt toevoegen</a:t>
            </a:r>
          </a:p>
        </p:txBody>
      </p:sp>
      <p:sp>
        <p:nvSpPr>
          <p:cNvPr id="2" name="Titel 1"/>
          <p:cNvSpPr>
            <a:spLocks noGrp="1"/>
          </p:cNvSpPr>
          <p:nvPr>
            <p:ph type="title"/>
          </p:nvPr>
        </p:nvSpPr>
        <p:spPr>
          <a:xfrm>
            <a:off x="628650" y="298866"/>
            <a:ext cx="4600575" cy="712561"/>
          </a:xfrm>
        </p:spPr>
        <p:txBody>
          <a:bodyPr/>
          <a:lstStyle/>
          <a:p>
            <a:r>
              <a:rPr lang="nl-NL"/>
              <a:t>Klik om stijl te bewerken</a:t>
            </a:r>
          </a:p>
        </p:txBody>
      </p:sp>
      <p:sp>
        <p:nvSpPr>
          <p:cNvPr id="3" name="Tijdelijke aanduiding voor inhoud 2"/>
          <p:cNvSpPr>
            <a:spLocks noGrp="1"/>
          </p:cNvSpPr>
          <p:nvPr>
            <p:ph idx="1"/>
          </p:nvPr>
        </p:nvSpPr>
        <p:spPr>
          <a:xfrm>
            <a:off x="628650" y="2001078"/>
            <a:ext cx="4600575" cy="391236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8" name="Tijdelijke aanduiding voor tekst 7"/>
          <p:cNvSpPr>
            <a:spLocks noGrp="1"/>
          </p:cNvSpPr>
          <p:nvPr>
            <p:ph type="body" sz="quarter" idx="13"/>
          </p:nvPr>
        </p:nvSpPr>
        <p:spPr>
          <a:xfrm>
            <a:off x="628650" y="1011427"/>
            <a:ext cx="4600575" cy="446313"/>
          </a:xfrm>
        </p:spPr>
        <p:txBody>
          <a:bodyPr/>
          <a:lstStyle>
            <a:lvl1pPr>
              <a:defRPr sz="1800"/>
            </a:lvl1pPr>
          </a:lstStyle>
          <a:p>
            <a:pPr lvl="0"/>
            <a:r>
              <a:rPr lang="nl-NL"/>
              <a:t>Klikken om de tekststijl van het model te bewerken</a:t>
            </a:r>
          </a:p>
        </p:txBody>
      </p:sp>
      <p:sp>
        <p:nvSpPr>
          <p:cNvPr id="9" name="Tijdelijke aanduiding voor datum 3"/>
          <p:cNvSpPr>
            <a:spLocks noGrp="1"/>
          </p:cNvSpPr>
          <p:nvPr>
            <p:ph type="dt" sz="half" idx="10"/>
          </p:nvPr>
        </p:nvSpPr>
        <p:spPr>
          <a:xfrm>
            <a:off x="7563052" y="6553643"/>
            <a:ext cx="640117" cy="186968"/>
          </a:xfrm>
        </p:spPr>
        <p:txBody>
          <a:bodyPr/>
          <a:lstStyle>
            <a:lvl1pPr algn="r">
              <a:defRPr/>
            </a:lvl1pPr>
          </a:lstStyle>
          <a:p>
            <a:r>
              <a:rPr lang="nl-BE"/>
              <a:t>08-02-17</a:t>
            </a:r>
            <a:endParaRPr lang="nl-NL"/>
          </a:p>
        </p:txBody>
      </p:sp>
      <p:sp>
        <p:nvSpPr>
          <p:cNvPr id="10" name="Tijdelijke aanduiding voor voettekst 4"/>
          <p:cNvSpPr>
            <a:spLocks noGrp="1"/>
          </p:cNvSpPr>
          <p:nvPr>
            <p:ph type="ftr" sz="quarter" idx="11"/>
          </p:nvPr>
        </p:nvSpPr>
        <p:spPr>
          <a:xfrm>
            <a:off x="5456318" y="6421475"/>
            <a:ext cx="3086100" cy="161460"/>
          </a:xfrm>
        </p:spPr>
        <p:txBody>
          <a:bodyPr/>
          <a:lstStyle/>
          <a:p>
            <a:r>
              <a:rPr lang="nl-NL"/>
              <a:t>Titel van de presentatie</a:t>
            </a:r>
          </a:p>
        </p:txBody>
      </p:sp>
      <p:sp>
        <p:nvSpPr>
          <p:cNvPr id="11" name="Tijdelijke aanduiding voor dianummer 5"/>
          <p:cNvSpPr>
            <a:spLocks noGrp="1"/>
          </p:cNvSpPr>
          <p:nvPr>
            <p:ph type="sldNum" sz="quarter" idx="12"/>
          </p:nvPr>
        </p:nvSpPr>
        <p:spPr>
          <a:xfrm>
            <a:off x="8203169" y="6549851"/>
            <a:ext cx="339249" cy="187250"/>
          </a:xfrm>
        </p:spPr>
        <p:txBody>
          <a:bodyPr/>
          <a:lstStyle>
            <a:lvl1pPr>
              <a:defRPr sz="675"/>
            </a:lvl1pPr>
          </a:lstStyle>
          <a:p>
            <a:fld id="{13691631-AEA8-B84B-A8F6-7737B3952475}" type="slidenum">
              <a:rPr lang="nl-NL" smtClean="0"/>
              <a:pPr/>
              <a:t>‹nr.›</a:t>
            </a:fld>
            <a:endParaRPr lang="nl-NL"/>
          </a:p>
        </p:txBody>
      </p:sp>
      <p:sp>
        <p:nvSpPr>
          <p:cNvPr id="15" name="Tijdelijke aanduiding voor afbeelding 8"/>
          <p:cNvSpPr>
            <a:spLocks noGrp="1"/>
          </p:cNvSpPr>
          <p:nvPr>
            <p:ph type="pic" sz="quarter" idx="15"/>
          </p:nvPr>
        </p:nvSpPr>
        <p:spPr>
          <a:xfrm>
            <a:off x="5833109" y="2983173"/>
            <a:ext cx="2633387" cy="2930265"/>
          </a:xfrm>
        </p:spPr>
        <p:txBody>
          <a:bodyPr lIns="540000" tIns="468000" rIns="540000">
            <a:normAutofit/>
          </a:bodyPr>
          <a:lstStyle>
            <a:lvl1pPr marL="0" indent="0" algn="ctr">
              <a:buNone/>
              <a:defRPr sz="1200"/>
            </a:lvl1pPr>
          </a:lstStyle>
          <a:p>
            <a:r>
              <a:rPr lang="nl-NL"/>
              <a:t>Klik op het pictogram als u een afbeelding wilt toevoegen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ondertitel en 1 foto">
    <p:spTree>
      <p:nvGrpSpPr>
        <p:cNvPr id="1" name=""/>
        <p:cNvGrpSpPr/>
        <p:nvPr/>
      </p:nvGrpSpPr>
      <p:grpSpPr>
        <a:xfrm>
          <a:off x="0" y="0"/>
          <a:ext cx="0" cy="0"/>
          <a:chOff x="0" y="0"/>
          <a:chExt cx="0" cy="0"/>
        </a:xfrm>
      </p:grpSpPr>
      <p:sp>
        <p:nvSpPr>
          <p:cNvPr id="14" name="Tijdelijke aanduiding voor afbeelding 8"/>
          <p:cNvSpPr>
            <a:spLocks noGrp="1"/>
          </p:cNvSpPr>
          <p:nvPr>
            <p:ph type="pic" sz="quarter" idx="14"/>
          </p:nvPr>
        </p:nvSpPr>
        <p:spPr>
          <a:xfrm>
            <a:off x="733425" y="2044701"/>
            <a:ext cx="7733071" cy="3868737"/>
          </a:xfrm>
        </p:spPr>
        <p:txBody>
          <a:bodyPr lIns="1080000" tIns="468000" rIns="1080000">
            <a:normAutofit/>
          </a:bodyPr>
          <a:lstStyle>
            <a:lvl1pPr marL="0" indent="0" algn="ctr">
              <a:buNone/>
              <a:defRPr sz="1200"/>
            </a:lvl1pPr>
          </a:lstStyle>
          <a:p>
            <a:r>
              <a:rPr lang="nl-NL"/>
              <a:t>Klik op het pictogram als u een afbeelding wilt toevoegen</a:t>
            </a:r>
          </a:p>
        </p:txBody>
      </p:sp>
      <p:sp>
        <p:nvSpPr>
          <p:cNvPr id="2" name="Titel 1"/>
          <p:cNvSpPr>
            <a:spLocks noGrp="1"/>
          </p:cNvSpPr>
          <p:nvPr>
            <p:ph type="title"/>
          </p:nvPr>
        </p:nvSpPr>
        <p:spPr>
          <a:xfrm>
            <a:off x="628650" y="298866"/>
            <a:ext cx="7837846" cy="712561"/>
          </a:xfrm>
        </p:spPr>
        <p:txBody>
          <a:bodyPr/>
          <a:lstStyle/>
          <a:p>
            <a:r>
              <a:rPr lang="nl-NL"/>
              <a:t>Klik om stijl te bewerken</a:t>
            </a:r>
          </a:p>
        </p:txBody>
      </p:sp>
      <p:sp>
        <p:nvSpPr>
          <p:cNvPr id="8" name="Tijdelijke aanduiding voor tekst 7"/>
          <p:cNvSpPr>
            <a:spLocks noGrp="1"/>
          </p:cNvSpPr>
          <p:nvPr>
            <p:ph type="body" sz="quarter" idx="13"/>
          </p:nvPr>
        </p:nvSpPr>
        <p:spPr>
          <a:xfrm>
            <a:off x="628650" y="1011427"/>
            <a:ext cx="7837845" cy="446313"/>
          </a:xfrm>
        </p:spPr>
        <p:txBody>
          <a:bodyPr/>
          <a:lstStyle>
            <a:lvl1pPr>
              <a:defRPr sz="1800"/>
            </a:lvl1pPr>
          </a:lstStyle>
          <a:p>
            <a:pPr lvl="0"/>
            <a:r>
              <a:rPr lang="nl-NL"/>
              <a:t>Klikken om de tekststijl van het model te bewerken</a:t>
            </a:r>
          </a:p>
        </p:txBody>
      </p:sp>
      <p:sp>
        <p:nvSpPr>
          <p:cNvPr id="12" name="Tijdelijke aanduiding voor datum 3"/>
          <p:cNvSpPr>
            <a:spLocks noGrp="1"/>
          </p:cNvSpPr>
          <p:nvPr>
            <p:ph type="dt" sz="half" idx="10"/>
          </p:nvPr>
        </p:nvSpPr>
        <p:spPr>
          <a:xfrm>
            <a:off x="7563052" y="6553643"/>
            <a:ext cx="640117" cy="186968"/>
          </a:xfrm>
        </p:spPr>
        <p:txBody>
          <a:bodyPr/>
          <a:lstStyle>
            <a:lvl1pPr algn="r">
              <a:defRPr/>
            </a:lvl1pPr>
          </a:lstStyle>
          <a:p>
            <a:r>
              <a:rPr lang="nl-BE"/>
              <a:t>08-02-17</a:t>
            </a:r>
            <a:endParaRPr lang="nl-NL"/>
          </a:p>
        </p:txBody>
      </p:sp>
      <p:sp>
        <p:nvSpPr>
          <p:cNvPr id="13" name="Tijdelijke aanduiding voor voettekst 4"/>
          <p:cNvSpPr>
            <a:spLocks noGrp="1"/>
          </p:cNvSpPr>
          <p:nvPr>
            <p:ph type="ftr" sz="quarter" idx="11"/>
          </p:nvPr>
        </p:nvSpPr>
        <p:spPr>
          <a:xfrm>
            <a:off x="5456318" y="6421475"/>
            <a:ext cx="3086100" cy="161460"/>
          </a:xfrm>
        </p:spPr>
        <p:txBody>
          <a:bodyPr/>
          <a:lstStyle/>
          <a:p>
            <a:r>
              <a:rPr lang="nl-NL"/>
              <a:t>Titel van de presentatie</a:t>
            </a:r>
          </a:p>
        </p:txBody>
      </p:sp>
      <p:sp>
        <p:nvSpPr>
          <p:cNvPr id="15" name="Tijdelijke aanduiding voor dianummer 5"/>
          <p:cNvSpPr>
            <a:spLocks noGrp="1"/>
          </p:cNvSpPr>
          <p:nvPr>
            <p:ph type="sldNum" sz="quarter" idx="12"/>
          </p:nvPr>
        </p:nvSpPr>
        <p:spPr>
          <a:xfrm>
            <a:off x="8203169" y="6549851"/>
            <a:ext cx="339249" cy="187250"/>
          </a:xfrm>
        </p:spPr>
        <p:txBody>
          <a:bodyPr/>
          <a:lstStyle>
            <a:lvl1pPr>
              <a:defRPr sz="675"/>
            </a:lvl1pPr>
          </a:lstStyle>
          <a:p>
            <a:fld id="{13691631-AEA8-B84B-A8F6-7737B3952475}"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ndertitel en 2 foto's">
    <p:spTree>
      <p:nvGrpSpPr>
        <p:cNvPr id="1" name=""/>
        <p:cNvGrpSpPr/>
        <p:nvPr/>
      </p:nvGrpSpPr>
      <p:grpSpPr>
        <a:xfrm>
          <a:off x="0" y="0"/>
          <a:ext cx="0" cy="0"/>
          <a:chOff x="0" y="0"/>
          <a:chExt cx="0" cy="0"/>
        </a:xfrm>
      </p:grpSpPr>
      <p:sp>
        <p:nvSpPr>
          <p:cNvPr id="14" name="Tijdelijke aanduiding voor afbeelding 8"/>
          <p:cNvSpPr>
            <a:spLocks noGrp="1"/>
          </p:cNvSpPr>
          <p:nvPr>
            <p:ph type="pic" sz="quarter" idx="14"/>
          </p:nvPr>
        </p:nvSpPr>
        <p:spPr>
          <a:xfrm>
            <a:off x="733426" y="2044701"/>
            <a:ext cx="3781424" cy="3868737"/>
          </a:xfrm>
        </p:spPr>
        <p:txBody>
          <a:bodyPr lIns="1080000" tIns="468000" rIns="1080000">
            <a:normAutofit/>
          </a:bodyPr>
          <a:lstStyle>
            <a:lvl1pPr marL="0" indent="0" algn="ctr">
              <a:buNone/>
              <a:defRPr sz="1200"/>
            </a:lvl1pPr>
          </a:lstStyle>
          <a:p>
            <a:r>
              <a:rPr lang="nl-NL"/>
              <a:t>Klik op het pictogram als u een afbeelding wilt toevoegen</a:t>
            </a:r>
          </a:p>
        </p:txBody>
      </p:sp>
      <p:sp>
        <p:nvSpPr>
          <p:cNvPr id="2" name="Titel 1"/>
          <p:cNvSpPr>
            <a:spLocks noGrp="1"/>
          </p:cNvSpPr>
          <p:nvPr>
            <p:ph type="title"/>
          </p:nvPr>
        </p:nvSpPr>
        <p:spPr>
          <a:xfrm>
            <a:off x="628650" y="298866"/>
            <a:ext cx="7837568" cy="712561"/>
          </a:xfrm>
        </p:spPr>
        <p:txBody>
          <a:bodyPr/>
          <a:lstStyle/>
          <a:p>
            <a:r>
              <a:rPr lang="nl-NL"/>
              <a:t>Klik om stijl te bewerken</a:t>
            </a:r>
          </a:p>
        </p:txBody>
      </p:sp>
      <p:sp>
        <p:nvSpPr>
          <p:cNvPr id="8" name="Tijdelijke aanduiding voor tekst 7"/>
          <p:cNvSpPr>
            <a:spLocks noGrp="1"/>
          </p:cNvSpPr>
          <p:nvPr>
            <p:ph type="body" sz="quarter" idx="13"/>
          </p:nvPr>
        </p:nvSpPr>
        <p:spPr>
          <a:xfrm>
            <a:off x="628650" y="1011427"/>
            <a:ext cx="7837568" cy="446313"/>
          </a:xfrm>
        </p:spPr>
        <p:txBody>
          <a:bodyPr/>
          <a:lstStyle>
            <a:lvl1pPr>
              <a:defRPr sz="1800"/>
            </a:lvl1pPr>
          </a:lstStyle>
          <a:p>
            <a:pPr lvl="0"/>
            <a:r>
              <a:rPr lang="nl-NL"/>
              <a:t>Klikken om de tekststijl van het model te bewerken</a:t>
            </a:r>
          </a:p>
        </p:txBody>
      </p:sp>
      <p:sp>
        <p:nvSpPr>
          <p:cNvPr id="12" name="Tijdelijke aanduiding voor afbeelding 8"/>
          <p:cNvSpPr>
            <a:spLocks noGrp="1"/>
          </p:cNvSpPr>
          <p:nvPr>
            <p:ph type="pic" sz="quarter" idx="15"/>
          </p:nvPr>
        </p:nvSpPr>
        <p:spPr>
          <a:xfrm>
            <a:off x="4638675" y="2044702"/>
            <a:ext cx="3827543" cy="3868737"/>
          </a:xfrm>
        </p:spPr>
        <p:txBody>
          <a:bodyPr lIns="1080000" tIns="468000" rIns="1080000">
            <a:normAutofit/>
          </a:bodyPr>
          <a:lstStyle>
            <a:lvl1pPr marL="0" indent="0" algn="ctr">
              <a:buNone/>
              <a:defRPr sz="1200"/>
            </a:lvl1pPr>
          </a:lstStyle>
          <a:p>
            <a:r>
              <a:rPr lang="nl-NL"/>
              <a:t>Klik op het pictogram als u een afbeelding wilt toevoegen</a:t>
            </a:r>
          </a:p>
        </p:txBody>
      </p:sp>
      <p:sp>
        <p:nvSpPr>
          <p:cNvPr id="13" name="Tijdelijke aanduiding voor datum 3"/>
          <p:cNvSpPr>
            <a:spLocks noGrp="1"/>
          </p:cNvSpPr>
          <p:nvPr>
            <p:ph type="dt" sz="half" idx="10"/>
          </p:nvPr>
        </p:nvSpPr>
        <p:spPr>
          <a:xfrm>
            <a:off x="7563052" y="6553643"/>
            <a:ext cx="640117" cy="186968"/>
          </a:xfrm>
        </p:spPr>
        <p:txBody>
          <a:bodyPr/>
          <a:lstStyle>
            <a:lvl1pPr algn="r">
              <a:defRPr/>
            </a:lvl1pPr>
          </a:lstStyle>
          <a:p>
            <a:r>
              <a:rPr lang="nl-BE"/>
              <a:t>08-02-17</a:t>
            </a:r>
            <a:endParaRPr lang="nl-NL"/>
          </a:p>
        </p:txBody>
      </p:sp>
      <p:sp>
        <p:nvSpPr>
          <p:cNvPr id="15" name="Tijdelijke aanduiding voor voettekst 4"/>
          <p:cNvSpPr>
            <a:spLocks noGrp="1"/>
          </p:cNvSpPr>
          <p:nvPr>
            <p:ph type="ftr" sz="quarter" idx="11"/>
          </p:nvPr>
        </p:nvSpPr>
        <p:spPr>
          <a:xfrm>
            <a:off x="5456318" y="6421475"/>
            <a:ext cx="3086100" cy="161460"/>
          </a:xfrm>
        </p:spPr>
        <p:txBody>
          <a:bodyPr/>
          <a:lstStyle/>
          <a:p>
            <a:r>
              <a:rPr lang="nl-NL"/>
              <a:t>Titel van de presentatie</a:t>
            </a:r>
          </a:p>
        </p:txBody>
      </p:sp>
      <p:sp>
        <p:nvSpPr>
          <p:cNvPr id="16" name="Tijdelijke aanduiding voor dianummer 5"/>
          <p:cNvSpPr>
            <a:spLocks noGrp="1"/>
          </p:cNvSpPr>
          <p:nvPr>
            <p:ph type="sldNum" sz="quarter" idx="12"/>
          </p:nvPr>
        </p:nvSpPr>
        <p:spPr>
          <a:xfrm>
            <a:off x="8203169" y="6549851"/>
            <a:ext cx="339249" cy="187250"/>
          </a:xfrm>
        </p:spPr>
        <p:txBody>
          <a:bodyPr/>
          <a:lstStyle>
            <a:lvl1pPr>
              <a:defRPr sz="675"/>
            </a:lvl1pPr>
          </a:lstStyle>
          <a:p>
            <a:fld id="{13691631-AEA8-B84B-A8F6-7737B3952475}"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ondertitel en 2 kolomm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628650" y="1825626"/>
            <a:ext cx="3886200" cy="40878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4" name="Tijdelijke aanduiding voor inhoud 3"/>
          <p:cNvSpPr>
            <a:spLocks noGrp="1"/>
          </p:cNvSpPr>
          <p:nvPr>
            <p:ph sz="half" idx="2"/>
          </p:nvPr>
        </p:nvSpPr>
        <p:spPr>
          <a:xfrm>
            <a:off x="4629151" y="1825626"/>
            <a:ext cx="3831431" cy="40878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8" name="Tijdelijke aanduiding voor tekst 7"/>
          <p:cNvSpPr>
            <a:spLocks noGrp="1"/>
          </p:cNvSpPr>
          <p:nvPr>
            <p:ph type="body" sz="quarter" idx="13"/>
          </p:nvPr>
        </p:nvSpPr>
        <p:spPr>
          <a:xfrm>
            <a:off x="628651" y="1011427"/>
            <a:ext cx="7831931" cy="446313"/>
          </a:xfrm>
        </p:spPr>
        <p:txBody>
          <a:bodyPr/>
          <a:lstStyle>
            <a:lvl1pPr>
              <a:defRPr sz="1800"/>
            </a:lvl1pPr>
          </a:lstStyle>
          <a:p>
            <a:pPr lvl="0"/>
            <a:r>
              <a:rPr lang="nl-NL"/>
              <a:t>Klikken om de tekststijl van het model te bewerken</a:t>
            </a:r>
          </a:p>
        </p:txBody>
      </p:sp>
      <p:sp>
        <p:nvSpPr>
          <p:cNvPr id="12" name="Tijdelijke aanduiding voor datum 3"/>
          <p:cNvSpPr>
            <a:spLocks noGrp="1"/>
          </p:cNvSpPr>
          <p:nvPr>
            <p:ph type="dt" sz="half" idx="10"/>
          </p:nvPr>
        </p:nvSpPr>
        <p:spPr>
          <a:xfrm>
            <a:off x="7563052" y="6553643"/>
            <a:ext cx="640117" cy="186968"/>
          </a:xfrm>
        </p:spPr>
        <p:txBody>
          <a:bodyPr/>
          <a:lstStyle>
            <a:lvl1pPr algn="r">
              <a:defRPr/>
            </a:lvl1pPr>
          </a:lstStyle>
          <a:p>
            <a:r>
              <a:rPr lang="nl-BE"/>
              <a:t>08-02-17</a:t>
            </a:r>
            <a:endParaRPr lang="nl-NL"/>
          </a:p>
        </p:txBody>
      </p:sp>
      <p:sp>
        <p:nvSpPr>
          <p:cNvPr id="13" name="Tijdelijke aanduiding voor voettekst 4"/>
          <p:cNvSpPr>
            <a:spLocks noGrp="1"/>
          </p:cNvSpPr>
          <p:nvPr>
            <p:ph type="ftr" sz="quarter" idx="11"/>
          </p:nvPr>
        </p:nvSpPr>
        <p:spPr>
          <a:xfrm>
            <a:off x="5456318" y="6421475"/>
            <a:ext cx="3086100" cy="161460"/>
          </a:xfrm>
        </p:spPr>
        <p:txBody>
          <a:bodyPr/>
          <a:lstStyle/>
          <a:p>
            <a:r>
              <a:rPr lang="nl-NL"/>
              <a:t>Titel van de presentatie</a:t>
            </a:r>
          </a:p>
        </p:txBody>
      </p:sp>
      <p:sp>
        <p:nvSpPr>
          <p:cNvPr id="14" name="Tijdelijke aanduiding voor dianummer 5"/>
          <p:cNvSpPr>
            <a:spLocks noGrp="1"/>
          </p:cNvSpPr>
          <p:nvPr>
            <p:ph type="sldNum" sz="quarter" idx="12"/>
          </p:nvPr>
        </p:nvSpPr>
        <p:spPr>
          <a:xfrm>
            <a:off x="8203169" y="6549851"/>
            <a:ext cx="339249" cy="187250"/>
          </a:xfrm>
        </p:spPr>
        <p:txBody>
          <a:bodyPr/>
          <a:lstStyle>
            <a:lvl1pPr>
              <a:defRPr sz="675"/>
            </a:lvl1pPr>
          </a:lstStyle>
          <a:p>
            <a:fld id="{13691631-AEA8-B84B-A8F6-7737B3952475}" type="slidenum">
              <a:rPr lang="nl-NL" smtClean="0"/>
              <a:pPr/>
              <a:t>‹nr.›</a:t>
            </a:fld>
            <a:endParaRPr lang="nl-NL"/>
          </a:p>
        </p:txBody>
      </p:sp>
    </p:spTree>
    <p:extLst>
      <p:ext uri="{BB962C8B-B14F-4D97-AF65-F5344CB8AC3E}">
        <p14:creationId xmlns:p14="http://schemas.microsoft.com/office/powerpoint/2010/main" val="1739983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2 ondertitels en 2 kolomm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628650" y="2374900"/>
            <a:ext cx="3886200" cy="35385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4" name="Tijdelijke aanduiding voor inhoud 3"/>
          <p:cNvSpPr>
            <a:spLocks noGrp="1"/>
          </p:cNvSpPr>
          <p:nvPr>
            <p:ph sz="half" idx="2"/>
          </p:nvPr>
        </p:nvSpPr>
        <p:spPr>
          <a:xfrm>
            <a:off x="4629151" y="2374900"/>
            <a:ext cx="3831431" cy="35385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8" name="Tijdelijke aanduiding voor tekst 7"/>
          <p:cNvSpPr>
            <a:spLocks noGrp="1"/>
          </p:cNvSpPr>
          <p:nvPr>
            <p:ph type="body" sz="quarter" idx="13"/>
          </p:nvPr>
        </p:nvSpPr>
        <p:spPr>
          <a:xfrm>
            <a:off x="628650" y="1384301"/>
            <a:ext cx="3886200" cy="841718"/>
          </a:xfrm>
        </p:spPr>
        <p:txBody>
          <a:bodyPr anchor="b"/>
          <a:lstStyle>
            <a:lvl1pPr>
              <a:defRPr sz="1800"/>
            </a:lvl1pPr>
          </a:lstStyle>
          <a:p>
            <a:pPr lvl="0"/>
            <a:r>
              <a:rPr lang="nl-NL"/>
              <a:t>Klikken om de tekststijl van het model te bewerken</a:t>
            </a:r>
          </a:p>
        </p:txBody>
      </p:sp>
      <p:sp>
        <p:nvSpPr>
          <p:cNvPr id="9" name="Tijdelijke aanduiding voor tekst 7"/>
          <p:cNvSpPr>
            <a:spLocks noGrp="1"/>
          </p:cNvSpPr>
          <p:nvPr>
            <p:ph type="body" sz="quarter" idx="14"/>
          </p:nvPr>
        </p:nvSpPr>
        <p:spPr>
          <a:xfrm>
            <a:off x="4629151" y="1384301"/>
            <a:ext cx="3831431" cy="841718"/>
          </a:xfrm>
        </p:spPr>
        <p:txBody>
          <a:bodyPr anchor="b"/>
          <a:lstStyle>
            <a:lvl1pPr>
              <a:defRPr sz="1800"/>
            </a:lvl1pPr>
          </a:lstStyle>
          <a:p>
            <a:pPr lvl="0"/>
            <a:r>
              <a:rPr lang="nl-NL"/>
              <a:t>Klikken om de tekststijl van het model te bewerken</a:t>
            </a:r>
          </a:p>
        </p:txBody>
      </p:sp>
      <p:sp>
        <p:nvSpPr>
          <p:cNvPr id="10" name="Tijdelijke aanduiding voor datum 3"/>
          <p:cNvSpPr>
            <a:spLocks noGrp="1"/>
          </p:cNvSpPr>
          <p:nvPr>
            <p:ph type="dt" sz="half" idx="10"/>
          </p:nvPr>
        </p:nvSpPr>
        <p:spPr>
          <a:xfrm>
            <a:off x="7563052" y="6553643"/>
            <a:ext cx="640117" cy="186968"/>
          </a:xfrm>
        </p:spPr>
        <p:txBody>
          <a:bodyPr/>
          <a:lstStyle>
            <a:lvl1pPr algn="r">
              <a:defRPr/>
            </a:lvl1pPr>
          </a:lstStyle>
          <a:p>
            <a:r>
              <a:rPr lang="nl-BE"/>
              <a:t>08-02-17</a:t>
            </a:r>
            <a:endParaRPr lang="nl-NL"/>
          </a:p>
        </p:txBody>
      </p:sp>
      <p:sp>
        <p:nvSpPr>
          <p:cNvPr id="11" name="Tijdelijke aanduiding voor voettekst 4"/>
          <p:cNvSpPr>
            <a:spLocks noGrp="1"/>
          </p:cNvSpPr>
          <p:nvPr>
            <p:ph type="ftr" sz="quarter" idx="11"/>
          </p:nvPr>
        </p:nvSpPr>
        <p:spPr>
          <a:xfrm>
            <a:off x="5456318" y="6421475"/>
            <a:ext cx="3086100" cy="161460"/>
          </a:xfrm>
        </p:spPr>
        <p:txBody>
          <a:bodyPr/>
          <a:lstStyle/>
          <a:p>
            <a:r>
              <a:rPr lang="nl-NL"/>
              <a:t>Titel van de presentatie</a:t>
            </a:r>
          </a:p>
        </p:txBody>
      </p:sp>
      <p:sp>
        <p:nvSpPr>
          <p:cNvPr id="12" name="Tijdelijke aanduiding voor dianummer 5"/>
          <p:cNvSpPr>
            <a:spLocks noGrp="1"/>
          </p:cNvSpPr>
          <p:nvPr>
            <p:ph type="sldNum" sz="quarter" idx="12"/>
          </p:nvPr>
        </p:nvSpPr>
        <p:spPr>
          <a:xfrm>
            <a:off x="8203169" y="6549851"/>
            <a:ext cx="339249" cy="187250"/>
          </a:xfrm>
        </p:spPr>
        <p:txBody>
          <a:bodyPr/>
          <a:lstStyle>
            <a:lvl1pPr>
              <a:defRPr sz="675"/>
            </a:lvl1pPr>
          </a:lstStyle>
          <a:p>
            <a:fld id="{13691631-AEA8-B84B-A8F6-7737B3952475}" type="slidenum">
              <a:rPr lang="nl-NL" smtClean="0"/>
              <a:pPr/>
              <a:t>‹nr.›</a:t>
            </a:fld>
            <a:endParaRPr lang="nl-N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ondertitel, tekst en grafiek">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a:xfrm>
            <a:off x="628651" y="2001078"/>
            <a:ext cx="2562225" cy="391236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8" name="Tijdelijke aanduiding voor tekst 7"/>
          <p:cNvSpPr>
            <a:spLocks noGrp="1"/>
          </p:cNvSpPr>
          <p:nvPr>
            <p:ph type="body" sz="quarter" idx="13"/>
          </p:nvPr>
        </p:nvSpPr>
        <p:spPr>
          <a:xfrm>
            <a:off x="628651" y="1011427"/>
            <a:ext cx="7831931" cy="446313"/>
          </a:xfrm>
        </p:spPr>
        <p:txBody>
          <a:bodyPr/>
          <a:lstStyle>
            <a:lvl1pPr>
              <a:defRPr sz="1800"/>
            </a:lvl1pPr>
          </a:lstStyle>
          <a:p>
            <a:pPr lvl="0"/>
            <a:r>
              <a:rPr lang="nl-NL"/>
              <a:t>Klikken om de tekststijl van het model te bewerken</a:t>
            </a:r>
          </a:p>
        </p:txBody>
      </p:sp>
      <p:sp>
        <p:nvSpPr>
          <p:cNvPr id="9" name="Tijdelijke aanduiding voor grafiek 8"/>
          <p:cNvSpPr>
            <a:spLocks noGrp="1"/>
          </p:cNvSpPr>
          <p:nvPr>
            <p:ph type="chart" sz="quarter" idx="14"/>
          </p:nvPr>
        </p:nvSpPr>
        <p:spPr>
          <a:xfrm>
            <a:off x="3486151" y="2001078"/>
            <a:ext cx="4974431" cy="3912360"/>
          </a:xfrm>
        </p:spPr>
        <p:txBody>
          <a:bodyPr lIns="900000" tIns="432000" rIns="900000"/>
          <a:lstStyle>
            <a:lvl1pPr algn="ctr">
              <a:defRPr sz="1200"/>
            </a:lvl1pPr>
          </a:lstStyle>
          <a:p>
            <a:r>
              <a:rPr lang="nl-NL"/>
              <a:t>Klik op het pictogram als u een grafiek wilt toevoegen</a:t>
            </a:r>
          </a:p>
        </p:txBody>
      </p:sp>
      <p:sp>
        <p:nvSpPr>
          <p:cNvPr id="10" name="Tijdelijke aanduiding voor datum 3"/>
          <p:cNvSpPr>
            <a:spLocks noGrp="1"/>
          </p:cNvSpPr>
          <p:nvPr>
            <p:ph type="dt" sz="half" idx="10"/>
          </p:nvPr>
        </p:nvSpPr>
        <p:spPr>
          <a:xfrm>
            <a:off x="7563052" y="6553643"/>
            <a:ext cx="640117" cy="186968"/>
          </a:xfrm>
        </p:spPr>
        <p:txBody>
          <a:bodyPr/>
          <a:lstStyle>
            <a:lvl1pPr algn="r">
              <a:defRPr/>
            </a:lvl1pPr>
          </a:lstStyle>
          <a:p>
            <a:r>
              <a:rPr lang="nl-BE"/>
              <a:t>08-02-17</a:t>
            </a:r>
            <a:endParaRPr lang="nl-NL"/>
          </a:p>
        </p:txBody>
      </p:sp>
      <p:sp>
        <p:nvSpPr>
          <p:cNvPr id="11" name="Tijdelijke aanduiding voor voettekst 4"/>
          <p:cNvSpPr>
            <a:spLocks noGrp="1"/>
          </p:cNvSpPr>
          <p:nvPr>
            <p:ph type="ftr" sz="quarter" idx="11"/>
          </p:nvPr>
        </p:nvSpPr>
        <p:spPr>
          <a:xfrm>
            <a:off x="5456318" y="6421475"/>
            <a:ext cx="3086100" cy="161460"/>
          </a:xfrm>
        </p:spPr>
        <p:txBody>
          <a:bodyPr/>
          <a:lstStyle/>
          <a:p>
            <a:r>
              <a:rPr lang="nl-NL"/>
              <a:t>Titel van de presentatie</a:t>
            </a:r>
          </a:p>
        </p:txBody>
      </p:sp>
      <p:sp>
        <p:nvSpPr>
          <p:cNvPr id="12" name="Tijdelijke aanduiding voor dianummer 5"/>
          <p:cNvSpPr>
            <a:spLocks noGrp="1"/>
          </p:cNvSpPr>
          <p:nvPr>
            <p:ph type="sldNum" sz="quarter" idx="12"/>
          </p:nvPr>
        </p:nvSpPr>
        <p:spPr>
          <a:xfrm>
            <a:off x="8203169" y="6549851"/>
            <a:ext cx="339249" cy="187250"/>
          </a:xfrm>
        </p:spPr>
        <p:txBody>
          <a:bodyPr/>
          <a:lstStyle>
            <a:lvl1pPr>
              <a:defRPr sz="675"/>
            </a:lvl1pPr>
          </a:lstStyle>
          <a:p>
            <a:fld id="{13691631-AEA8-B84B-A8F6-7737B3952475}" type="slidenum">
              <a:rPr lang="nl-NL" smtClean="0"/>
              <a:pPr/>
              <a:t>‹nr.›</a:t>
            </a:fld>
            <a:endParaRPr lang="nl-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 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6" name="Tijdelijke aanduiding voor datum 3"/>
          <p:cNvSpPr>
            <a:spLocks noGrp="1"/>
          </p:cNvSpPr>
          <p:nvPr>
            <p:ph type="dt" sz="half" idx="10"/>
          </p:nvPr>
        </p:nvSpPr>
        <p:spPr>
          <a:xfrm>
            <a:off x="7563052" y="6553643"/>
            <a:ext cx="640117" cy="186968"/>
          </a:xfrm>
        </p:spPr>
        <p:txBody>
          <a:bodyPr/>
          <a:lstStyle>
            <a:lvl1pPr algn="r">
              <a:defRPr/>
            </a:lvl1pPr>
          </a:lstStyle>
          <a:p>
            <a:r>
              <a:rPr lang="nl-BE"/>
              <a:t>08-02-17</a:t>
            </a:r>
            <a:endParaRPr lang="nl-NL"/>
          </a:p>
        </p:txBody>
      </p:sp>
      <p:sp>
        <p:nvSpPr>
          <p:cNvPr id="7" name="Tijdelijke aanduiding voor voettekst 4"/>
          <p:cNvSpPr>
            <a:spLocks noGrp="1"/>
          </p:cNvSpPr>
          <p:nvPr>
            <p:ph type="ftr" sz="quarter" idx="11"/>
          </p:nvPr>
        </p:nvSpPr>
        <p:spPr>
          <a:xfrm>
            <a:off x="5456318" y="6421475"/>
            <a:ext cx="3086100" cy="161460"/>
          </a:xfrm>
        </p:spPr>
        <p:txBody>
          <a:bodyPr/>
          <a:lstStyle/>
          <a:p>
            <a:r>
              <a:rPr lang="nl-NL"/>
              <a:t>Titel van de presentatie</a:t>
            </a:r>
          </a:p>
        </p:txBody>
      </p:sp>
      <p:sp>
        <p:nvSpPr>
          <p:cNvPr id="8" name="Tijdelijke aanduiding voor dianummer 5"/>
          <p:cNvSpPr>
            <a:spLocks noGrp="1"/>
          </p:cNvSpPr>
          <p:nvPr>
            <p:ph type="sldNum" sz="quarter" idx="12"/>
          </p:nvPr>
        </p:nvSpPr>
        <p:spPr>
          <a:xfrm>
            <a:off x="8203169" y="6549851"/>
            <a:ext cx="339249" cy="187250"/>
          </a:xfrm>
        </p:spPr>
        <p:txBody>
          <a:bodyPr/>
          <a:lstStyle>
            <a:lvl1pPr>
              <a:defRPr sz="675"/>
            </a:lvl1pPr>
          </a:lstStyle>
          <a:p>
            <a:fld id="{13691631-AEA8-B84B-A8F6-7737B3952475}" type="slidenum">
              <a:rPr lang="nl-NL" smtClean="0"/>
              <a:pPr/>
              <a:t>‹nr.›</a:t>
            </a:fld>
            <a:endParaRPr lang="nl-NL"/>
          </a:p>
        </p:txBody>
      </p:sp>
    </p:spTree>
    <p:extLst>
      <p:ext uri="{BB962C8B-B14F-4D97-AF65-F5344CB8AC3E}">
        <p14:creationId xmlns:p14="http://schemas.microsoft.com/office/powerpoint/2010/main" val="1654444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1843790" y="4049824"/>
            <a:ext cx="5171608" cy="1001868"/>
          </a:xfrm>
        </p:spPr>
        <p:txBody>
          <a:bodyPr/>
          <a:lstStyle>
            <a:lvl1pPr marL="0" indent="0">
              <a:buNone/>
              <a:defRPr sz="1500" baseline="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Naam van de auteur</a:t>
            </a:r>
          </a:p>
        </p:txBody>
      </p:sp>
      <p:sp>
        <p:nvSpPr>
          <p:cNvPr id="4" name="Tijdelijke aanduiding voor datum 3"/>
          <p:cNvSpPr>
            <a:spLocks noGrp="1"/>
          </p:cNvSpPr>
          <p:nvPr>
            <p:ph type="dt" sz="half" idx="10"/>
          </p:nvPr>
        </p:nvSpPr>
        <p:spPr/>
        <p:txBody>
          <a:bodyPr/>
          <a:lstStyle>
            <a:lvl1pPr algn="r">
              <a:defRPr>
                <a:solidFill>
                  <a:schemeClr val="bg1"/>
                </a:solidFill>
              </a:defRPr>
            </a:lvl1pPr>
          </a:lstStyle>
          <a:p>
            <a:r>
              <a:rPr lang="nl-BE"/>
              <a:t>08-02-17</a:t>
            </a:r>
            <a:endParaRPr lang="nl-NL"/>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r>
              <a:rPr lang="nl-NL"/>
              <a:t>Titel van de presentatie</a:t>
            </a:r>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13691631-AEA8-B84B-A8F6-7737B3952475}" type="slidenum">
              <a:rPr lang="nl-NL" smtClean="0"/>
              <a:pPr/>
              <a:t>‹nr.›</a:t>
            </a:fld>
            <a:endParaRPr lang="nl-NL"/>
          </a:p>
        </p:txBody>
      </p:sp>
      <p:grpSp>
        <p:nvGrpSpPr>
          <p:cNvPr id="13" name="Groeperen 12"/>
          <p:cNvGrpSpPr>
            <a:grpSpLocks noChangeAspect="1"/>
          </p:cNvGrpSpPr>
          <p:nvPr userDrawn="1"/>
        </p:nvGrpSpPr>
        <p:grpSpPr>
          <a:xfrm>
            <a:off x="1203960" y="1653812"/>
            <a:ext cx="504000" cy="281531"/>
            <a:chOff x="8453413" y="1358152"/>
            <a:chExt cx="798671" cy="413997"/>
          </a:xfrm>
          <a:solidFill>
            <a:schemeClr val="bg1"/>
          </a:solidFill>
        </p:grpSpPr>
        <p:sp>
          <p:nvSpPr>
            <p:cNvPr id="14" name="Ovaal 13"/>
            <p:cNvSpPr/>
            <p:nvPr/>
          </p:nvSpPr>
          <p:spPr>
            <a:xfrm>
              <a:off x="8453413" y="1358152"/>
              <a:ext cx="206999" cy="413997"/>
            </a:xfrm>
            <a:prstGeom prst="ellipse">
              <a:avLst/>
            </a:pr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5" name="Ovaal 14"/>
            <p:cNvSpPr/>
            <p:nvPr/>
          </p:nvSpPr>
          <p:spPr>
            <a:xfrm>
              <a:off x="8749249" y="1358152"/>
              <a:ext cx="206999" cy="413997"/>
            </a:xfrm>
            <a:prstGeom prst="ellipse">
              <a:avLst/>
            </a:pr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6" name="Ovaal 15"/>
            <p:cNvSpPr/>
            <p:nvPr/>
          </p:nvSpPr>
          <p:spPr>
            <a:xfrm>
              <a:off x="9045085" y="1358152"/>
              <a:ext cx="206999" cy="413997"/>
            </a:xfrm>
            <a:prstGeom prst="ellipse">
              <a:avLst/>
            </a:prstGeom>
            <a:grpFill/>
            <a:ln w="444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200" err="1">
                <a:solidFill>
                  <a:srgbClr val="0033A0"/>
                </a:solidFill>
                <a:latin typeface="Lucida Sans Standaard" charset="0"/>
                <a:ea typeface="Lucida Sans Standaard" charset="0"/>
                <a:cs typeface="Lucida Sans Standaard" charset="0"/>
              </a:endParaRPr>
            </a:p>
          </p:txBody>
        </p:sp>
      </p:grpSp>
      <p:sp>
        <p:nvSpPr>
          <p:cNvPr id="18" name="Tijdelijke aanduiding voor tekst 17"/>
          <p:cNvSpPr>
            <a:spLocks noGrp="1"/>
          </p:cNvSpPr>
          <p:nvPr>
            <p:ph type="body" sz="quarter" idx="13"/>
          </p:nvPr>
        </p:nvSpPr>
        <p:spPr>
          <a:xfrm>
            <a:off x="1844279" y="1598723"/>
            <a:ext cx="5171118" cy="2451100"/>
          </a:xfrm>
        </p:spPr>
        <p:txBody>
          <a:bodyPr/>
          <a:lstStyle>
            <a:lvl1pPr>
              <a:defRPr sz="2100">
                <a:solidFill>
                  <a:schemeClr val="bg1"/>
                </a:solidFill>
              </a:defRPr>
            </a:lvl1pPr>
          </a:lstStyle>
          <a:p>
            <a:pPr lvl="0"/>
            <a:r>
              <a:rPr lang="nl-NL"/>
              <a:t>Klikken om de tekststijl van het model te bewerken</a:t>
            </a:r>
          </a:p>
        </p:txBody>
      </p:sp>
      <p:pic>
        <p:nvPicPr>
          <p:cNvPr id="17" name="Afbeelding 16"/>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85445" y="6265392"/>
            <a:ext cx="962406" cy="429768"/>
          </a:xfrm>
          <a:prstGeom prst="rect">
            <a:avLst/>
          </a:prstGeom>
        </p:spPr>
      </p:pic>
      <p:sp>
        <p:nvSpPr>
          <p:cNvPr id="19" name="Tekstvak 18"/>
          <p:cNvSpPr txBox="1"/>
          <p:nvPr userDrawn="1"/>
        </p:nvSpPr>
        <p:spPr>
          <a:xfrm rot="10800000" flipV="1">
            <a:off x="8259047" y="6561064"/>
            <a:ext cx="97277" cy="184666"/>
          </a:xfrm>
          <a:prstGeom prst="rect">
            <a:avLst/>
          </a:prstGeom>
          <a:noFill/>
        </p:spPr>
        <p:txBody>
          <a:bodyPr wrap="square" lIns="0" tIns="0" rIns="0" bIns="0" rtlCol="0">
            <a:spAutoFit/>
          </a:bodyPr>
          <a:lstStyle/>
          <a:p>
            <a:pPr algn="ctr"/>
            <a:r>
              <a:rPr lang="nl-NL" sz="1200">
                <a:solidFill>
                  <a:schemeClr val="bg1"/>
                </a:solidFill>
              </a:rPr>
              <a:t>I</a:t>
            </a:r>
            <a:endParaRPr lang="nl-NL" sz="900">
              <a:solidFill>
                <a:schemeClr val="bg1"/>
              </a:solidFill>
            </a:endParaRPr>
          </a:p>
        </p:txBody>
      </p:sp>
    </p:spTree>
    <p:extLst>
      <p:ext uri="{BB962C8B-B14F-4D97-AF65-F5344CB8AC3E}">
        <p14:creationId xmlns:p14="http://schemas.microsoft.com/office/powerpoint/2010/main" val="660179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ank U - Zonder foto">
    <p:spTree>
      <p:nvGrpSpPr>
        <p:cNvPr id="1" name=""/>
        <p:cNvGrpSpPr/>
        <p:nvPr/>
      </p:nvGrpSpPr>
      <p:grpSpPr>
        <a:xfrm>
          <a:off x="0" y="0"/>
          <a:ext cx="0" cy="0"/>
          <a:chOff x="0" y="0"/>
          <a:chExt cx="0" cy="0"/>
        </a:xfrm>
      </p:grpSpPr>
      <p:sp>
        <p:nvSpPr>
          <p:cNvPr id="8" name="Vrije vorm 7"/>
          <p:cNvSpPr/>
          <p:nvPr/>
        </p:nvSpPr>
        <p:spPr>
          <a:xfrm flipH="1">
            <a:off x="-3351" y="3429368"/>
            <a:ext cx="9150702" cy="916067"/>
          </a:xfrm>
          <a:custGeom>
            <a:avLst/>
            <a:gdLst>
              <a:gd name="connsiteX0" fmla="*/ 12199677 w 12200936"/>
              <a:gd name="connsiteY0" fmla="*/ 0 h 1300672"/>
              <a:gd name="connsiteX1" fmla="*/ 9093050 w 12200936"/>
              <a:gd name="connsiteY1" fmla="*/ 0 h 1300672"/>
              <a:gd name="connsiteX2" fmla="*/ 9092856 w 12200936"/>
              <a:gd name="connsiteY2" fmla="*/ 799 h 1300672"/>
              <a:gd name="connsiteX3" fmla="*/ 0 w 12200936"/>
              <a:gd name="connsiteY3" fmla="*/ 799 h 1300672"/>
              <a:gd name="connsiteX4" fmla="*/ 0 w 12200936"/>
              <a:gd name="connsiteY4" fmla="*/ 1296275 h 1300672"/>
              <a:gd name="connsiteX5" fmla="*/ 10594019 w 12200936"/>
              <a:gd name="connsiteY5" fmla="*/ 1296275 h 1300672"/>
              <a:gd name="connsiteX6" fmla="*/ 10646363 w 12200936"/>
              <a:gd name="connsiteY6" fmla="*/ 1300672 h 1300672"/>
              <a:gd name="connsiteX7" fmla="*/ 10698708 w 12200936"/>
              <a:gd name="connsiteY7" fmla="*/ 1296275 h 1300672"/>
              <a:gd name="connsiteX8" fmla="*/ 10728475 w 12200936"/>
              <a:gd name="connsiteY8" fmla="*/ 1296275 h 1300672"/>
              <a:gd name="connsiteX9" fmla="*/ 10728475 w 12200936"/>
              <a:gd name="connsiteY9" fmla="*/ 1293777 h 1300672"/>
              <a:gd name="connsiteX10" fmla="*/ 10959667 w 12200936"/>
              <a:gd name="connsiteY10" fmla="*/ 1274352 h 1300672"/>
              <a:gd name="connsiteX11" fmla="*/ 12200936 w 12200936"/>
              <a:gd name="connsiteY11" fmla="*/ 5196 h 130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0936" h="1300672">
                <a:moveTo>
                  <a:pt x="12199677" y="0"/>
                </a:moveTo>
                <a:lnTo>
                  <a:pt x="9093050" y="0"/>
                </a:lnTo>
                <a:lnTo>
                  <a:pt x="9092856" y="799"/>
                </a:lnTo>
                <a:lnTo>
                  <a:pt x="0" y="799"/>
                </a:lnTo>
                <a:lnTo>
                  <a:pt x="0" y="1296275"/>
                </a:lnTo>
                <a:lnTo>
                  <a:pt x="10594019" y="1296275"/>
                </a:lnTo>
                <a:lnTo>
                  <a:pt x="10646363" y="1300672"/>
                </a:lnTo>
                <a:lnTo>
                  <a:pt x="10698708" y="1296275"/>
                </a:lnTo>
                <a:lnTo>
                  <a:pt x="10728475" y="1296275"/>
                </a:lnTo>
                <a:lnTo>
                  <a:pt x="10728475" y="1293777"/>
                </a:lnTo>
                <a:lnTo>
                  <a:pt x="10959667" y="1274352"/>
                </a:lnTo>
                <a:cubicBezTo>
                  <a:pt x="11668063" y="1153557"/>
                  <a:pt x="12200936" y="631235"/>
                  <a:pt x="12200936" y="5196"/>
                </a:cubicBezTo>
                <a:close/>
              </a:path>
            </a:pathLst>
          </a:custGeom>
          <a:solidFill>
            <a:schemeClr val="accent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19" name="Tijdelijke aanduiding voor tekst 18"/>
          <p:cNvSpPr>
            <a:spLocks noGrp="1"/>
          </p:cNvSpPr>
          <p:nvPr>
            <p:ph type="body" sz="quarter" idx="13" hasCustomPrompt="1"/>
          </p:nvPr>
        </p:nvSpPr>
        <p:spPr>
          <a:xfrm>
            <a:off x="-3351" y="2434006"/>
            <a:ext cx="7848600" cy="999346"/>
          </a:xfrm>
          <a:blipFill dpi="0" rotWithShape="1">
            <a:blip r:embed="rId2">
              <a:alphaModFix amt="50000"/>
            </a:blip>
            <a:srcRect/>
            <a:stretch>
              <a:fillRect/>
            </a:stretch>
          </a:blipFill>
        </p:spPr>
        <p:txBody>
          <a:bodyPr/>
          <a:lstStyle>
            <a:lvl5pPr marL="1371600" indent="0">
              <a:buNone/>
              <a:defRPr baseline="0"/>
            </a:lvl5pPr>
          </a:lstStyle>
          <a:p>
            <a:pPr lvl="4"/>
            <a:r>
              <a:rPr lang="nl-NL"/>
              <a:t> </a:t>
            </a:r>
          </a:p>
        </p:txBody>
      </p:sp>
      <p:sp>
        <p:nvSpPr>
          <p:cNvPr id="12" name="Tijdelijke aanduiding voor tekst 11"/>
          <p:cNvSpPr>
            <a:spLocks noGrp="1"/>
          </p:cNvSpPr>
          <p:nvPr>
            <p:ph type="body" sz="quarter" idx="10" hasCustomPrompt="1"/>
          </p:nvPr>
        </p:nvSpPr>
        <p:spPr>
          <a:xfrm>
            <a:off x="693327" y="2612887"/>
            <a:ext cx="6625829" cy="809625"/>
          </a:xfrm>
        </p:spPr>
        <p:txBody>
          <a:bodyPr/>
          <a:lstStyle>
            <a:lvl1pPr algn="r">
              <a:defRPr sz="4500" cap="all" baseline="0">
                <a:solidFill>
                  <a:schemeClr val="bg1"/>
                </a:solidFill>
              </a:defRPr>
            </a:lvl1pPr>
          </a:lstStyle>
          <a:p>
            <a:pPr lvl="0"/>
            <a:r>
              <a:rPr lang="nl-NL"/>
              <a:t>DANK U - THANK YOU</a:t>
            </a:r>
          </a:p>
        </p:txBody>
      </p:sp>
      <p:pic>
        <p:nvPicPr>
          <p:cNvPr id="11" name="Afbeelding 10"/>
          <p:cNvPicPr>
            <a:picLocks noChangeAspect="1"/>
          </p:cNvPicPr>
          <p:nvPr userDrawn="1"/>
        </p:nvPicPr>
        <p:blipFill rotWithShape="1">
          <a:blip r:embed="rId3">
            <a:extLst>
              <a:ext uri="{28A0092B-C50C-407E-A947-70E740481C1C}">
                <a14:useLocalDpi xmlns:a14="http://schemas.microsoft.com/office/drawing/2010/main" val="0"/>
              </a:ext>
            </a:extLst>
          </a:blip>
          <a:srcRect l="3129" t="17119" r="89561" b="18852"/>
          <a:stretch/>
        </p:blipFill>
        <p:spPr>
          <a:xfrm>
            <a:off x="8205346" y="6112507"/>
            <a:ext cx="766462" cy="629392"/>
          </a:xfrm>
          <a:prstGeom prst="rect">
            <a:avLst/>
          </a:prstGeom>
          <a:effectLst/>
        </p:spPr>
      </p:pic>
      <p:pic>
        <p:nvPicPr>
          <p:cNvPr id="13" name="Afbeelding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595" y="5871731"/>
            <a:ext cx="1924812" cy="859536"/>
          </a:xfrm>
          <a:prstGeom prst="rect">
            <a:avLst/>
          </a:prstGeom>
        </p:spPr>
      </p:pic>
      <p:sp>
        <p:nvSpPr>
          <p:cNvPr id="16" name="Tijdelijke aanduiding voor tekst 13"/>
          <p:cNvSpPr>
            <a:spLocks noGrp="1"/>
          </p:cNvSpPr>
          <p:nvPr>
            <p:ph type="body" sz="quarter" idx="11" hasCustomPrompt="1"/>
          </p:nvPr>
        </p:nvSpPr>
        <p:spPr>
          <a:xfrm>
            <a:off x="2968440" y="6223000"/>
            <a:ext cx="2000250" cy="469718"/>
          </a:xfrm>
        </p:spPr>
        <p:txBody>
          <a:bodyPr/>
          <a:lstStyle>
            <a:lvl1pPr>
              <a:spcAft>
                <a:spcPts val="150"/>
              </a:spcAft>
              <a:defRPr sz="1050"/>
            </a:lvl1pPr>
          </a:lstStyle>
          <a:p>
            <a:pPr lvl="0"/>
            <a:r>
              <a:rPr lang="nl-NL"/>
              <a:t>Campus</a:t>
            </a:r>
            <a:br>
              <a:rPr lang="nl-NL"/>
            </a:br>
            <a:r>
              <a:rPr lang="nl-NL"/>
              <a:t>Adres</a:t>
            </a:r>
            <a:br>
              <a:rPr lang="nl-NL"/>
            </a:br>
            <a:r>
              <a:rPr lang="nl-NL"/>
              <a:t>Gemeente</a:t>
            </a:r>
          </a:p>
        </p:txBody>
      </p:sp>
      <p:sp>
        <p:nvSpPr>
          <p:cNvPr id="17" name="Tijdelijke aanduiding voor tekst 13"/>
          <p:cNvSpPr>
            <a:spLocks noGrp="1"/>
          </p:cNvSpPr>
          <p:nvPr>
            <p:ph type="body" sz="quarter" idx="12" hasCustomPrompt="1"/>
          </p:nvPr>
        </p:nvSpPr>
        <p:spPr>
          <a:xfrm>
            <a:off x="5308778" y="6222999"/>
            <a:ext cx="2000250" cy="461701"/>
          </a:xfrm>
        </p:spPr>
        <p:txBody>
          <a:bodyPr/>
          <a:lstStyle>
            <a:lvl1pPr marL="0" indent="0">
              <a:spcAft>
                <a:spcPts val="150"/>
              </a:spcAft>
              <a:tabLst>
                <a:tab pos="332185" algn="l"/>
              </a:tabLst>
              <a:defRPr sz="1050"/>
            </a:lvl1pPr>
          </a:lstStyle>
          <a:p>
            <a:pPr lvl="0"/>
            <a:r>
              <a:rPr lang="nl-NL"/>
              <a:t>T	</a:t>
            </a:r>
            <a:r>
              <a:rPr lang="nl-NL" err="1"/>
              <a:t>xxxxxxxxxxx</a:t>
            </a:r>
            <a:br>
              <a:rPr lang="nl-NL"/>
            </a:br>
            <a:r>
              <a:rPr lang="nl-NL"/>
              <a:t>E	</a:t>
            </a:r>
            <a:r>
              <a:rPr lang="nl-NL" err="1"/>
              <a:t>xxxxxx@yyyy.zz</a:t>
            </a:r>
            <a:endParaRPr lang="nl-NL"/>
          </a:p>
        </p:txBody>
      </p:sp>
    </p:spTree>
    <p:extLst>
      <p:ext uri="{BB962C8B-B14F-4D97-AF65-F5344CB8AC3E}">
        <p14:creationId xmlns:p14="http://schemas.microsoft.com/office/powerpoint/2010/main" val="634013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ank U - met foto">
    <p:spTree>
      <p:nvGrpSpPr>
        <p:cNvPr id="1" name=""/>
        <p:cNvGrpSpPr/>
        <p:nvPr/>
      </p:nvGrpSpPr>
      <p:grpSpPr>
        <a:xfrm>
          <a:off x="0" y="0"/>
          <a:ext cx="0" cy="0"/>
          <a:chOff x="0" y="0"/>
          <a:chExt cx="0" cy="0"/>
        </a:xfrm>
      </p:grpSpPr>
      <p:sp>
        <p:nvSpPr>
          <p:cNvPr id="11" name="Tijdelijke aanduiding voor afbeelding 8"/>
          <p:cNvSpPr>
            <a:spLocks noGrp="1"/>
          </p:cNvSpPr>
          <p:nvPr>
            <p:ph type="pic" sz="quarter" idx="13"/>
          </p:nvPr>
        </p:nvSpPr>
        <p:spPr>
          <a:xfrm>
            <a:off x="-3350" y="-10860"/>
            <a:ext cx="9150702" cy="3433371"/>
          </a:xfrm>
        </p:spPr>
        <p:txBody>
          <a:bodyPr lIns="1080000" tIns="468000" rIns="1080000">
            <a:normAutofit/>
          </a:bodyPr>
          <a:lstStyle>
            <a:lvl1pPr marL="0" indent="0" algn="ctr">
              <a:buNone/>
              <a:defRPr sz="1200"/>
            </a:lvl1pPr>
          </a:lstStyle>
          <a:p>
            <a:r>
              <a:rPr lang="nl-NL"/>
              <a:t>Klik op het pictogram als u een afbeelding wilt toevoegen</a:t>
            </a:r>
          </a:p>
        </p:txBody>
      </p:sp>
      <p:sp>
        <p:nvSpPr>
          <p:cNvPr id="14" name="Tijdelijke aanduiding voor tekst 13"/>
          <p:cNvSpPr>
            <a:spLocks noGrp="1"/>
          </p:cNvSpPr>
          <p:nvPr>
            <p:ph type="body" sz="quarter" idx="11" hasCustomPrompt="1"/>
          </p:nvPr>
        </p:nvSpPr>
        <p:spPr>
          <a:xfrm>
            <a:off x="2968440" y="6223000"/>
            <a:ext cx="2000250" cy="469718"/>
          </a:xfrm>
        </p:spPr>
        <p:txBody>
          <a:bodyPr/>
          <a:lstStyle>
            <a:lvl1pPr>
              <a:spcAft>
                <a:spcPts val="150"/>
              </a:spcAft>
              <a:defRPr sz="1050"/>
            </a:lvl1pPr>
          </a:lstStyle>
          <a:p>
            <a:pPr lvl="0"/>
            <a:r>
              <a:rPr lang="nl-NL"/>
              <a:t>Campus</a:t>
            </a:r>
            <a:br>
              <a:rPr lang="nl-NL"/>
            </a:br>
            <a:r>
              <a:rPr lang="nl-NL"/>
              <a:t>Adres</a:t>
            </a:r>
            <a:br>
              <a:rPr lang="nl-NL"/>
            </a:br>
            <a:r>
              <a:rPr lang="nl-NL"/>
              <a:t>Gemeente</a:t>
            </a:r>
          </a:p>
        </p:txBody>
      </p:sp>
      <p:sp>
        <p:nvSpPr>
          <p:cNvPr id="15" name="Tijdelijke aanduiding voor tekst 13"/>
          <p:cNvSpPr>
            <a:spLocks noGrp="1"/>
          </p:cNvSpPr>
          <p:nvPr>
            <p:ph type="body" sz="quarter" idx="12" hasCustomPrompt="1"/>
          </p:nvPr>
        </p:nvSpPr>
        <p:spPr>
          <a:xfrm>
            <a:off x="5308778" y="6222999"/>
            <a:ext cx="2000250" cy="461701"/>
          </a:xfrm>
        </p:spPr>
        <p:txBody>
          <a:bodyPr/>
          <a:lstStyle>
            <a:lvl1pPr marL="0" indent="0">
              <a:spcAft>
                <a:spcPts val="150"/>
              </a:spcAft>
              <a:tabLst>
                <a:tab pos="332185" algn="l"/>
              </a:tabLst>
              <a:defRPr sz="1050"/>
            </a:lvl1pPr>
          </a:lstStyle>
          <a:p>
            <a:pPr lvl="0"/>
            <a:r>
              <a:rPr lang="nl-NL"/>
              <a:t>T	</a:t>
            </a:r>
            <a:r>
              <a:rPr lang="nl-NL" err="1"/>
              <a:t>xxxxxxxxxxx</a:t>
            </a:r>
            <a:br>
              <a:rPr lang="nl-NL"/>
            </a:br>
            <a:r>
              <a:rPr lang="nl-NL"/>
              <a:t>E	</a:t>
            </a:r>
            <a:r>
              <a:rPr lang="nl-NL" err="1"/>
              <a:t>xxxxxx@yyyy.zz</a:t>
            </a:r>
            <a:endParaRPr lang="nl-NL"/>
          </a:p>
        </p:txBody>
      </p:sp>
      <p:sp>
        <p:nvSpPr>
          <p:cNvPr id="20" name="Vrije vorm 19"/>
          <p:cNvSpPr/>
          <p:nvPr userDrawn="1"/>
        </p:nvSpPr>
        <p:spPr>
          <a:xfrm flipH="1">
            <a:off x="-3351" y="3422644"/>
            <a:ext cx="9150702" cy="916067"/>
          </a:xfrm>
          <a:custGeom>
            <a:avLst/>
            <a:gdLst>
              <a:gd name="connsiteX0" fmla="*/ 12199677 w 12200936"/>
              <a:gd name="connsiteY0" fmla="*/ 0 h 1300672"/>
              <a:gd name="connsiteX1" fmla="*/ 9093050 w 12200936"/>
              <a:gd name="connsiteY1" fmla="*/ 0 h 1300672"/>
              <a:gd name="connsiteX2" fmla="*/ 9092856 w 12200936"/>
              <a:gd name="connsiteY2" fmla="*/ 799 h 1300672"/>
              <a:gd name="connsiteX3" fmla="*/ 0 w 12200936"/>
              <a:gd name="connsiteY3" fmla="*/ 799 h 1300672"/>
              <a:gd name="connsiteX4" fmla="*/ 0 w 12200936"/>
              <a:gd name="connsiteY4" fmla="*/ 1296275 h 1300672"/>
              <a:gd name="connsiteX5" fmla="*/ 10594019 w 12200936"/>
              <a:gd name="connsiteY5" fmla="*/ 1296275 h 1300672"/>
              <a:gd name="connsiteX6" fmla="*/ 10646363 w 12200936"/>
              <a:gd name="connsiteY6" fmla="*/ 1300672 h 1300672"/>
              <a:gd name="connsiteX7" fmla="*/ 10698708 w 12200936"/>
              <a:gd name="connsiteY7" fmla="*/ 1296275 h 1300672"/>
              <a:gd name="connsiteX8" fmla="*/ 10728475 w 12200936"/>
              <a:gd name="connsiteY8" fmla="*/ 1296275 h 1300672"/>
              <a:gd name="connsiteX9" fmla="*/ 10728475 w 12200936"/>
              <a:gd name="connsiteY9" fmla="*/ 1293777 h 1300672"/>
              <a:gd name="connsiteX10" fmla="*/ 10959667 w 12200936"/>
              <a:gd name="connsiteY10" fmla="*/ 1274352 h 1300672"/>
              <a:gd name="connsiteX11" fmla="*/ 12200936 w 12200936"/>
              <a:gd name="connsiteY11" fmla="*/ 5196 h 130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0936" h="1300672">
                <a:moveTo>
                  <a:pt x="12199677" y="0"/>
                </a:moveTo>
                <a:lnTo>
                  <a:pt x="9093050" y="0"/>
                </a:lnTo>
                <a:lnTo>
                  <a:pt x="9092856" y="799"/>
                </a:lnTo>
                <a:lnTo>
                  <a:pt x="0" y="799"/>
                </a:lnTo>
                <a:lnTo>
                  <a:pt x="0" y="1296275"/>
                </a:lnTo>
                <a:lnTo>
                  <a:pt x="10594019" y="1296275"/>
                </a:lnTo>
                <a:lnTo>
                  <a:pt x="10646363" y="1300672"/>
                </a:lnTo>
                <a:lnTo>
                  <a:pt x="10698708" y="1296275"/>
                </a:lnTo>
                <a:lnTo>
                  <a:pt x="10728475" y="1296275"/>
                </a:lnTo>
                <a:lnTo>
                  <a:pt x="10728475" y="1293777"/>
                </a:lnTo>
                <a:lnTo>
                  <a:pt x="10959667" y="1274352"/>
                </a:lnTo>
                <a:cubicBezTo>
                  <a:pt x="11668063" y="1153557"/>
                  <a:pt x="12200936" y="631235"/>
                  <a:pt x="12200936" y="5196"/>
                </a:cubicBezTo>
                <a:close/>
              </a:path>
            </a:pathLst>
          </a:custGeom>
          <a:solidFill>
            <a:schemeClr val="accent1"/>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err="1">
              <a:solidFill>
                <a:srgbClr val="0033A0"/>
              </a:solidFill>
              <a:latin typeface="Lucida Sans Standaard" charset="0"/>
              <a:ea typeface="Lucida Sans Standaard" charset="0"/>
              <a:cs typeface="Lucida Sans Standaard" charset="0"/>
            </a:endParaRPr>
          </a:p>
        </p:txBody>
      </p:sp>
      <p:sp>
        <p:nvSpPr>
          <p:cNvPr id="21" name="Tijdelijke aanduiding voor tekst 18"/>
          <p:cNvSpPr>
            <a:spLocks noGrp="1"/>
          </p:cNvSpPr>
          <p:nvPr>
            <p:ph type="body" sz="quarter" idx="14" hasCustomPrompt="1"/>
          </p:nvPr>
        </p:nvSpPr>
        <p:spPr>
          <a:xfrm>
            <a:off x="-3351" y="2434006"/>
            <a:ext cx="7848600" cy="999346"/>
          </a:xfrm>
          <a:blipFill dpi="0" rotWithShape="1">
            <a:blip r:embed="rId2">
              <a:alphaModFix amt="50000"/>
            </a:blip>
            <a:srcRect/>
            <a:stretch>
              <a:fillRect/>
            </a:stretch>
          </a:blipFill>
        </p:spPr>
        <p:txBody>
          <a:bodyPr/>
          <a:lstStyle>
            <a:lvl5pPr marL="1371600" indent="0">
              <a:buNone/>
              <a:defRPr baseline="0"/>
            </a:lvl5pPr>
          </a:lstStyle>
          <a:p>
            <a:pPr lvl="4"/>
            <a:r>
              <a:rPr lang="nl-NL"/>
              <a:t> </a:t>
            </a:r>
          </a:p>
        </p:txBody>
      </p:sp>
      <p:sp>
        <p:nvSpPr>
          <p:cNvPr id="22" name="Tijdelijke aanduiding voor tekst 11"/>
          <p:cNvSpPr>
            <a:spLocks noGrp="1"/>
          </p:cNvSpPr>
          <p:nvPr>
            <p:ph type="body" sz="quarter" idx="10" hasCustomPrompt="1"/>
          </p:nvPr>
        </p:nvSpPr>
        <p:spPr>
          <a:xfrm>
            <a:off x="693327" y="2612887"/>
            <a:ext cx="6625829" cy="809625"/>
          </a:xfrm>
        </p:spPr>
        <p:txBody>
          <a:bodyPr/>
          <a:lstStyle>
            <a:lvl1pPr algn="r">
              <a:defRPr sz="4500" cap="all" baseline="0">
                <a:solidFill>
                  <a:schemeClr val="bg1"/>
                </a:solidFill>
              </a:defRPr>
            </a:lvl1pPr>
          </a:lstStyle>
          <a:p>
            <a:pPr lvl="0"/>
            <a:r>
              <a:rPr lang="nl-NL"/>
              <a:t>DANK U - THANK YOU</a:t>
            </a:r>
          </a:p>
        </p:txBody>
      </p:sp>
      <p:pic>
        <p:nvPicPr>
          <p:cNvPr id="23" name="Afbeelding 22"/>
          <p:cNvPicPr>
            <a:picLocks noChangeAspect="1"/>
          </p:cNvPicPr>
          <p:nvPr userDrawn="1"/>
        </p:nvPicPr>
        <p:blipFill rotWithShape="1">
          <a:blip r:embed="rId3">
            <a:extLst>
              <a:ext uri="{28A0092B-C50C-407E-A947-70E740481C1C}">
                <a14:useLocalDpi xmlns:a14="http://schemas.microsoft.com/office/drawing/2010/main" val="0"/>
              </a:ext>
            </a:extLst>
          </a:blip>
          <a:srcRect l="3129" t="17119" r="89561" b="18852"/>
          <a:stretch/>
        </p:blipFill>
        <p:spPr>
          <a:xfrm>
            <a:off x="8205346" y="6112507"/>
            <a:ext cx="766462" cy="629392"/>
          </a:xfrm>
          <a:prstGeom prst="rect">
            <a:avLst/>
          </a:prstGeom>
          <a:effectLst/>
        </p:spPr>
      </p:pic>
      <p:pic>
        <p:nvPicPr>
          <p:cNvPr id="24" name="Afbeelding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595" y="5871731"/>
            <a:ext cx="1924812" cy="85953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Afbeelding 19"/>
          <p:cNvPicPr>
            <a:picLocks noChangeAspect="1"/>
          </p:cNvPicPr>
          <p:nvPr userDrawn="1"/>
        </p:nvPicPr>
        <p:blipFill rotWithShape="1">
          <a:blip r:embed="rId19">
            <a:extLst>
              <a:ext uri="{28A0092B-C50C-407E-A947-70E740481C1C}">
                <a14:useLocalDpi xmlns:a14="http://schemas.microsoft.com/office/drawing/2010/main" val="0"/>
              </a:ext>
            </a:extLst>
          </a:blip>
          <a:srcRect l="3129" t="17119" r="89561" b="18852"/>
          <a:stretch/>
        </p:blipFill>
        <p:spPr>
          <a:xfrm>
            <a:off x="8603523" y="6394396"/>
            <a:ext cx="374319" cy="307378"/>
          </a:xfrm>
          <a:prstGeom prst="rect">
            <a:avLst/>
          </a:prstGeom>
          <a:effectLst/>
        </p:spPr>
      </p:pic>
      <p:sp>
        <p:nvSpPr>
          <p:cNvPr id="2" name="Tijdelijke aanduiding voor titel 1"/>
          <p:cNvSpPr>
            <a:spLocks noGrp="1"/>
          </p:cNvSpPr>
          <p:nvPr>
            <p:ph type="title"/>
          </p:nvPr>
        </p:nvSpPr>
        <p:spPr>
          <a:xfrm>
            <a:off x="628651" y="298866"/>
            <a:ext cx="7831931" cy="712561"/>
          </a:xfrm>
          <a:prstGeom prst="rect">
            <a:avLst/>
          </a:prstGeom>
        </p:spPr>
        <p:txBody>
          <a:bodyPr vert="horz" lIns="91440" tIns="45720" rIns="91440" bIns="45720" rtlCol="0" anchor="b">
            <a:noAutofit/>
          </a:bodyPr>
          <a:lstStyle/>
          <a:p>
            <a:r>
              <a:rPr lang="nl-NL"/>
              <a:t>Titelstijl van model bewerken</a:t>
            </a:r>
          </a:p>
        </p:txBody>
      </p:sp>
      <p:sp>
        <p:nvSpPr>
          <p:cNvPr id="3" name="Tijdelijke aanduiding voor tekst 2"/>
          <p:cNvSpPr>
            <a:spLocks noGrp="1"/>
          </p:cNvSpPr>
          <p:nvPr>
            <p:ph type="body" idx="1"/>
          </p:nvPr>
        </p:nvSpPr>
        <p:spPr>
          <a:xfrm>
            <a:off x="628651" y="2001078"/>
            <a:ext cx="7831931" cy="3912360"/>
          </a:xfrm>
          <a:prstGeom prst="rect">
            <a:avLst/>
          </a:prstGeom>
        </p:spPr>
        <p:txBody>
          <a:bodyPr vert="horz" lIns="91440" tIns="45720" rIns="91440" bIns="45720" rtlCol="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p:txBody>
      </p:sp>
      <p:sp>
        <p:nvSpPr>
          <p:cNvPr id="4" name="Tijdelijke aanduiding voor datum 3"/>
          <p:cNvSpPr>
            <a:spLocks noGrp="1"/>
          </p:cNvSpPr>
          <p:nvPr>
            <p:ph type="dt" sz="half" idx="2"/>
          </p:nvPr>
        </p:nvSpPr>
        <p:spPr>
          <a:xfrm>
            <a:off x="7567143" y="6553133"/>
            <a:ext cx="640117" cy="187250"/>
          </a:xfrm>
          <a:prstGeom prst="rect">
            <a:avLst/>
          </a:prstGeom>
        </p:spPr>
        <p:txBody>
          <a:bodyPr vert="horz" lIns="0" tIns="0" rIns="0" bIns="0" rtlCol="0" anchor="ctr"/>
          <a:lstStyle>
            <a:lvl1pPr algn="l">
              <a:defRPr sz="675" b="0" i="0">
                <a:solidFill>
                  <a:schemeClr val="tx1">
                    <a:tint val="75000"/>
                  </a:schemeClr>
                </a:solidFill>
                <a:latin typeface="Lucida Sans Standaard" charset="0"/>
              </a:defRPr>
            </a:lvl1pPr>
          </a:lstStyle>
          <a:p>
            <a:pPr algn="r"/>
            <a:r>
              <a:rPr lang="nl-BE"/>
              <a:t>08-02-17</a:t>
            </a:r>
            <a:endParaRPr lang="nl-NL"/>
          </a:p>
        </p:txBody>
      </p:sp>
      <p:sp>
        <p:nvSpPr>
          <p:cNvPr id="5" name="Tijdelijke aanduiding voor voettekst 4"/>
          <p:cNvSpPr>
            <a:spLocks noGrp="1"/>
          </p:cNvSpPr>
          <p:nvPr>
            <p:ph type="ftr" sz="quarter" idx="3"/>
          </p:nvPr>
        </p:nvSpPr>
        <p:spPr>
          <a:xfrm>
            <a:off x="5456318" y="6420083"/>
            <a:ext cx="3086100" cy="161460"/>
          </a:xfrm>
          <a:prstGeom prst="rect">
            <a:avLst/>
          </a:prstGeom>
        </p:spPr>
        <p:txBody>
          <a:bodyPr vert="horz" lIns="91440" tIns="45720" rIns="91440" bIns="45720" rtlCol="0" anchor="ctr"/>
          <a:lstStyle>
            <a:lvl1pPr algn="r">
              <a:defRPr sz="750" b="0" i="0">
                <a:solidFill>
                  <a:schemeClr val="accent1"/>
                </a:solidFill>
                <a:latin typeface="Lucida Sans Standaard" charset="0"/>
              </a:defRPr>
            </a:lvl1pPr>
          </a:lstStyle>
          <a:p>
            <a:r>
              <a:rPr lang="nl-NL"/>
              <a:t>Titel van de presentatie</a:t>
            </a:r>
          </a:p>
        </p:txBody>
      </p:sp>
      <p:sp>
        <p:nvSpPr>
          <p:cNvPr id="6" name="Tijdelijke aanduiding voor dianummer 5"/>
          <p:cNvSpPr>
            <a:spLocks noGrp="1"/>
          </p:cNvSpPr>
          <p:nvPr>
            <p:ph type="sldNum" sz="quarter" idx="4"/>
          </p:nvPr>
        </p:nvSpPr>
        <p:spPr>
          <a:xfrm>
            <a:off x="8169122" y="6553133"/>
            <a:ext cx="373296" cy="187250"/>
          </a:xfrm>
          <a:prstGeom prst="rect">
            <a:avLst/>
          </a:prstGeom>
        </p:spPr>
        <p:txBody>
          <a:bodyPr vert="horz" lIns="91440" tIns="0" rIns="91440" bIns="0" rtlCol="0" anchor="ctr"/>
          <a:lstStyle>
            <a:lvl1pPr algn="r">
              <a:defRPr sz="675" b="0" i="0">
                <a:solidFill>
                  <a:schemeClr val="tx1">
                    <a:tint val="75000"/>
                  </a:schemeClr>
                </a:solidFill>
                <a:latin typeface="Lucida Sans Standaard" charset="0"/>
              </a:defRPr>
            </a:lvl1pPr>
          </a:lstStyle>
          <a:p>
            <a:fld id="{13691631-AEA8-B84B-A8F6-7737B3952475}" type="slidenum">
              <a:rPr lang="nl-NL" smtClean="0"/>
              <a:pPr/>
              <a:t>‹nr.›</a:t>
            </a:fld>
            <a:endParaRPr lang="nl-NL"/>
          </a:p>
        </p:txBody>
      </p:sp>
      <p:sp>
        <p:nvSpPr>
          <p:cNvPr id="11" name="Vrije vorm 10"/>
          <p:cNvSpPr/>
          <p:nvPr userDrawn="1"/>
        </p:nvSpPr>
        <p:spPr>
          <a:xfrm>
            <a:off x="8982648" y="534800"/>
            <a:ext cx="161352" cy="55232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b="0" i="0">
              <a:latin typeface="Lucida Sans Standaard" charset="0"/>
            </a:endParaRPr>
          </a:p>
        </p:txBody>
      </p:sp>
      <p:grpSp>
        <p:nvGrpSpPr>
          <p:cNvPr id="16" name="Groeperen 15"/>
          <p:cNvGrpSpPr>
            <a:grpSpLocks noChangeAspect="1"/>
          </p:cNvGrpSpPr>
          <p:nvPr userDrawn="1"/>
        </p:nvGrpSpPr>
        <p:grpSpPr>
          <a:xfrm>
            <a:off x="193663" y="692854"/>
            <a:ext cx="288000" cy="199418"/>
            <a:chOff x="8453413" y="1358152"/>
            <a:chExt cx="798671" cy="413997"/>
          </a:xfrm>
        </p:grpSpPr>
        <p:sp>
          <p:nvSpPr>
            <p:cNvPr id="17" name="Ovaal 16"/>
            <p:cNvSpPr/>
            <p:nvPr/>
          </p:nvSpPr>
          <p:spPr>
            <a:xfrm>
              <a:off x="8453413" y="1358152"/>
              <a:ext cx="206999" cy="413997"/>
            </a:xfrm>
            <a:prstGeom prst="ellipse">
              <a:avLst/>
            </a:prstGeom>
            <a:solidFill>
              <a:srgbClr val="ABB202"/>
            </a:solidFill>
            <a:ln w="4445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err="1">
                <a:ln>
                  <a:noFill/>
                </a:ln>
                <a:solidFill>
                  <a:srgbClr val="0033A0"/>
                </a:solidFill>
                <a:effectLst/>
                <a:uLnTx/>
                <a:uFillTx/>
                <a:latin typeface="Lucida Sans Standaard" charset="0"/>
                <a:ea typeface="Lucida Sans Standaard" charset="0"/>
                <a:cs typeface="Lucida Sans Standaard" charset="0"/>
              </a:endParaRPr>
            </a:p>
          </p:txBody>
        </p:sp>
        <p:sp>
          <p:nvSpPr>
            <p:cNvPr id="18" name="Ovaal 17"/>
            <p:cNvSpPr/>
            <p:nvPr/>
          </p:nvSpPr>
          <p:spPr>
            <a:xfrm>
              <a:off x="8749249" y="1358152"/>
              <a:ext cx="206999" cy="413997"/>
            </a:xfrm>
            <a:prstGeom prst="ellipse">
              <a:avLst/>
            </a:prstGeom>
            <a:solidFill>
              <a:srgbClr val="ABB202">
                <a:alpha val="70000"/>
              </a:srgbClr>
            </a:solidFill>
            <a:ln w="4445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err="1">
                <a:ln>
                  <a:noFill/>
                </a:ln>
                <a:solidFill>
                  <a:srgbClr val="0033A0"/>
                </a:solidFill>
                <a:effectLst/>
                <a:uLnTx/>
                <a:uFillTx/>
                <a:latin typeface="Lucida Sans Standaard" charset="0"/>
                <a:ea typeface="Lucida Sans Standaard" charset="0"/>
                <a:cs typeface="Lucida Sans Standaard" charset="0"/>
              </a:endParaRPr>
            </a:p>
          </p:txBody>
        </p:sp>
        <p:sp>
          <p:nvSpPr>
            <p:cNvPr id="19" name="Ovaal 18"/>
            <p:cNvSpPr/>
            <p:nvPr/>
          </p:nvSpPr>
          <p:spPr>
            <a:xfrm>
              <a:off x="9045085" y="1358152"/>
              <a:ext cx="206999" cy="413997"/>
            </a:xfrm>
            <a:prstGeom prst="ellipse">
              <a:avLst/>
            </a:prstGeom>
            <a:solidFill>
              <a:srgbClr val="ABB202">
                <a:alpha val="50000"/>
              </a:srgbClr>
            </a:solidFill>
            <a:ln w="4445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err="1">
                <a:ln>
                  <a:noFill/>
                </a:ln>
                <a:solidFill>
                  <a:srgbClr val="0033A0"/>
                </a:solidFill>
                <a:effectLst/>
                <a:uLnTx/>
                <a:uFillTx/>
                <a:latin typeface="Lucida Sans Standaard" charset="0"/>
                <a:ea typeface="Lucida Sans Standaard" charset="0"/>
                <a:cs typeface="Lucida Sans Standaard" charset="0"/>
              </a:endParaRPr>
            </a:p>
          </p:txBody>
        </p:sp>
      </p:grpSp>
      <p:sp>
        <p:nvSpPr>
          <p:cNvPr id="21" name="Tekstvak 20"/>
          <p:cNvSpPr txBox="1"/>
          <p:nvPr userDrawn="1"/>
        </p:nvSpPr>
        <p:spPr>
          <a:xfrm rot="10800000" flipV="1">
            <a:off x="8263860" y="6538914"/>
            <a:ext cx="97277" cy="184666"/>
          </a:xfrm>
          <a:prstGeom prst="rect">
            <a:avLst/>
          </a:prstGeom>
          <a:noFill/>
        </p:spPr>
        <p:txBody>
          <a:bodyPr wrap="square" lIns="0" tIns="0" rIns="0" bIns="0" rtlCol="0">
            <a:spAutoFit/>
          </a:bodyPr>
          <a:lstStyle/>
          <a:p>
            <a:pPr algn="ctr"/>
            <a:r>
              <a:rPr lang="nl-NL" sz="1200">
                <a:solidFill>
                  <a:schemeClr val="accent1"/>
                </a:solidFill>
              </a:rPr>
              <a:t>I</a:t>
            </a:r>
            <a:endParaRPr lang="nl-NL" sz="900">
              <a:solidFill>
                <a:schemeClr val="accent1"/>
              </a:solidFill>
            </a:endParaRPr>
          </a:p>
        </p:txBody>
      </p:sp>
      <p:pic>
        <p:nvPicPr>
          <p:cNvPr id="22" name="Afbeelding 21"/>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85445" y="6265392"/>
            <a:ext cx="962406" cy="429768"/>
          </a:xfrm>
          <a:prstGeom prst="rect">
            <a:avLst/>
          </a:prstGeom>
        </p:spPr>
      </p:pic>
    </p:spTree>
    <p:extLst>
      <p:ext uri="{BB962C8B-B14F-4D97-AF65-F5344CB8AC3E}">
        <p14:creationId xmlns:p14="http://schemas.microsoft.com/office/powerpoint/2010/main" val="69038744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8" r:id="rId4"/>
    <p:sldLayoutId id="2147483669" r:id="rId5"/>
    <p:sldLayoutId id="2147483670" r:id="rId6"/>
    <p:sldLayoutId id="2147483650" r:id="rId7"/>
    <p:sldLayoutId id="2147483662" r:id="rId8"/>
    <p:sldLayoutId id="2147483663" r:id="rId9"/>
    <p:sldLayoutId id="2147483664" r:id="rId10"/>
    <p:sldLayoutId id="2147483652" r:id="rId11"/>
    <p:sldLayoutId id="2147483665" r:id="rId12"/>
    <p:sldLayoutId id="2147483666" r:id="rId13"/>
    <p:sldLayoutId id="2147483654" r:id="rId14"/>
    <p:sldLayoutId id="2147483651" r:id="rId15"/>
    <p:sldLayoutId id="2147483655" r:id="rId16"/>
    <p:sldLayoutId id="2147483667" r:id="rId17"/>
  </p:sldLayoutIdLst>
  <p:hf hdr="0"/>
  <p:txStyles>
    <p:titleStyle>
      <a:lvl1pPr algn="l" defTabSz="685800" rtl="0" eaLnBrk="1" latinLnBrk="0" hangingPunct="1">
        <a:lnSpc>
          <a:spcPct val="90000"/>
        </a:lnSpc>
        <a:spcBef>
          <a:spcPct val="0"/>
        </a:spcBef>
        <a:buNone/>
        <a:defRPr sz="2100" kern="1200" cap="all" baseline="0">
          <a:solidFill>
            <a:schemeClr val="accent1"/>
          </a:solidFill>
          <a:latin typeface="Lucida Sans" charset="0"/>
          <a:ea typeface="Lucida Sans" charset="0"/>
          <a:cs typeface="Lucida Sans" charset="0"/>
        </a:defRPr>
      </a:lvl1pPr>
    </p:titleStyle>
    <p:body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24.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en-US" b="1" i="1" dirty="0">
                <a:solidFill>
                  <a:srgbClr val="5F5F5F"/>
                </a:solidFill>
                <a:effectLst/>
                <a:latin typeface="Lato" panose="020F0502020204030204" pitchFamily="34" charset="0"/>
              </a:rPr>
              <a:t>Choline PET-CT versus classic parathyroid nuclear imaging techniques</a:t>
            </a:r>
            <a:endParaRPr lang="nl-NL" dirty="0"/>
          </a:p>
        </p:txBody>
      </p:sp>
      <p:sp>
        <p:nvSpPr>
          <p:cNvPr id="5" name="Ondertitel 4"/>
          <p:cNvSpPr>
            <a:spLocks noGrp="1"/>
          </p:cNvSpPr>
          <p:nvPr>
            <p:ph type="subTitle" idx="1"/>
          </p:nvPr>
        </p:nvSpPr>
        <p:spPr/>
        <p:txBody>
          <a:bodyPr/>
          <a:lstStyle/>
          <a:p>
            <a:r>
              <a:rPr lang="nl-NL" dirty="0"/>
              <a:t>Bracke Amelientje</a:t>
            </a:r>
          </a:p>
        </p:txBody>
      </p:sp>
    </p:spTree>
    <p:extLst>
      <p:ext uri="{BB962C8B-B14F-4D97-AF65-F5344CB8AC3E}">
        <p14:creationId xmlns:p14="http://schemas.microsoft.com/office/powerpoint/2010/main" val="207088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a:extLst>
              <a:ext uri="{FF2B5EF4-FFF2-40B4-BE49-F238E27FC236}">
                <a16:creationId xmlns:a16="http://schemas.microsoft.com/office/drawing/2014/main" id="{8143D9DC-FFAD-8EE2-2D7A-A63FBF6966EB}"/>
              </a:ext>
            </a:extLst>
          </p:cNvPr>
          <p:cNvPicPr>
            <a:picLocks noGrp="1" noChangeAspect="1"/>
          </p:cNvPicPr>
          <p:nvPr>
            <p:ph idx="1"/>
          </p:nvPr>
        </p:nvPicPr>
        <p:blipFill>
          <a:blip r:embed="rId3"/>
          <a:stretch>
            <a:fillRect/>
          </a:stretch>
        </p:blipFill>
        <p:spPr>
          <a:xfrm>
            <a:off x="839764" y="387274"/>
            <a:ext cx="7409704" cy="5586496"/>
          </a:xfrm>
          <a:prstGeom prst="rect">
            <a:avLst/>
          </a:prstGeom>
        </p:spPr>
      </p:pic>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a:t>
            </a:fld>
            <a:endParaRPr lang="nl-NL" dirty="0"/>
          </a:p>
        </p:txBody>
      </p:sp>
    </p:spTree>
    <p:extLst>
      <p:ext uri="{BB962C8B-B14F-4D97-AF65-F5344CB8AC3E}">
        <p14:creationId xmlns:p14="http://schemas.microsoft.com/office/powerpoint/2010/main" val="2975974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a:t>
            </a:fld>
            <a:endParaRPr lang="nl-NL" dirty="0"/>
          </a:p>
        </p:txBody>
      </p:sp>
      <p:pic>
        <p:nvPicPr>
          <p:cNvPr id="5" name="Tijdelijke aanduiding voor inhoud 4">
            <a:extLst>
              <a:ext uri="{FF2B5EF4-FFF2-40B4-BE49-F238E27FC236}">
                <a16:creationId xmlns:a16="http://schemas.microsoft.com/office/drawing/2014/main" id="{35DF78AC-54AD-FF46-4043-A892ED5101F1}"/>
              </a:ext>
            </a:extLst>
          </p:cNvPr>
          <p:cNvPicPr>
            <a:picLocks noGrp="1" noChangeAspect="1"/>
          </p:cNvPicPr>
          <p:nvPr>
            <p:ph idx="1"/>
          </p:nvPr>
        </p:nvPicPr>
        <p:blipFill>
          <a:blip r:embed="rId3"/>
          <a:stretch>
            <a:fillRect/>
          </a:stretch>
        </p:blipFill>
        <p:spPr>
          <a:xfrm>
            <a:off x="2429301" y="201902"/>
            <a:ext cx="4285397" cy="6441574"/>
          </a:xfrm>
          <a:prstGeom prst="rect">
            <a:avLst/>
          </a:prstGeom>
        </p:spPr>
      </p:pic>
    </p:spTree>
    <p:extLst>
      <p:ext uri="{BB962C8B-B14F-4D97-AF65-F5344CB8AC3E}">
        <p14:creationId xmlns:p14="http://schemas.microsoft.com/office/powerpoint/2010/main" val="3711679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4</a:t>
            </a:fld>
            <a:endParaRPr lang="nl-NL" dirty="0"/>
          </a:p>
        </p:txBody>
      </p:sp>
      <p:pic>
        <p:nvPicPr>
          <p:cNvPr id="4" name="Tijdelijke aanduiding voor inhoud 3">
            <a:extLst>
              <a:ext uri="{FF2B5EF4-FFF2-40B4-BE49-F238E27FC236}">
                <a16:creationId xmlns:a16="http://schemas.microsoft.com/office/drawing/2014/main" id="{9274A53F-3779-6509-3490-1E0F29CC6B4E}"/>
              </a:ext>
            </a:extLst>
          </p:cNvPr>
          <p:cNvPicPr>
            <a:picLocks noGrp="1" noChangeAspect="1"/>
          </p:cNvPicPr>
          <p:nvPr>
            <p:ph idx="1"/>
          </p:nvPr>
        </p:nvPicPr>
        <p:blipFill>
          <a:blip r:embed="rId3"/>
          <a:stretch>
            <a:fillRect/>
          </a:stretch>
        </p:blipFill>
        <p:spPr>
          <a:xfrm>
            <a:off x="2767914" y="454315"/>
            <a:ext cx="3929448" cy="5810210"/>
          </a:xfrm>
          <a:prstGeom prst="rect">
            <a:avLst/>
          </a:prstGeom>
        </p:spPr>
      </p:pic>
    </p:spTree>
    <p:extLst>
      <p:ext uri="{BB962C8B-B14F-4D97-AF65-F5344CB8AC3E}">
        <p14:creationId xmlns:p14="http://schemas.microsoft.com/office/powerpoint/2010/main" val="3900101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269422" y="3119121"/>
            <a:ext cx="7195903" cy="904645"/>
          </a:xfrm>
        </p:spPr>
        <p:txBody>
          <a:bodyPr/>
          <a:lstStyle/>
          <a:p>
            <a:r>
              <a:rPr lang="en-US" dirty="0"/>
              <a:t>Anatomy - Embryology - Localization</a:t>
            </a:r>
          </a:p>
        </p:txBody>
      </p:sp>
    </p:spTree>
    <p:extLst>
      <p:ext uri="{BB962C8B-B14F-4D97-AF65-F5344CB8AC3E}">
        <p14:creationId xmlns:p14="http://schemas.microsoft.com/office/powerpoint/2010/main" val="49800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Anatomy</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6</a:t>
            </a:fld>
            <a:endParaRPr lang="nl-NL"/>
          </a:p>
        </p:txBody>
      </p:sp>
      <p:sp>
        <p:nvSpPr>
          <p:cNvPr id="13" name="Tijdelijke aanduiding voor tekst 12"/>
          <p:cNvSpPr>
            <a:spLocks noGrp="1"/>
          </p:cNvSpPr>
          <p:nvPr>
            <p:ph type="body" sz="quarter" idx="13"/>
          </p:nvPr>
        </p:nvSpPr>
        <p:spPr>
          <a:xfrm>
            <a:off x="4815262" y="1264618"/>
            <a:ext cx="3557531" cy="4396454"/>
          </a:xfrm>
        </p:spPr>
        <p:txBody>
          <a:bodyPr/>
          <a:lstStyle/>
          <a:p>
            <a:r>
              <a:rPr lang="en-US" sz="1100" dirty="0"/>
              <a:t>Average of 4 glands posterior of the thyroid gland (can range from 3 to 8)</a:t>
            </a:r>
          </a:p>
          <a:p>
            <a:r>
              <a:rPr lang="en-US" sz="1100" dirty="0"/>
              <a:t>Average 6mm length and 3-4mm width and 35-55mg. Disc-shaped.</a:t>
            </a:r>
          </a:p>
          <a:p>
            <a:endParaRPr lang="en-US" sz="1100" dirty="0"/>
          </a:p>
          <a:p>
            <a:r>
              <a:rPr lang="en-US" sz="1100" b="1" dirty="0"/>
              <a:t>Superior glands:</a:t>
            </a:r>
          </a:p>
          <a:p>
            <a:r>
              <a:rPr lang="en-US" sz="1100" dirty="0"/>
              <a:t>Close connection with thyroid gland</a:t>
            </a:r>
          </a:p>
          <a:p>
            <a:r>
              <a:rPr lang="en-US" sz="1100" dirty="0"/>
              <a:t>Mainly posterior to the thyroid upper poles at the level of the lower edge of the cricoid cartilage</a:t>
            </a:r>
          </a:p>
          <a:p>
            <a:endParaRPr lang="en-US" sz="1100" dirty="0"/>
          </a:p>
          <a:p>
            <a:r>
              <a:rPr lang="en-US" sz="1100" b="1" dirty="0"/>
              <a:t>Inferior glands:</a:t>
            </a:r>
          </a:p>
          <a:p>
            <a:r>
              <a:rPr lang="en-US" sz="1100" dirty="0"/>
              <a:t>More variable location (thymus)</a:t>
            </a:r>
          </a:p>
          <a:p>
            <a:r>
              <a:rPr lang="en-US" sz="1100" dirty="0"/>
              <a:t>50% lateral to the thyroid lower poles</a:t>
            </a:r>
          </a:p>
          <a:p>
            <a:r>
              <a:rPr lang="en-US" sz="1100" dirty="0"/>
              <a:t>15% &gt;1cm distal to the lower poles (ectopic) (anywhere between mandibular angle and upper mediastinum)</a:t>
            </a:r>
          </a:p>
          <a:p>
            <a:r>
              <a:rPr lang="en-US" sz="1100" dirty="0"/>
              <a:t>Only 2% of parathyroids lie inside the thyroid</a:t>
            </a:r>
          </a:p>
          <a:p>
            <a:endParaRPr lang="en-US" dirty="0"/>
          </a:p>
          <a:p>
            <a:endParaRPr lang="en-US" dirty="0"/>
          </a:p>
        </p:txBody>
      </p:sp>
      <p:pic>
        <p:nvPicPr>
          <p:cNvPr id="2" name="Tijdelijke aanduiding voor inhoud 6">
            <a:extLst>
              <a:ext uri="{FF2B5EF4-FFF2-40B4-BE49-F238E27FC236}">
                <a16:creationId xmlns:a16="http://schemas.microsoft.com/office/drawing/2014/main" id="{27D3BAF4-0A24-DDC5-A500-6DD448B9EE8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3067" r="420"/>
          <a:stretch/>
        </p:blipFill>
        <p:spPr>
          <a:xfrm>
            <a:off x="460273" y="1439749"/>
            <a:ext cx="4084343" cy="3978502"/>
          </a:xfrm>
        </p:spPr>
      </p:pic>
      <p:sp>
        <p:nvSpPr>
          <p:cNvPr id="4" name="Tekstvak 3">
            <a:extLst>
              <a:ext uri="{FF2B5EF4-FFF2-40B4-BE49-F238E27FC236}">
                <a16:creationId xmlns:a16="http://schemas.microsoft.com/office/drawing/2014/main" id="{8A250298-A30D-234A-2400-420708E8C9F4}"/>
              </a:ext>
            </a:extLst>
          </p:cNvPr>
          <p:cNvSpPr txBox="1"/>
          <p:nvPr/>
        </p:nvSpPr>
        <p:spPr>
          <a:xfrm>
            <a:off x="1140618" y="6629379"/>
            <a:ext cx="4927002" cy="215444"/>
          </a:xfrm>
          <a:prstGeom prst="rect">
            <a:avLst/>
          </a:prstGeom>
          <a:noFill/>
        </p:spPr>
        <p:txBody>
          <a:bodyPr wrap="square" rtlCol="0">
            <a:spAutoFit/>
          </a:bodyPr>
          <a:lstStyle/>
          <a:p>
            <a:r>
              <a:rPr lang="nl-BE" sz="800" dirty="0"/>
              <a:t>© </a:t>
            </a:r>
            <a:r>
              <a:rPr lang="en-US" sz="800" dirty="0"/>
              <a:t>Anatomy and embryology of the thyroid and parathyroid glands. Semin Ultrasound CT MR. 2012</a:t>
            </a:r>
          </a:p>
        </p:txBody>
      </p:sp>
    </p:spTree>
    <p:extLst>
      <p:ext uri="{BB962C8B-B14F-4D97-AF65-F5344CB8AC3E}">
        <p14:creationId xmlns:p14="http://schemas.microsoft.com/office/powerpoint/2010/main" val="1291247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embryology</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7</a:t>
            </a:fld>
            <a:endParaRPr lang="nl-NL"/>
          </a:p>
        </p:txBody>
      </p:sp>
      <p:pic>
        <p:nvPicPr>
          <p:cNvPr id="2" name="Tijdelijke aanduiding voor inhoud 4">
            <a:extLst>
              <a:ext uri="{FF2B5EF4-FFF2-40B4-BE49-F238E27FC236}">
                <a16:creationId xmlns:a16="http://schemas.microsoft.com/office/drawing/2014/main" id="{AF377A81-DC57-35BB-596E-56422D39A5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13" r="213"/>
          <a:stretch/>
        </p:blipFill>
        <p:spPr>
          <a:xfrm>
            <a:off x="1743076" y="1011427"/>
            <a:ext cx="5357812" cy="5102420"/>
          </a:xfrm>
        </p:spPr>
      </p:pic>
      <p:sp>
        <p:nvSpPr>
          <p:cNvPr id="3" name="Tekstvak 2">
            <a:extLst>
              <a:ext uri="{FF2B5EF4-FFF2-40B4-BE49-F238E27FC236}">
                <a16:creationId xmlns:a16="http://schemas.microsoft.com/office/drawing/2014/main" id="{49886DD9-9444-9133-8463-6973DE81A133}"/>
              </a:ext>
            </a:extLst>
          </p:cNvPr>
          <p:cNvSpPr txBox="1"/>
          <p:nvPr/>
        </p:nvSpPr>
        <p:spPr>
          <a:xfrm>
            <a:off x="1958481" y="6629379"/>
            <a:ext cx="4927002" cy="215444"/>
          </a:xfrm>
          <a:prstGeom prst="rect">
            <a:avLst/>
          </a:prstGeom>
          <a:noFill/>
        </p:spPr>
        <p:txBody>
          <a:bodyPr wrap="square" rtlCol="0">
            <a:spAutoFit/>
          </a:bodyPr>
          <a:lstStyle/>
          <a:p>
            <a:r>
              <a:rPr lang="nl-BE" sz="800" dirty="0"/>
              <a:t>© </a:t>
            </a:r>
            <a:r>
              <a:rPr lang="en-US" sz="800" dirty="0"/>
              <a:t>Anatomy and embryology of the thyroid and parathyroid glands. Semin Ultrasound CT MR. 2012</a:t>
            </a:r>
          </a:p>
        </p:txBody>
      </p:sp>
    </p:spTree>
    <p:extLst>
      <p:ext uri="{BB962C8B-B14F-4D97-AF65-F5344CB8AC3E}">
        <p14:creationId xmlns:p14="http://schemas.microsoft.com/office/powerpoint/2010/main" val="1464390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Variable localization</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8</a:t>
            </a:fld>
            <a:endParaRPr lang="nl-NL"/>
          </a:p>
        </p:txBody>
      </p:sp>
      <p:sp>
        <p:nvSpPr>
          <p:cNvPr id="13" name="Tijdelijke aanduiding voor tekst 12"/>
          <p:cNvSpPr>
            <a:spLocks noGrp="1"/>
          </p:cNvSpPr>
          <p:nvPr>
            <p:ph type="body" sz="quarter" idx="13"/>
          </p:nvPr>
        </p:nvSpPr>
        <p:spPr>
          <a:xfrm>
            <a:off x="498127" y="5082210"/>
            <a:ext cx="7962456" cy="1499333"/>
          </a:xfrm>
        </p:spPr>
        <p:txBody>
          <a:bodyPr/>
          <a:lstStyle/>
          <a:p>
            <a:r>
              <a:rPr lang="nl-NL"/>
              <a:t> </a:t>
            </a:r>
          </a:p>
        </p:txBody>
      </p:sp>
      <p:pic>
        <p:nvPicPr>
          <p:cNvPr id="2" name="Tijdelijke aanduiding voor inhoud 1">
            <a:extLst>
              <a:ext uri="{FF2B5EF4-FFF2-40B4-BE49-F238E27FC236}">
                <a16:creationId xmlns:a16="http://schemas.microsoft.com/office/drawing/2014/main" id="{DBFFD730-3E27-2018-5C8A-84491846E3B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7119" b="7119"/>
          <a:stretch>
            <a:fillRect/>
          </a:stretch>
        </p:blipFill>
        <p:spPr>
          <a:xfrm>
            <a:off x="645876" y="1331351"/>
            <a:ext cx="7852248" cy="4465867"/>
          </a:xfrm>
        </p:spPr>
      </p:pic>
      <p:sp>
        <p:nvSpPr>
          <p:cNvPr id="5" name="Tekstvak 4">
            <a:extLst>
              <a:ext uri="{FF2B5EF4-FFF2-40B4-BE49-F238E27FC236}">
                <a16:creationId xmlns:a16="http://schemas.microsoft.com/office/drawing/2014/main" id="{3FDF8223-25BC-DE03-31A3-96B1C8F0958E}"/>
              </a:ext>
            </a:extLst>
          </p:cNvPr>
          <p:cNvSpPr txBox="1"/>
          <p:nvPr/>
        </p:nvSpPr>
        <p:spPr>
          <a:xfrm>
            <a:off x="6266792" y="5831876"/>
            <a:ext cx="1936377" cy="226472"/>
          </a:xfrm>
          <a:prstGeom prst="rect">
            <a:avLst/>
          </a:prstGeom>
          <a:noFill/>
        </p:spPr>
        <p:txBody>
          <a:bodyPr wrap="square" rtlCol="0">
            <a:spAutoFit/>
          </a:bodyPr>
          <a:lstStyle/>
          <a:p>
            <a:pPr algn="r">
              <a:lnSpc>
                <a:spcPct val="120000"/>
              </a:lnSpc>
            </a:pPr>
            <a:r>
              <a:rPr lang="nl-BE" sz="800"/>
              <a:t>©2017 UpToDate</a:t>
            </a:r>
            <a:r>
              <a:rPr lang="nl-BE" sz="800" baseline="30000"/>
              <a:t>®</a:t>
            </a:r>
            <a:endParaRPr lang="nl-BE" sz="800"/>
          </a:p>
        </p:txBody>
      </p:sp>
    </p:spTree>
    <p:extLst>
      <p:ext uri="{BB962C8B-B14F-4D97-AF65-F5344CB8AC3E}">
        <p14:creationId xmlns:p14="http://schemas.microsoft.com/office/powerpoint/2010/main" val="2037809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p:txBody>
          <a:bodyPr/>
          <a:lstStyle/>
          <a:p>
            <a:r>
              <a:rPr lang="en-US" dirty="0"/>
              <a:t>Histology and normal function of parathyroids</a:t>
            </a:r>
          </a:p>
        </p:txBody>
      </p:sp>
    </p:spTree>
    <p:extLst>
      <p:ext uri="{BB962C8B-B14F-4D97-AF65-F5344CB8AC3E}">
        <p14:creationId xmlns:p14="http://schemas.microsoft.com/office/powerpoint/2010/main" val="1667006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a:t>Histology</a:t>
            </a:r>
            <a:endParaRPr lang="nl-NL"/>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10</a:t>
            </a:fld>
            <a:endParaRPr lang="nl-NL"/>
          </a:p>
        </p:txBody>
      </p:sp>
      <p:pic>
        <p:nvPicPr>
          <p:cNvPr id="2" name="Tijdelijke aanduiding voor inhoud 5" descr="Schermafbeelding 2016-08-30 om 19.32.43.png">
            <a:extLst>
              <a:ext uri="{FF2B5EF4-FFF2-40B4-BE49-F238E27FC236}">
                <a16:creationId xmlns:a16="http://schemas.microsoft.com/office/drawing/2014/main" id="{F6CDABE5-330A-9294-E286-6BEC969563C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706" b="475"/>
          <a:stretch/>
        </p:blipFill>
        <p:spPr>
          <a:xfrm>
            <a:off x="455021" y="1723988"/>
            <a:ext cx="6096000" cy="2560203"/>
          </a:xfrm>
        </p:spPr>
      </p:pic>
      <p:sp>
        <p:nvSpPr>
          <p:cNvPr id="3" name="Tekstvak 2">
            <a:extLst>
              <a:ext uri="{FF2B5EF4-FFF2-40B4-BE49-F238E27FC236}">
                <a16:creationId xmlns:a16="http://schemas.microsoft.com/office/drawing/2014/main" id="{269E2418-9BE5-B3D9-F70C-0D9A16485F7D}"/>
              </a:ext>
            </a:extLst>
          </p:cNvPr>
          <p:cNvSpPr txBox="1"/>
          <p:nvPr/>
        </p:nvSpPr>
        <p:spPr>
          <a:xfrm>
            <a:off x="455021" y="4501154"/>
            <a:ext cx="1956449" cy="923330"/>
          </a:xfrm>
          <a:prstGeom prst="rect">
            <a:avLst/>
          </a:prstGeom>
          <a:noFill/>
        </p:spPr>
        <p:txBody>
          <a:bodyPr wrap="square" rtlCol="0">
            <a:spAutoFit/>
          </a:bodyPr>
          <a:lstStyle/>
          <a:p>
            <a:pPr marL="342900" indent="-342900">
              <a:buAutoNum type="alphaUcParenBoth"/>
            </a:pPr>
            <a:r>
              <a:rPr lang="en-US" dirty="0">
                <a:solidFill>
                  <a:schemeClr val="accent2"/>
                </a:solidFill>
                <a:latin typeface="Lucida Sans" charset="0"/>
              </a:rPr>
              <a:t>Chief cells</a:t>
            </a:r>
          </a:p>
          <a:p>
            <a:endParaRPr lang="nl-NL" dirty="0">
              <a:solidFill>
                <a:schemeClr val="accent2"/>
              </a:solidFill>
              <a:latin typeface="Lucida Sans" charset="0"/>
            </a:endParaRPr>
          </a:p>
          <a:p>
            <a:pPr marL="285750" indent="-285750">
              <a:buFont typeface="Arial" panose="020B0604020202020204" pitchFamily="34" charset="0"/>
              <a:buChar char="•"/>
            </a:pPr>
            <a:r>
              <a:rPr lang="nl-NL" sz="1600" dirty="0">
                <a:solidFill>
                  <a:schemeClr val="accent2"/>
                </a:solidFill>
                <a:latin typeface="Lucida Sans" charset="0"/>
              </a:rPr>
              <a:t>Produce PTH</a:t>
            </a:r>
          </a:p>
        </p:txBody>
      </p:sp>
      <p:sp>
        <p:nvSpPr>
          <p:cNvPr id="4" name="Tekstvak 3">
            <a:extLst>
              <a:ext uri="{FF2B5EF4-FFF2-40B4-BE49-F238E27FC236}">
                <a16:creationId xmlns:a16="http://schemas.microsoft.com/office/drawing/2014/main" id="{F9C6ED94-9795-A753-5001-1A04661D1736}"/>
              </a:ext>
            </a:extLst>
          </p:cNvPr>
          <p:cNvSpPr txBox="1"/>
          <p:nvPr/>
        </p:nvSpPr>
        <p:spPr>
          <a:xfrm>
            <a:off x="3385751" y="4501153"/>
            <a:ext cx="5303227" cy="1631216"/>
          </a:xfrm>
          <a:prstGeom prst="rect">
            <a:avLst/>
          </a:prstGeom>
          <a:noFill/>
        </p:spPr>
        <p:txBody>
          <a:bodyPr wrap="square" rtlCol="0">
            <a:spAutoFit/>
          </a:bodyPr>
          <a:lstStyle/>
          <a:p>
            <a:r>
              <a:rPr lang="nl-NL" dirty="0">
                <a:solidFill>
                  <a:schemeClr val="accent2"/>
                </a:solidFill>
                <a:latin typeface="Lucida Sans" charset="0"/>
              </a:rPr>
              <a:t>(</a:t>
            </a:r>
            <a:r>
              <a:rPr lang="en-US" dirty="0">
                <a:solidFill>
                  <a:schemeClr val="accent2"/>
                </a:solidFill>
                <a:latin typeface="Lucida Sans" charset="0"/>
              </a:rPr>
              <a:t>B) Oxyphilic cells</a:t>
            </a:r>
          </a:p>
          <a:p>
            <a:endParaRPr lang="en-US" dirty="0">
              <a:solidFill>
                <a:schemeClr val="accent2"/>
              </a:solidFill>
              <a:latin typeface="Lucida Sans" charset="0"/>
            </a:endParaRPr>
          </a:p>
          <a:p>
            <a:pPr marL="285750" indent="-285750">
              <a:buFont typeface="Arial" panose="020B0604020202020204" pitchFamily="34" charset="0"/>
              <a:buChar char="•"/>
            </a:pPr>
            <a:r>
              <a:rPr lang="en-US" sz="1600" dirty="0">
                <a:solidFill>
                  <a:schemeClr val="accent2"/>
                </a:solidFill>
                <a:latin typeface="Lucida Sans" charset="0"/>
              </a:rPr>
              <a:t>Not endocrine active, function unclear</a:t>
            </a:r>
          </a:p>
          <a:p>
            <a:pPr marL="285750" indent="-285750">
              <a:buFont typeface="Arial" panose="020B0604020202020204" pitchFamily="34" charset="0"/>
              <a:buChar char="•"/>
            </a:pPr>
            <a:r>
              <a:rPr lang="en-US" sz="1600" dirty="0">
                <a:solidFill>
                  <a:schemeClr val="accent2"/>
                </a:solidFill>
                <a:latin typeface="Lucida Sans" charset="0"/>
              </a:rPr>
              <a:t>Abundant in mitochondria (Tc-</a:t>
            </a:r>
            <a:r>
              <a:rPr lang="en-US" sz="1600" dirty="0" err="1">
                <a:solidFill>
                  <a:schemeClr val="accent2"/>
                </a:solidFill>
                <a:latin typeface="Lucida Sans" charset="0"/>
              </a:rPr>
              <a:t>Sestamibi</a:t>
            </a:r>
            <a:r>
              <a:rPr lang="en-US" sz="1600" dirty="0">
                <a:solidFill>
                  <a:schemeClr val="accent2"/>
                </a:solidFill>
                <a:latin typeface="Lucida Sans" charset="0"/>
              </a:rPr>
              <a:t> uptake)</a:t>
            </a:r>
          </a:p>
          <a:p>
            <a:pPr marL="285750" indent="-285750">
              <a:buFont typeface="Arial" panose="020B0604020202020204" pitchFamily="34" charset="0"/>
              <a:buChar char="•"/>
            </a:pPr>
            <a:r>
              <a:rPr lang="en-US" sz="1600" dirty="0">
                <a:solidFill>
                  <a:schemeClr val="accent2"/>
                </a:solidFill>
                <a:latin typeface="Lucida Sans" charset="0"/>
              </a:rPr>
              <a:t>Rare before puberty and appear increasingly in young adults</a:t>
            </a:r>
          </a:p>
        </p:txBody>
      </p:sp>
      <p:sp>
        <p:nvSpPr>
          <p:cNvPr id="5" name="Tekstvak 4">
            <a:extLst>
              <a:ext uri="{FF2B5EF4-FFF2-40B4-BE49-F238E27FC236}">
                <a16:creationId xmlns:a16="http://schemas.microsoft.com/office/drawing/2014/main" id="{A8CDF31A-9FF2-6771-C93F-0D90AEF86274}"/>
              </a:ext>
            </a:extLst>
          </p:cNvPr>
          <p:cNvSpPr txBox="1"/>
          <p:nvPr/>
        </p:nvSpPr>
        <p:spPr>
          <a:xfrm>
            <a:off x="455021" y="4284191"/>
            <a:ext cx="4927002" cy="338554"/>
          </a:xfrm>
          <a:prstGeom prst="rect">
            <a:avLst/>
          </a:prstGeom>
          <a:noFill/>
        </p:spPr>
        <p:txBody>
          <a:bodyPr wrap="square" rtlCol="0">
            <a:spAutoFit/>
          </a:bodyPr>
          <a:lstStyle/>
          <a:p>
            <a:r>
              <a:rPr lang="nl-BE" sz="800"/>
              <a:t>© The parathyroids: basic and clinical concepts. Third edition: Elsevier/AP; 2015. </a:t>
            </a:r>
          </a:p>
          <a:p>
            <a:endParaRPr lang="en-US" sz="800"/>
          </a:p>
        </p:txBody>
      </p:sp>
      <p:sp>
        <p:nvSpPr>
          <p:cNvPr id="10" name="Tijdelijke aanduiding voor tekst 9">
            <a:extLst>
              <a:ext uri="{FF2B5EF4-FFF2-40B4-BE49-F238E27FC236}">
                <a16:creationId xmlns:a16="http://schemas.microsoft.com/office/drawing/2014/main" id="{44BE2E90-8768-88F3-607D-7C472507316F}"/>
              </a:ext>
            </a:extLst>
          </p:cNvPr>
          <p:cNvSpPr>
            <a:spLocks noGrp="1"/>
          </p:cNvSpPr>
          <p:nvPr>
            <p:ph type="body" sz="quarter" idx="13"/>
          </p:nvPr>
        </p:nvSpPr>
        <p:spPr>
          <a:xfrm>
            <a:off x="455021" y="1141195"/>
            <a:ext cx="7831931" cy="446313"/>
          </a:xfrm>
        </p:spPr>
        <p:txBody>
          <a:bodyPr/>
          <a:lstStyle/>
          <a:p>
            <a:r>
              <a:rPr lang="en-US"/>
              <a:t>Functional cells</a:t>
            </a:r>
          </a:p>
        </p:txBody>
      </p:sp>
    </p:spTree>
    <p:extLst>
      <p:ext uri="{BB962C8B-B14F-4D97-AF65-F5344CB8AC3E}">
        <p14:creationId xmlns:p14="http://schemas.microsoft.com/office/powerpoint/2010/main" val="3500778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a:t>Histology</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11</a:t>
            </a:fld>
            <a:endParaRPr lang="nl-NL"/>
          </a:p>
        </p:txBody>
      </p:sp>
      <p:sp>
        <p:nvSpPr>
          <p:cNvPr id="13" name="Tijdelijke aanduiding voor tekst 12"/>
          <p:cNvSpPr>
            <a:spLocks noGrp="1"/>
          </p:cNvSpPr>
          <p:nvPr>
            <p:ph type="body" sz="quarter" idx="13"/>
          </p:nvPr>
        </p:nvSpPr>
        <p:spPr/>
        <p:txBody>
          <a:bodyPr/>
          <a:lstStyle/>
          <a:p>
            <a:r>
              <a:rPr lang="en-US" dirty="0"/>
              <a:t>Normal parathyroid tissue</a:t>
            </a:r>
          </a:p>
          <a:p>
            <a:endParaRPr lang="nl-NL" dirty="0"/>
          </a:p>
        </p:txBody>
      </p:sp>
      <p:pic>
        <p:nvPicPr>
          <p:cNvPr id="2" name="Tijdelijke aanduiding voor inhoud 4">
            <a:extLst>
              <a:ext uri="{FF2B5EF4-FFF2-40B4-BE49-F238E27FC236}">
                <a16:creationId xmlns:a16="http://schemas.microsoft.com/office/drawing/2014/main" id="{7B047407-81B3-5453-5E65-34B40B578B8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353"/>
          <a:stretch/>
        </p:blipFill>
        <p:spPr>
          <a:xfrm>
            <a:off x="683418" y="1457740"/>
            <a:ext cx="6153593" cy="4618365"/>
          </a:xfrm>
        </p:spPr>
      </p:pic>
      <p:sp>
        <p:nvSpPr>
          <p:cNvPr id="4" name="Tekstvak 3">
            <a:extLst>
              <a:ext uri="{FF2B5EF4-FFF2-40B4-BE49-F238E27FC236}">
                <a16:creationId xmlns:a16="http://schemas.microsoft.com/office/drawing/2014/main" id="{B691F34B-0B4B-DDFA-C8CB-0E6A84A579C1}"/>
              </a:ext>
            </a:extLst>
          </p:cNvPr>
          <p:cNvSpPr txBox="1"/>
          <p:nvPr/>
        </p:nvSpPr>
        <p:spPr>
          <a:xfrm>
            <a:off x="628651" y="6076105"/>
            <a:ext cx="4927002" cy="338554"/>
          </a:xfrm>
          <a:prstGeom prst="rect">
            <a:avLst/>
          </a:prstGeom>
          <a:noFill/>
        </p:spPr>
        <p:txBody>
          <a:bodyPr wrap="square" rtlCol="0">
            <a:spAutoFit/>
          </a:bodyPr>
          <a:lstStyle/>
          <a:p>
            <a:r>
              <a:rPr lang="nl-BE" sz="800" dirty="0"/>
              <a:t>© The parathyroids: basic and clinical concepts. Third edition: Elsevier/AP; 2015. </a:t>
            </a:r>
          </a:p>
          <a:p>
            <a:endParaRPr lang="en-US" sz="800" dirty="0"/>
          </a:p>
        </p:txBody>
      </p:sp>
    </p:spTree>
    <p:extLst>
      <p:ext uri="{BB962C8B-B14F-4D97-AF65-F5344CB8AC3E}">
        <p14:creationId xmlns:p14="http://schemas.microsoft.com/office/powerpoint/2010/main" val="2427249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Function</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12</a:t>
            </a:fld>
            <a:endParaRPr lang="nl-NL"/>
          </a:p>
        </p:txBody>
      </p:sp>
      <p:sp>
        <p:nvSpPr>
          <p:cNvPr id="13" name="Tijdelijke aanduiding voor tekst 12"/>
          <p:cNvSpPr>
            <a:spLocks noGrp="1"/>
          </p:cNvSpPr>
          <p:nvPr>
            <p:ph type="body" sz="quarter" idx="13"/>
          </p:nvPr>
        </p:nvSpPr>
        <p:spPr>
          <a:xfrm>
            <a:off x="4572000" y="1308045"/>
            <a:ext cx="3888582" cy="5176722"/>
          </a:xfrm>
        </p:spPr>
        <p:txBody>
          <a:bodyPr/>
          <a:lstStyle/>
          <a:p>
            <a:r>
              <a:rPr lang="en-US" sz="1200" dirty="0"/>
              <a:t>Calcium homeostasis</a:t>
            </a:r>
          </a:p>
          <a:p>
            <a:r>
              <a:rPr lang="en-US" sz="1200" dirty="0"/>
              <a:t>Parathyroid cells can already detect a 1-2% variation in serum calcium and adjust PTH secretion</a:t>
            </a:r>
          </a:p>
          <a:p>
            <a:r>
              <a:rPr lang="en-US" sz="1200" dirty="0"/>
              <a:t>Hypocalcemia  </a:t>
            </a:r>
            <a:r>
              <a:rPr lang="en-US" sz="1200" dirty="0">
                <a:latin typeface="Wingdings"/>
                <a:ea typeface="Wingdings"/>
                <a:cs typeface="Wingdings"/>
                <a:sym typeface="Wingdings"/>
              </a:rPr>
              <a:t> </a:t>
            </a:r>
            <a:r>
              <a:rPr lang="en-US" sz="1200" dirty="0"/>
              <a:t>increase PTH secretion </a:t>
            </a:r>
          </a:p>
          <a:p>
            <a:r>
              <a:rPr lang="en-US" sz="1200" dirty="0"/>
              <a:t>Hypercalcemia </a:t>
            </a:r>
            <a:r>
              <a:rPr lang="en-US" sz="1200" dirty="0">
                <a:latin typeface="Wingdings"/>
                <a:ea typeface="Wingdings"/>
                <a:cs typeface="Wingdings"/>
                <a:sym typeface="Wingdings"/>
              </a:rPr>
              <a:t> </a:t>
            </a:r>
            <a:r>
              <a:rPr lang="en-US" sz="1200" dirty="0"/>
              <a:t>decrease PTH secretion (calcitonin </a:t>
            </a:r>
            <a:r>
              <a:rPr lang="en-US" sz="1200" dirty="0">
                <a:latin typeface="Wingdings"/>
                <a:ea typeface="Wingdings"/>
                <a:cs typeface="Wingdings"/>
                <a:sym typeface="Wingdings"/>
              </a:rPr>
              <a:t> </a:t>
            </a:r>
            <a:r>
              <a:rPr lang="en-US" sz="1200" dirty="0"/>
              <a:t>from thyroid)</a:t>
            </a:r>
          </a:p>
          <a:p>
            <a:endParaRPr lang="en-US" sz="1200" dirty="0"/>
          </a:p>
          <a:p>
            <a:r>
              <a:rPr lang="en-US" sz="1200" dirty="0"/>
              <a:t>PTH affects:</a:t>
            </a:r>
          </a:p>
          <a:p>
            <a:r>
              <a:rPr lang="en-US" sz="1200" dirty="0"/>
              <a:t>The kidney: phosphate excretion, calcium reabsorption and vitamin D production</a:t>
            </a:r>
          </a:p>
          <a:p>
            <a:r>
              <a:rPr lang="en-US" sz="1200" dirty="0"/>
              <a:t>Intestinal: indirectly through increased vitamin D production which in turn stimulates calcium and phosphate absorption</a:t>
            </a:r>
          </a:p>
          <a:p>
            <a:r>
              <a:rPr lang="en-US" sz="1200" dirty="0"/>
              <a:t>The bone: together with vitamin D, stimulates the release of calcium (and phosphate) from the bone</a:t>
            </a:r>
          </a:p>
        </p:txBody>
      </p:sp>
      <p:pic>
        <p:nvPicPr>
          <p:cNvPr id="2" name="Tijdelijke aanduiding voor inhoud 4" descr="Schermafbeelding 2016-08-30 om 20.53.39.png">
            <a:extLst>
              <a:ext uri="{FF2B5EF4-FFF2-40B4-BE49-F238E27FC236}">
                <a16:creationId xmlns:a16="http://schemas.microsoft.com/office/drawing/2014/main" id="{98EA2A5A-A3F2-C5FE-8051-4F92728AA7F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377" r="-1252"/>
          <a:stretch/>
        </p:blipFill>
        <p:spPr>
          <a:xfrm>
            <a:off x="492169" y="1308045"/>
            <a:ext cx="4079831" cy="4143332"/>
          </a:xfrm>
        </p:spPr>
      </p:pic>
      <p:sp>
        <p:nvSpPr>
          <p:cNvPr id="10" name="Tekstvak 9">
            <a:extLst>
              <a:ext uri="{FF2B5EF4-FFF2-40B4-BE49-F238E27FC236}">
                <a16:creationId xmlns:a16="http://schemas.microsoft.com/office/drawing/2014/main" id="{63C39A2A-3118-E86C-E5CE-2DF6683AA6C7}"/>
              </a:ext>
            </a:extLst>
          </p:cNvPr>
          <p:cNvSpPr txBox="1"/>
          <p:nvPr/>
        </p:nvSpPr>
        <p:spPr>
          <a:xfrm>
            <a:off x="492169" y="5409441"/>
            <a:ext cx="4927002" cy="338554"/>
          </a:xfrm>
          <a:prstGeom prst="rect">
            <a:avLst/>
          </a:prstGeom>
          <a:noFill/>
        </p:spPr>
        <p:txBody>
          <a:bodyPr wrap="square" rtlCol="0">
            <a:spAutoFit/>
          </a:bodyPr>
          <a:lstStyle/>
          <a:p>
            <a:r>
              <a:rPr lang="nl-BE" sz="800"/>
              <a:t>© The parathyroids: basic and clinical concepts. Third edition: Elsevier/AP; 2015. </a:t>
            </a:r>
          </a:p>
          <a:p>
            <a:endParaRPr lang="en-US" sz="800"/>
          </a:p>
        </p:txBody>
      </p:sp>
    </p:spTree>
    <p:extLst>
      <p:ext uri="{BB962C8B-B14F-4D97-AF65-F5344CB8AC3E}">
        <p14:creationId xmlns:p14="http://schemas.microsoft.com/office/powerpoint/2010/main" val="1026255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p:txBody>
          <a:bodyPr/>
          <a:lstStyle/>
          <a:p>
            <a:r>
              <a:rPr lang="en-US" dirty="0"/>
              <a:t>Hyperparathyroidism</a:t>
            </a:r>
          </a:p>
        </p:txBody>
      </p:sp>
    </p:spTree>
    <p:extLst>
      <p:ext uri="{BB962C8B-B14F-4D97-AF65-F5344CB8AC3E}">
        <p14:creationId xmlns:p14="http://schemas.microsoft.com/office/powerpoint/2010/main" val="1652119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hyperparathyroidism</a:t>
            </a:r>
          </a:p>
        </p:txBody>
      </p:sp>
      <p:sp>
        <p:nvSpPr>
          <p:cNvPr id="12" name="Tijdelijke aanduiding voor inhoud 11"/>
          <p:cNvSpPr>
            <a:spLocks noGrp="1"/>
          </p:cNvSpPr>
          <p:nvPr>
            <p:ph idx="1"/>
          </p:nvPr>
        </p:nvSpPr>
        <p:spPr>
          <a:xfrm>
            <a:off x="628650" y="1587508"/>
            <a:ext cx="7831931" cy="3912360"/>
          </a:xfrm>
        </p:spPr>
        <p:txBody>
          <a:bodyPr/>
          <a:lstStyle/>
          <a:p>
            <a:r>
              <a:rPr lang="en-US" b="1" dirty="0"/>
              <a:t>Primary hyperparathyroidism:</a:t>
            </a:r>
          </a:p>
          <a:p>
            <a:r>
              <a:rPr lang="en-US" dirty="0"/>
              <a:t>Hypercalcemia and elevated (or still normal) PTH due to inadequately increased PTH secretion by 1 or more parathyroids in the absence of a known stimulus for parathyroid volume increase.</a:t>
            </a:r>
          </a:p>
          <a:p>
            <a:endParaRPr lang="en-US" dirty="0"/>
          </a:p>
          <a:p>
            <a:r>
              <a:rPr lang="en-US" b="1" dirty="0"/>
              <a:t>Secondary hyperparathyroidism:</a:t>
            </a:r>
          </a:p>
          <a:p>
            <a:r>
              <a:rPr lang="en-US" dirty="0"/>
              <a:t>Decreased or normal serum calcium and increased PTH in response to hypocalcemia or hyperphosphatemia due to, e.g., renal dysfunction or vitamin D deficiency.</a:t>
            </a:r>
          </a:p>
          <a:p>
            <a:endParaRPr lang="en-US" dirty="0"/>
          </a:p>
          <a:p>
            <a:r>
              <a:rPr lang="en-US" b="1" dirty="0"/>
              <a:t>Tertiary hyperparathyroidism:</a:t>
            </a:r>
          </a:p>
          <a:p>
            <a:r>
              <a:rPr lang="en-US" dirty="0"/>
              <a:t>Persistent elevation of PTH levels after treatment of secondary hyperparathyroidism because of autonomous PTH production. </a:t>
            </a:r>
          </a:p>
          <a:p>
            <a:br>
              <a:rPr lang="nl-BE" sz="2000" dirty="0"/>
            </a:br>
            <a:endParaRPr lang="nl-NL" dirty="0"/>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14</a:t>
            </a:fld>
            <a:endParaRPr lang="nl-NL"/>
          </a:p>
        </p:txBody>
      </p:sp>
    </p:spTree>
    <p:extLst>
      <p:ext uri="{BB962C8B-B14F-4D97-AF65-F5344CB8AC3E}">
        <p14:creationId xmlns:p14="http://schemas.microsoft.com/office/powerpoint/2010/main" val="3256545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Primary hyperparathyroidism</a:t>
            </a:r>
          </a:p>
        </p:txBody>
      </p:sp>
      <p:sp>
        <p:nvSpPr>
          <p:cNvPr id="12" name="Tijdelijke aanduiding voor inhoud 11"/>
          <p:cNvSpPr>
            <a:spLocks noGrp="1"/>
          </p:cNvSpPr>
          <p:nvPr>
            <p:ph idx="1"/>
          </p:nvPr>
        </p:nvSpPr>
        <p:spPr>
          <a:xfrm>
            <a:off x="628651" y="1310293"/>
            <a:ext cx="7831931" cy="4603145"/>
          </a:xfrm>
        </p:spPr>
        <p:txBody>
          <a:bodyPr/>
          <a:lstStyle/>
          <a:p>
            <a:r>
              <a:rPr lang="en-US" sz="1200" dirty="0"/>
              <a:t>Mainly caused by a </a:t>
            </a:r>
            <a:r>
              <a:rPr lang="en-US" sz="1200" b="1" dirty="0"/>
              <a:t>parathyroid adenoma </a:t>
            </a:r>
            <a:r>
              <a:rPr lang="en-US" sz="1200" dirty="0"/>
              <a:t>(80%), rarely 2 adenomas (+- 5%)</a:t>
            </a:r>
          </a:p>
          <a:p>
            <a:r>
              <a:rPr lang="en-US" sz="1200" dirty="0"/>
              <a:t>F/M 3:1</a:t>
            </a:r>
          </a:p>
          <a:p>
            <a:r>
              <a:rPr lang="en-US" sz="1200" dirty="0"/>
              <a:t>Predominantly. inferior parathyroids</a:t>
            </a:r>
          </a:p>
          <a:p>
            <a:r>
              <a:rPr lang="en-US" sz="1200" dirty="0"/>
              <a:t>10% ectopic</a:t>
            </a:r>
          </a:p>
          <a:p>
            <a:r>
              <a:rPr lang="en-US" sz="1200" dirty="0"/>
              <a:t>1-3 cm in size</a:t>
            </a:r>
          </a:p>
          <a:p>
            <a:r>
              <a:rPr lang="en-US" sz="1200" dirty="0"/>
              <a:t>150 mg - several grams</a:t>
            </a:r>
          </a:p>
          <a:p>
            <a:r>
              <a:rPr lang="en-US" sz="1200" dirty="0"/>
              <a:t>Monoclonal proliferation: Most common consists of  mainly chief cells (&gt;90%) </a:t>
            </a:r>
          </a:p>
          <a:p>
            <a:r>
              <a:rPr lang="en-US" sz="1200" dirty="0"/>
              <a:t>Disappearing adipocytes</a:t>
            </a:r>
          </a:p>
          <a:p>
            <a:r>
              <a:rPr lang="en-US" sz="1200" dirty="0"/>
              <a:t>50-60% presence of an edge of normal parathyroid tissue (capsule)</a:t>
            </a:r>
          </a:p>
          <a:p>
            <a:endParaRPr lang="en-US" sz="1200" dirty="0"/>
          </a:p>
          <a:p>
            <a:r>
              <a:rPr lang="en-US" sz="1200" dirty="0"/>
              <a:t>In about 15% caused by </a:t>
            </a:r>
            <a:r>
              <a:rPr lang="en-US" sz="1200" b="1" dirty="0"/>
              <a:t>parathyroid hyperplasia</a:t>
            </a:r>
            <a:r>
              <a:rPr lang="en-US" sz="1200" dirty="0"/>
              <a:t>:</a:t>
            </a:r>
          </a:p>
          <a:p>
            <a:r>
              <a:rPr lang="en-US" sz="1200" dirty="0"/>
              <a:t>Diffuse or multifocal expansion of the parenchymal mass: most common chief cell hyperplasia (rare clear cell hyperplasia) </a:t>
            </a:r>
          </a:p>
          <a:p>
            <a:r>
              <a:rPr lang="en-US" sz="1200" dirty="0"/>
              <a:t>30% underlying MEN1 or familial hyperparathyroidism (5% total </a:t>
            </a:r>
            <a:r>
              <a:rPr lang="en-US" sz="1200" dirty="0" err="1"/>
              <a:t>pHPT</a:t>
            </a:r>
            <a:r>
              <a:rPr lang="en-US" sz="1200" dirty="0"/>
              <a:t> diagnosis)</a:t>
            </a:r>
          </a:p>
          <a:p>
            <a:endParaRPr lang="en-US" sz="1200" dirty="0"/>
          </a:p>
          <a:p>
            <a:r>
              <a:rPr lang="en-US" sz="1200" dirty="0"/>
              <a:t>&lt; 1% caused by </a:t>
            </a:r>
            <a:r>
              <a:rPr lang="en-US" sz="1200" b="1" dirty="0"/>
              <a:t>parathyroid carcinoma</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15</a:t>
            </a:fld>
            <a:endParaRPr lang="nl-NL"/>
          </a:p>
        </p:txBody>
      </p:sp>
      <p:pic>
        <p:nvPicPr>
          <p:cNvPr id="2" name="Afbeelding 1" descr="Schermafbeelding 2016-08-30 om 21.54.04.png">
            <a:extLst>
              <a:ext uri="{FF2B5EF4-FFF2-40B4-BE49-F238E27FC236}">
                <a16:creationId xmlns:a16="http://schemas.microsoft.com/office/drawing/2014/main" id="{2D989E2B-B4FD-F64F-8C6E-74C35F9D93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5252" y="0"/>
            <a:ext cx="2619691" cy="2082918"/>
          </a:xfrm>
          <a:prstGeom prst="rect">
            <a:avLst/>
          </a:prstGeom>
        </p:spPr>
      </p:pic>
      <p:sp>
        <p:nvSpPr>
          <p:cNvPr id="4" name="Tekstvak 3">
            <a:extLst>
              <a:ext uri="{FF2B5EF4-FFF2-40B4-BE49-F238E27FC236}">
                <a16:creationId xmlns:a16="http://schemas.microsoft.com/office/drawing/2014/main" id="{2FA1D059-6246-56C5-C589-38DC39820493}"/>
              </a:ext>
            </a:extLst>
          </p:cNvPr>
          <p:cNvSpPr txBox="1"/>
          <p:nvPr/>
        </p:nvSpPr>
        <p:spPr>
          <a:xfrm>
            <a:off x="6502307" y="2108596"/>
            <a:ext cx="2641693" cy="461665"/>
          </a:xfrm>
          <a:prstGeom prst="rect">
            <a:avLst/>
          </a:prstGeom>
          <a:noFill/>
        </p:spPr>
        <p:txBody>
          <a:bodyPr wrap="square" rtlCol="0">
            <a:spAutoFit/>
          </a:bodyPr>
          <a:lstStyle/>
          <a:p>
            <a:r>
              <a:rPr lang="nl-BE" sz="800"/>
              <a:t>© The parathyroids: basic and clinical concepts. Third edition: Elsevier/AP; 2015. </a:t>
            </a:r>
          </a:p>
          <a:p>
            <a:endParaRPr lang="en-US" sz="800"/>
          </a:p>
        </p:txBody>
      </p:sp>
    </p:spTree>
    <p:extLst>
      <p:ext uri="{BB962C8B-B14F-4D97-AF65-F5344CB8AC3E}">
        <p14:creationId xmlns:p14="http://schemas.microsoft.com/office/powerpoint/2010/main" val="1348274786"/>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p:txBody>
          <a:bodyPr/>
          <a:lstStyle/>
          <a:p>
            <a:r>
              <a:rPr lang="en-US" dirty="0"/>
              <a:t>Indications for surgery and pre-surgery localization</a:t>
            </a:r>
          </a:p>
        </p:txBody>
      </p:sp>
    </p:spTree>
    <p:extLst>
      <p:ext uri="{BB962C8B-B14F-4D97-AF65-F5344CB8AC3E}">
        <p14:creationId xmlns:p14="http://schemas.microsoft.com/office/powerpoint/2010/main" val="1821336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GB" dirty="0"/>
              <a:t>Indications for surgery</a:t>
            </a:r>
          </a:p>
        </p:txBody>
      </p:sp>
      <p:sp>
        <p:nvSpPr>
          <p:cNvPr id="12" name="Tijdelijke aanduiding voor inhoud 11"/>
          <p:cNvSpPr>
            <a:spLocks noGrp="1"/>
          </p:cNvSpPr>
          <p:nvPr>
            <p:ph idx="1"/>
          </p:nvPr>
        </p:nvSpPr>
        <p:spPr>
          <a:xfrm>
            <a:off x="628650" y="1257300"/>
            <a:ext cx="7831931" cy="4414635"/>
          </a:xfrm>
        </p:spPr>
        <p:txBody>
          <a:bodyPr/>
          <a:lstStyle/>
          <a:p>
            <a:r>
              <a:rPr lang="en-US" b="1" dirty="0"/>
              <a:t>Symptomatic disease</a:t>
            </a:r>
          </a:p>
          <a:p>
            <a:endParaRPr lang="en-US" b="1" dirty="0"/>
          </a:p>
          <a:p>
            <a:r>
              <a:rPr lang="en-US" b="1" dirty="0"/>
              <a:t>Asymptomatic disease</a:t>
            </a:r>
          </a:p>
          <a:p>
            <a:pPr marL="285750" indent="-285750">
              <a:buFont typeface="Arial" panose="020B0604020202020204" pitchFamily="34" charset="0"/>
              <a:buChar char="•"/>
            </a:pPr>
            <a:r>
              <a:rPr lang="en-US" dirty="0"/>
              <a:t>Significantly elevated calcium (&gt;1mg/dl or &gt; 0.25 mmol/l above the upper limit of normal)</a:t>
            </a:r>
          </a:p>
          <a:p>
            <a:pPr marL="285750" indent="-285750">
              <a:buFont typeface="Arial" panose="020B0604020202020204" pitchFamily="34" charset="0"/>
              <a:buChar char="•"/>
            </a:pPr>
            <a:r>
              <a:rPr lang="en-US" dirty="0"/>
              <a:t>Decreased renal function</a:t>
            </a:r>
          </a:p>
          <a:p>
            <a:pPr marL="285750" indent="-285750">
              <a:buFont typeface="Arial" panose="020B0604020202020204" pitchFamily="34" charset="0"/>
              <a:buChar char="•"/>
            </a:pPr>
            <a:r>
              <a:rPr lang="en-US" dirty="0"/>
              <a:t>Kidney stones</a:t>
            </a:r>
          </a:p>
          <a:p>
            <a:pPr marL="285750" indent="-285750">
              <a:buFont typeface="Arial" panose="020B0604020202020204" pitchFamily="34" charset="0"/>
              <a:buChar char="•"/>
            </a:pPr>
            <a:r>
              <a:rPr lang="en-US" dirty="0"/>
              <a:t>Osteoporosis</a:t>
            </a:r>
          </a:p>
          <a:p>
            <a:pPr marL="285750" indent="-285750">
              <a:buFont typeface="Arial" panose="020B0604020202020204" pitchFamily="34" charset="0"/>
              <a:buChar char="•"/>
            </a:pPr>
            <a:r>
              <a:rPr lang="en-US" dirty="0"/>
              <a:t>Vertebral compression fracture</a:t>
            </a:r>
          </a:p>
          <a:p>
            <a:pPr marL="285750" indent="-285750">
              <a:buFont typeface="Arial" panose="020B0604020202020204" pitchFamily="34" charset="0"/>
              <a:buChar char="•"/>
            </a:pPr>
            <a:r>
              <a:rPr lang="en-US" dirty="0"/>
              <a:t>Younger than 50y</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17</a:t>
            </a:fld>
            <a:endParaRPr lang="nl-NL"/>
          </a:p>
        </p:txBody>
      </p:sp>
    </p:spTree>
    <p:extLst>
      <p:ext uri="{BB962C8B-B14F-4D97-AF65-F5344CB8AC3E}">
        <p14:creationId xmlns:p14="http://schemas.microsoft.com/office/powerpoint/2010/main" val="3604887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Indications for surgery</a:t>
            </a:r>
          </a:p>
        </p:txBody>
      </p:sp>
      <p:sp>
        <p:nvSpPr>
          <p:cNvPr id="12" name="Tijdelijke aanduiding voor inhoud 11"/>
          <p:cNvSpPr>
            <a:spLocks noGrp="1"/>
          </p:cNvSpPr>
          <p:nvPr>
            <p:ph idx="1"/>
          </p:nvPr>
        </p:nvSpPr>
        <p:spPr>
          <a:xfrm>
            <a:off x="628651" y="1754500"/>
            <a:ext cx="4827667" cy="3845495"/>
          </a:xfrm>
        </p:spPr>
        <p:txBody>
          <a:bodyPr/>
          <a:lstStyle/>
          <a:p>
            <a:r>
              <a:rPr lang="nl-BE" dirty="0"/>
              <a:t>Image-guided minimally invasive parathyroidectomy:</a:t>
            </a:r>
          </a:p>
          <a:p>
            <a:pPr marL="285750" indent="-285750">
              <a:buFont typeface="Arial" panose="020B0604020202020204" pitchFamily="34" charset="0"/>
              <a:buChar char="•"/>
            </a:pPr>
            <a:r>
              <a:rPr lang="nl-BE" dirty="0"/>
              <a:t>similar efficacy</a:t>
            </a:r>
          </a:p>
          <a:p>
            <a:pPr marL="285750" indent="-285750">
              <a:buFont typeface="Arial" panose="020B0604020202020204" pitchFamily="34" charset="0"/>
              <a:buChar char="•"/>
            </a:pPr>
            <a:r>
              <a:rPr lang="nl-BE" dirty="0"/>
              <a:t>less discomfort due to a shorter excision</a:t>
            </a:r>
          </a:p>
          <a:p>
            <a:pPr marL="285750" indent="-285750">
              <a:buFont typeface="Arial" panose="020B0604020202020204" pitchFamily="34" charset="0"/>
              <a:buChar char="•"/>
            </a:pPr>
            <a:r>
              <a:rPr lang="nl-BE" dirty="0"/>
              <a:t>shorter operation time</a:t>
            </a:r>
          </a:p>
          <a:p>
            <a:pPr marL="285750" indent="-285750">
              <a:buFont typeface="Arial" panose="020B0604020202020204" pitchFamily="34" charset="0"/>
              <a:buChar char="•"/>
            </a:pPr>
            <a:r>
              <a:rPr lang="nl-BE" dirty="0"/>
              <a:t>fewer complications</a:t>
            </a:r>
          </a:p>
          <a:p>
            <a:pPr marL="285750" indent="-285750">
              <a:buFont typeface="Arial" panose="020B0604020202020204" pitchFamily="34" charset="0"/>
              <a:buChar char="•"/>
            </a:pPr>
            <a:r>
              <a:rPr lang="nl-BE" dirty="0"/>
              <a:t>faster recovery </a:t>
            </a:r>
          </a:p>
          <a:p>
            <a:pPr marL="285750" indent="-285750">
              <a:buFont typeface="Arial" panose="020B0604020202020204" pitchFamily="34" charset="0"/>
              <a:buChar char="•"/>
            </a:pPr>
            <a:r>
              <a:rPr lang="nl-BE" dirty="0"/>
              <a:t>overall less expense for the patient </a:t>
            </a:r>
          </a:p>
          <a:p>
            <a:endParaRPr lang="nl-BE" dirty="0"/>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18</a:t>
            </a:fld>
            <a:endParaRPr lang="nl-NL"/>
          </a:p>
        </p:txBody>
      </p:sp>
      <p:sp>
        <p:nvSpPr>
          <p:cNvPr id="13" name="Tijdelijke aanduiding voor tekst 12"/>
          <p:cNvSpPr>
            <a:spLocks noGrp="1"/>
          </p:cNvSpPr>
          <p:nvPr>
            <p:ph type="body" sz="quarter" idx="13"/>
          </p:nvPr>
        </p:nvSpPr>
        <p:spPr/>
        <p:txBody>
          <a:bodyPr/>
          <a:lstStyle/>
          <a:p>
            <a:r>
              <a:rPr lang="en-US" dirty="0"/>
              <a:t>Precise localization -&gt; minimal invasive surgery</a:t>
            </a:r>
          </a:p>
          <a:p>
            <a:endParaRPr lang="nl-NL" dirty="0"/>
          </a:p>
        </p:txBody>
      </p:sp>
      <p:pic>
        <p:nvPicPr>
          <p:cNvPr id="2" name="Afbeelding 1">
            <a:extLst>
              <a:ext uri="{FF2B5EF4-FFF2-40B4-BE49-F238E27FC236}">
                <a16:creationId xmlns:a16="http://schemas.microsoft.com/office/drawing/2014/main" id="{2262811C-F35E-6176-A73C-513C7C53983B}"/>
              </a:ext>
            </a:extLst>
          </p:cNvPr>
          <p:cNvPicPr>
            <a:picLocks noChangeAspect="1"/>
          </p:cNvPicPr>
          <p:nvPr/>
        </p:nvPicPr>
        <p:blipFill>
          <a:blip r:embed="rId3"/>
          <a:stretch>
            <a:fillRect/>
          </a:stretch>
        </p:blipFill>
        <p:spPr>
          <a:xfrm>
            <a:off x="5557918" y="1754500"/>
            <a:ext cx="2984500" cy="2096705"/>
          </a:xfrm>
          <a:prstGeom prst="rect">
            <a:avLst/>
          </a:prstGeom>
          <a:effectLst>
            <a:softEdge rad="132580"/>
          </a:effectLst>
        </p:spPr>
      </p:pic>
      <p:pic>
        <p:nvPicPr>
          <p:cNvPr id="3" name="Afbeelding 2">
            <a:extLst>
              <a:ext uri="{FF2B5EF4-FFF2-40B4-BE49-F238E27FC236}">
                <a16:creationId xmlns:a16="http://schemas.microsoft.com/office/drawing/2014/main" id="{2ED8BE33-BF43-0045-5294-4794071CDFC1}"/>
              </a:ext>
            </a:extLst>
          </p:cNvPr>
          <p:cNvPicPr>
            <a:picLocks noChangeAspect="1"/>
          </p:cNvPicPr>
          <p:nvPr/>
        </p:nvPicPr>
        <p:blipFill>
          <a:blip r:embed="rId4"/>
          <a:stretch>
            <a:fillRect/>
          </a:stretch>
        </p:blipFill>
        <p:spPr>
          <a:xfrm>
            <a:off x="5557918" y="4132558"/>
            <a:ext cx="2984500" cy="2222500"/>
          </a:xfrm>
          <a:prstGeom prst="rect">
            <a:avLst/>
          </a:prstGeom>
          <a:ln w="41275">
            <a:noFill/>
          </a:ln>
          <a:effectLst>
            <a:glow>
              <a:schemeClr val="accent1"/>
            </a:glow>
            <a:softEdge rad="136265"/>
          </a:effectLst>
        </p:spPr>
      </p:pic>
    </p:spTree>
    <p:extLst>
      <p:ext uri="{BB962C8B-B14F-4D97-AF65-F5344CB8AC3E}">
        <p14:creationId xmlns:p14="http://schemas.microsoft.com/office/powerpoint/2010/main" val="1306600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p:txBody>
          <a:bodyPr/>
          <a:lstStyle/>
          <a:p>
            <a:r>
              <a:rPr lang="en-US" dirty="0"/>
              <a:t>Pre-surgery localization</a:t>
            </a:r>
          </a:p>
        </p:txBody>
      </p:sp>
    </p:spTree>
    <p:extLst>
      <p:ext uri="{BB962C8B-B14F-4D97-AF65-F5344CB8AC3E}">
        <p14:creationId xmlns:p14="http://schemas.microsoft.com/office/powerpoint/2010/main" val="4064508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pre-surgery localization</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20</a:t>
            </a:fld>
            <a:endParaRPr lang="nl-NL"/>
          </a:p>
        </p:txBody>
      </p:sp>
      <p:pic>
        <p:nvPicPr>
          <p:cNvPr id="2" name="Afbeelding 1">
            <a:extLst>
              <a:ext uri="{FF2B5EF4-FFF2-40B4-BE49-F238E27FC236}">
                <a16:creationId xmlns:a16="http://schemas.microsoft.com/office/drawing/2014/main" id="{7E871D9B-6874-FBB0-A14F-CE778E5BB0BA}"/>
              </a:ext>
            </a:extLst>
          </p:cNvPr>
          <p:cNvPicPr>
            <a:picLocks noChangeAspect="1"/>
          </p:cNvPicPr>
          <p:nvPr/>
        </p:nvPicPr>
        <p:blipFill rotWithShape="1">
          <a:blip r:embed="rId3"/>
          <a:srcRect t="2797" r="-666" b="3846"/>
          <a:stretch/>
        </p:blipFill>
        <p:spPr>
          <a:xfrm>
            <a:off x="673865" y="1471613"/>
            <a:ext cx="2520000" cy="1680450"/>
          </a:xfrm>
          <a:prstGeom prst="roundRect">
            <a:avLst/>
          </a:prstGeom>
          <a:noFill/>
          <a:ln w="76200" cap="rnd" cmpd="sng">
            <a:noFill/>
            <a:extLst>
              <a:ext uri="{C807C97D-BFC1-408E-A445-0C87EB9F89A2}">
                <ask:lineSketchStyleProps xmlns:ask="http://schemas.microsoft.com/office/drawing/2018/sketchyshapes">
                  <ask:type>
                    <ask:lineSketchNone/>
                  </ask:type>
                </ask:lineSketchStyleProps>
              </a:ext>
            </a:extLst>
          </a:ln>
          <a:effectLst/>
        </p:spPr>
        <p:style>
          <a:lnRef idx="0">
            <a:scrgbClr r="0" g="0" b="0"/>
          </a:lnRef>
          <a:fillRef idx="0">
            <a:scrgbClr r="0" g="0" b="0"/>
          </a:fillRef>
          <a:effectRef idx="0">
            <a:scrgbClr r="0" g="0" b="0"/>
          </a:effectRef>
          <a:fontRef idx="minor">
            <a:schemeClr val="accent2"/>
          </a:fontRef>
        </p:style>
      </p:pic>
      <p:pic>
        <p:nvPicPr>
          <p:cNvPr id="3" name="Afbeelding 2">
            <a:extLst>
              <a:ext uri="{FF2B5EF4-FFF2-40B4-BE49-F238E27FC236}">
                <a16:creationId xmlns:a16="http://schemas.microsoft.com/office/drawing/2014/main" id="{231B1968-372E-5F2D-2016-D972348148BD}"/>
              </a:ext>
            </a:extLst>
          </p:cNvPr>
          <p:cNvPicPr>
            <a:picLocks noChangeAspect="1"/>
          </p:cNvPicPr>
          <p:nvPr/>
        </p:nvPicPr>
        <p:blipFill rotWithShape="1">
          <a:blip r:embed="rId4"/>
          <a:srcRect l="50392" t="4234" r="4331" b="51656"/>
          <a:stretch/>
        </p:blipFill>
        <p:spPr>
          <a:xfrm>
            <a:off x="3377290" y="1468279"/>
            <a:ext cx="2520675" cy="1680450"/>
          </a:xfrm>
          <a:prstGeom prst="roundRect">
            <a:avLst/>
          </a:prstGeom>
        </p:spPr>
      </p:pic>
      <p:pic>
        <p:nvPicPr>
          <p:cNvPr id="4" name="Afbeelding 3" descr="prostaatcholinebijschild fusie.PNG">
            <a:extLst>
              <a:ext uri="{FF2B5EF4-FFF2-40B4-BE49-F238E27FC236}">
                <a16:creationId xmlns:a16="http://schemas.microsoft.com/office/drawing/2014/main" id="{C78E8838-4E9E-C6AE-7A7E-CB2E12F75CB9}"/>
              </a:ext>
            </a:extLst>
          </p:cNvPr>
          <p:cNvPicPr>
            <a:picLocks/>
          </p:cNvPicPr>
          <p:nvPr/>
        </p:nvPicPr>
        <p:blipFill rotWithShape="1">
          <a:blip r:embed="rId5">
            <a:extLst>
              <a:ext uri="{28A0092B-C50C-407E-A947-70E740481C1C}">
                <a14:useLocalDpi xmlns:a14="http://schemas.microsoft.com/office/drawing/2010/main" val="0"/>
              </a:ext>
            </a:extLst>
          </a:blip>
          <a:srcRect l="13360" t="8022" r="17051" b="6853"/>
          <a:stretch/>
        </p:blipFill>
        <p:spPr>
          <a:xfrm>
            <a:off x="6022418" y="1468279"/>
            <a:ext cx="2520000" cy="1681200"/>
          </a:xfrm>
          <a:prstGeom prst="roundRect">
            <a:avLst/>
          </a:prstGeom>
        </p:spPr>
      </p:pic>
      <p:pic>
        <p:nvPicPr>
          <p:cNvPr id="6" name="Afbeelding 5">
            <a:extLst>
              <a:ext uri="{FF2B5EF4-FFF2-40B4-BE49-F238E27FC236}">
                <a16:creationId xmlns:a16="http://schemas.microsoft.com/office/drawing/2014/main" id="{3374E1F8-074F-6424-13A4-046A5C8826F1}"/>
              </a:ext>
            </a:extLst>
          </p:cNvPr>
          <p:cNvPicPr>
            <a:picLocks/>
          </p:cNvPicPr>
          <p:nvPr/>
        </p:nvPicPr>
        <p:blipFill rotWithShape="1">
          <a:blip r:embed="rId6"/>
          <a:srcRect l="267" t="1102" r="-267" b="22979"/>
          <a:stretch/>
        </p:blipFill>
        <p:spPr>
          <a:xfrm>
            <a:off x="6022418" y="4079512"/>
            <a:ext cx="2520000" cy="1681200"/>
          </a:xfrm>
          <a:prstGeom prst="roundRect">
            <a:avLst/>
          </a:prstGeom>
        </p:spPr>
      </p:pic>
      <p:pic>
        <p:nvPicPr>
          <p:cNvPr id="15" name="Afbeelding 14">
            <a:extLst>
              <a:ext uri="{FF2B5EF4-FFF2-40B4-BE49-F238E27FC236}">
                <a16:creationId xmlns:a16="http://schemas.microsoft.com/office/drawing/2014/main" id="{33E53864-CACC-A530-3619-A69E00196C58}"/>
              </a:ext>
            </a:extLst>
          </p:cNvPr>
          <p:cNvPicPr>
            <a:picLocks noChangeAspect="1"/>
          </p:cNvPicPr>
          <p:nvPr/>
        </p:nvPicPr>
        <p:blipFill rotWithShape="1">
          <a:blip r:embed="rId7"/>
          <a:srcRect l="582" t="2977" r="801" b="11376"/>
          <a:stretch/>
        </p:blipFill>
        <p:spPr>
          <a:xfrm>
            <a:off x="673865" y="4070261"/>
            <a:ext cx="5220000" cy="1690451"/>
          </a:xfrm>
          <a:prstGeom prst="roundRect">
            <a:avLst/>
          </a:prstGeom>
        </p:spPr>
      </p:pic>
      <p:sp>
        <p:nvSpPr>
          <p:cNvPr id="16" name="Tijdelijke aanduiding voor inhoud 11">
            <a:extLst>
              <a:ext uri="{FF2B5EF4-FFF2-40B4-BE49-F238E27FC236}">
                <a16:creationId xmlns:a16="http://schemas.microsoft.com/office/drawing/2014/main" id="{20F343D8-70D1-6074-07B3-196080728E3B}"/>
              </a:ext>
            </a:extLst>
          </p:cNvPr>
          <p:cNvSpPr txBox="1">
            <a:spLocks/>
          </p:cNvSpPr>
          <p:nvPr/>
        </p:nvSpPr>
        <p:spPr>
          <a:xfrm>
            <a:off x="673865" y="1128345"/>
            <a:ext cx="1268388" cy="26624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NL"/>
              <a:t>Ultrasound</a:t>
            </a:r>
          </a:p>
          <a:p>
            <a:endParaRPr lang="nl-NL"/>
          </a:p>
        </p:txBody>
      </p:sp>
      <p:sp>
        <p:nvSpPr>
          <p:cNvPr id="17" name="Tijdelijke aanduiding voor inhoud 11">
            <a:extLst>
              <a:ext uri="{FF2B5EF4-FFF2-40B4-BE49-F238E27FC236}">
                <a16:creationId xmlns:a16="http://schemas.microsoft.com/office/drawing/2014/main" id="{0BB300BF-801F-3B4A-7591-DB396A27F756}"/>
              </a:ext>
            </a:extLst>
          </p:cNvPr>
          <p:cNvSpPr txBox="1">
            <a:spLocks/>
          </p:cNvSpPr>
          <p:nvPr/>
        </p:nvSpPr>
        <p:spPr>
          <a:xfrm>
            <a:off x="3369239" y="1128345"/>
            <a:ext cx="1475716" cy="26624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dirty="0"/>
              <a:t>Scintigraphy</a:t>
            </a:r>
          </a:p>
          <a:p>
            <a:endParaRPr lang="nl-NL" dirty="0"/>
          </a:p>
        </p:txBody>
      </p:sp>
      <p:sp>
        <p:nvSpPr>
          <p:cNvPr id="18" name="Tijdelijke aanduiding voor inhoud 11">
            <a:extLst>
              <a:ext uri="{FF2B5EF4-FFF2-40B4-BE49-F238E27FC236}">
                <a16:creationId xmlns:a16="http://schemas.microsoft.com/office/drawing/2014/main" id="{756D959A-DDD1-BA69-36E4-375440B7CD9C}"/>
              </a:ext>
            </a:extLst>
          </p:cNvPr>
          <p:cNvSpPr txBox="1">
            <a:spLocks/>
          </p:cNvSpPr>
          <p:nvPr/>
        </p:nvSpPr>
        <p:spPr>
          <a:xfrm>
            <a:off x="6022417" y="1106729"/>
            <a:ext cx="2180752" cy="28786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dirty="0" err="1"/>
              <a:t>Fluorocholine</a:t>
            </a:r>
            <a:r>
              <a:rPr lang="en-US" dirty="0"/>
              <a:t> PET/CT</a:t>
            </a:r>
          </a:p>
        </p:txBody>
      </p:sp>
      <p:sp>
        <p:nvSpPr>
          <p:cNvPr id="19" name="Tijdelijke aanduiding voor inhoud 11">
            <a:extLst>
              <a:ext uri="{FF2B5EF4-FFF2-40B4-BE49-F238E27FC236}">
                <a16:creationId xmlns:a16="http://schemas.microsoft.com/office/drawing/2014/main" id="{40845433-5832-5296-8ECD-02CE67238BB2}"/>
              </a:ext>
            </a:extLst>
          </p:cNvPr>
          <p:cNvSpPr txBox="1">
            <a:spLocks/>
          </p:cNvSpPr>
          <p:nvPr/>
        </p:nvSpPr>
        <p:spPr>
          <a:xfrm>
            <a:off x="673865" y="3705938"/>
            <a:ext cx="1268388" cy="26624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NL"/>
              <a:t>4DCT</a:t>
            </a:r>
          </a:p>
          <a:p>
            <a:endParaRPr lang="nl-NL"/>
          </a:p>
        </p:txBody>
      </p:sp>
      <p:sp>
        <p:nvSpPr>
          <p:cNvPr id="20" name="Tijdelijke aanduiding voor inhoud 11">
            <a:extLst>
              <a:ext uri="{FF2B5EF4-FFF2-40B4-BE49-F238E27FC236}">
                <a16:creationId xmlns:a16="http://schemas.microsoft.com/office/drawing/2014/main" id="{41DCDDC6-5415-AAAC-EE82-CA191196600B}"/>
              </a:ext>
            </a:extLst>
          </p:cNvPr>
          <p:cNvSpPr txBox="1">
            <a:spLocks/>
          </p:cNvSpPr>
          <p:nvPr/>
        </p:nvSpPr>
        <p:spPr>
          <a:xfrm>
            <a:off x="6022417" y="3705938"/>
            <a:ext cx="1268388" cy="26624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NL"/>
              <a:t>MRI</a:t>
            </a:r>
          </a:p>
          <a:p>
            <a:endParaRPr lang="nl-NL"/>
          </a:p>
        </p:txBody>
      </p:sp>
    </p:spTree>
    <p:extLst>
      <p:ext uri="{BB962C8B-B14F-4D97-AF65-F5344CB8AC3E}">
        <p14:creationId xmlns:p14="http://schemas.microsoft.com/office/powerpoint/2010/main" val="3913326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p:txBody>
          <a:bodyPr/>
          <a:lstStyle/>
          <a:p>
            <a:r>
              <a:rPr lang="en-US" dirty="0"/>
              <a:t>Parathyroid scintigraphy</a:t>
            </a:r>
          </a:p>
        </p:txBody>
      </p:sp>
    </p:spTree>
    <p:extLst>
      <p:ext uri="{BB962C8B-B14F-4D97-AF65-F5344CB8AC3E}">
        <p14:creationId xmlns:p14="http://schemas.microsoft.com/office/powerpoint/2010/main" val="115720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Parathyroid scintigraphy</a:t>
            </a:r>
          </a:p>
        </p:txBody>
      </p:sp>
      <p:sp>
        <p:nvSpPr>
          <p:cNvPr id="12" name="Tijdelijke aanduiding voor inhoud 11"/>
          <p:cNvSpPr>
            <a:spLocks noGrp="1"/>
          </p:cNvSpPr>
          <p:nvPr>
            <p:ph idx="1"/>
          </p:nvPr>
        </p:nvSpPr>
        <p:spPr>
          <a:xfrm>
            <a:off x="628651" y="1375951"/>
            <a:ext cx="7831931" cy="5173900"/>
          </a:xfrm>
        </p:spPr>
        <p:txBody>
          <a:bodyPr/>
          <a:lstStyle/>
          <a:p>
            <a:r>
              <a:rPr lang="nl-BE" b="1" dirty="0"/>
              <a:t>SestaMIBI</a:t>
            </a:r>
            <a:r>
              <a:rPr lang="nl-BE" dirty="0"/>
              <a:t> or </a:t>
            </a:r>
            <a:r>
              <a:rPr lang="nl-BE" b="1" dirty="0"/>
              <a:t>Tetrofosmin</a:t>
            </a:r>
            <a:r>
              <a:rPr lang="nl-BE" dirty="0"/>
              <a:t>.</a:t>
            </a:r>
          </a:p>
          <a:p>
            <a:r>
              <a:rPr lang="nl-BE" dirty="0"/>
              <a:t>Accumulates in hyperfunctioning parathyroid glands due to their increased number of mitochondria (mainly related to the number of oxyphilic cells).</a:t>
            </a:r>
          </a:p>
          <a:p>
            <a:endParaRPr lang="nl-BE" dirty="0"/>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22</a:t>
            </a:fld>
            <a:endParaRPr lang="nl-NL"/>
          </a:p>
        </p:txBody>
      </p:sp>
      <p:pic>
        <p:nvPicPr>
          <p:cNvPr id="2" name="Afbeelding 1">
            <a:extLst>
              <a:ext uri="{FF2B5EF4-FFF2-40B4-BE49-F238E27FC236}">
                <a16:creationId xmlns:a16="http://schemas.microsoft.com/office/drawing/2014/main" id="{F38502FC-7859-E8B8-1EEC-CAA53EE1E551}"/>
              </a:ext>
            </a:extLst>
          </p:cNvPr>
          <p:cNvPicPr>
            <a:picLocks noChangeAspect="1"/>
          </p:cNvPicPr>
          <p:nvPr/>
        </p:nvPicPr>
        <p:blipFill>
          <a:blip r:embed="rId3"/>
          <a:stretch>
            <a:fillRect/>
          </a:stretch>
        </p:blipFill>
        <p:spPr>
          <a:xfrm>
            <a:off x="328641" y="2883146"/>
            <a:ext cx="4595142" cy="2963427"/>
          </a:xfrm>
          <a:prstGeom prst="rect">
            <a:avLst/>
          </a:prstGeom>
        </p:spPr>
      </p:pic>
      <p:sp>
        <p:nvSpPr>
          <p:cNvPr id="3" name="Tekstvak 2">
            <a:extLst>
              <a:ext uri="{FF2B5EF4-FFF2-40B4-BE49-F238E27FC236}">
                <a16:creationId xmlns:a16="http://schemas.microsoft.com/office/drawing/2014/main" id="{7E31BD87-BBD3-0E6E-9480-7FF905EFCBF4}"/>
              </a:ext>
            </a:extLst>
          </p:cNvPr>
          <p:cNvSpPr txBox="1"/>
          <p:nvPr/>
        </p:nvSpPr>
        <p:spPr>
          <a:xfrm>
            <a:off x="1240872" y="6551812"/>
            <a:ext cx="670687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800" dirty="0"/>
              <a:t>© Correlation of 99mTc-sestamibi uptake in renal masses with mitochondrial content and multi-drug resistance pump expression. </a:t>
            </a:r>
            <a:r>
              <a:rPr lang="nl-NL" sz="800" dirty="0" err="1"/>
              <a:t>Rowe</a:t>
            </a:r>
            <a:r>
              <a:rPr lang="nl-NL" sz="800" dirty="0"/>
              <a:t> et al. </a:t>
            </a:r>
            <a:r>
              <a:rPr lang="nl-BE" sz="800" b="0" i="0" dirty="0">
                <a:effectLst/>
                <a:latin typeface="Roboto" panose="02000000000000000000" pitchFamily="2" charset="0"/>
              </a:rPr>
              <a:t>Oct 2017</a:t>
            </a:r>
            <a:endParaRPr lang="nl-NL" sz="800" dirty="0"/>
          </a:p>
          <a:p>
            <a:endParaRPr lang="en-US" sz="800" dirty="0"/>
          </a:p>
        </p:txBody>
      </p:sp>
      <p:pic>
        <p:nvPicPr>
          <p:cNvPr id="4" name="Tijdelijke aanduiding voor inhoud 5" descr="Schermafbeelding 2016-08-30 om 19.32.43.png">
            <a:extLst>
              <a:ext uri="{FF2B5EF4-FFF2-40B4-BE49-F238E27FC236}">
                <a16:creationId xmlns:a16="http://schemas.microsoft.com/office/drawing/2014/main" id="{9AF31BCC-6205-39C7-2949-3F765BEFF4F6}"/>
              </a:ext>
            </a:extLst>
          </p:cNvPr>
          <p:cNvPicPr>
            <a:picLocks noChangeAspect="1"/>
          </p:cNvPicPr>
          <p:nvPr/>
        </p:nvPicPr>
        <p:blipFill rotWithShape="1">
          <a:blip r:embed="rId4">
            <a:extLst>
              <a:ext uri="{28A0092B-C50C-407E-A947-70E740481C1C}">
                <a14:useLocalDpi xmlns:a14="http://schemas.microsoft.com/office/drawing/2010/main" val="0"/>
              </a:ext>
            </a:extLst>
          </a:blip>
          <a:srcRect l="54050" t="10694" r="481" b="521"/>
          <a:stretch/>
        </p:blipFill>
        <p:spPr>
          <a:xfrm>
            <a:off x="5431356" y="3429000"/>
            <a:ext cx="2771813" cy="2300238"/>
          </a:xfrm>
          <a:prstGeom prst="rect">
            <a:avLst/>
          </a:prstGeom>
        </p:spPr>
      </p:pic>
    </p:spTree>
    <p:extLst>
      <p:ext uri="{BB962C8B-B14F-4D97-AF65-F5344CB8AC3E}">
        <p14:creationId xmlns:p14="http://schemas.microsoft.com/office/powerpoint/2010/main" val="2071241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GB" dirty="0"/>
              <a:t>Parathyroid scintigraphy</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23</a:t>
            </a:fld>
            <a:endParaRPr lang="nl-NL"/>
          </a:p>
        </p:txBody>
      </p:sp>
      <p:sp>
        <p:nvSpPr>
          <p:cNvPr id="13" name="Tijdelijke aanduiding voor tekst 12"/>
          <p:cNvSpPr>
            <a:spLocks noGrp="1"/>
          </p:cNvSpPr>
          <p:nvPr>
            <p:ph type="body" sz="quarter" idx="13"/>
          </p:nvPr>
        </p:nvSpPr>
        <p:spPr>
          <a:xfrm>
            <a:off x="628651" y="1183333"/>
            <a:ext cx="7831931" cy="446313"/>
          </a:xfrm>
        </p:spPr>
        <p:txBody>
          <a:bodyPr/>
          <a:lstStyle/>
          <a:p>
            <a:r>
              <a:rPr lang="en-US" dirty="0"/>
              <a:t>Dual phase (wash out) scintigraphy </a:t>
            </a:r>
          </a:p>
        </p:txBody>
      </p:sp>
      <p:pic>
        <p:nvPicPr>
          <p:cNvPr id="2" name="Afbeelding 1">
            <a:extLst>
              <a:ext uri="{FF2B5EF4-FFF2-40B4-BE49-F238E27FC236}">
                <a16:creationId xmlns:a16="http://schemas.microsoft.com/office/drawing/2014/main" id="{FA704B75-05FB-A09C-9A95-C6A8459512B9}"/>
              </a:ext>
            </a:extLst>
          </p:cNvPr>
          <p:cNvPicPr>
            <a:picLocks noChangeAspect="1"/>
          </p:cNvPicPr>
          <p:nvPr/>
        </p:nvPicPr>
        <p:blipFill rotWithShape="1">
          <a:blip r:embed="rId3"/>
          <a:srcRect l="49973" t="1" r="254" b="18635"/>
          <a:stretch/>
        </p:blipFill>
        <p:spPr>
          <a:xfrm>
            <a:off x="5896683" y="2870559"/>
            <a:ext cx="2701378" cy="2759223"/>
          </a:xfrm>
          <a:prstGeom prst="rect">
            <a:avLst/>
          </a:prstGeom>
        </p:spPr>
      </p:pic>
      <p:sp>
        <p:nvSpPr>
          <p:cNvPr id="5" name="Tekstvak 4">
            <a:extLst>
              <a:ext uri="{FF2B5EF4-FFF2-40B4-BE49-F238E27FC236}">
                <a16:creationId xmlns:a16="http://schemas.microsoft.com/office/drawing/2014/main" id="{90D8019B-5357-2BF3-85A0-D51A38C77AAF}"/>
              </a:ext>
            </a:extLst>
          </p:cNvPr>
          <p:cNvSpPr txBox="1"/>
          <p:nvPr/>
        </p:nvSpPr>
        <p:spPr>
          <a:xfrm>
            <a:off x="1312401" y="6584697"/>
            <a:ext cx="4032125" cy="338554"/>
          </a:xfrm>
          <a:prstGeom prst="rect">
            <a:avLst/>
          </a:prstGeom>
          <a:noFill/>
        </p:spPr>
        <p:txBody>
          <a:bodyPr wrap="square" rtlCol="0">
            <a:spAutoFit/>
          </a:bodyPr>
          <a:lstStyle/>
          <a:p>
            <a:pPr>
              <a:defRPr/>
            </a:pPr>
            <a:r>
              <a:rPr lang="nl-BE" sz="800" dirty="0"/>
              <a:t>© Preoperative Localization and Radioguided Parathyroid Surgery. Mariani et al. </a:t>
            </a:r>
            <a:r>
              <a:rPr lang="nl-BE" sz="800" b="0" i="0" dirty="0">
                <a:effectLst/>
                <a:latin typeface="Roboto" panose="02000000000000000000" pitchFamily="2" charset="0"/>
              </a:rPr>
              <a:t>Oct 2003</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800" dirty="0"/>
          </a:p>
        </p:txBody>
      </p:sp>
      <p:pic>
        <p:nvPicPr>
          <p:cNvPr id="15" name="Tijdelijke aanduiding voor inhoud 14">
            <a:extLst>
              <a:ext uri="{FF2B5EF4-FFF2-40B4-BE49-F238E27FC236}">
                <a16:creationId xmlns:a16="http://schemas.microsoft.com/office/drawing/2014/main" id="{7CA94708-5A8E-E238-8329-EA1C37BB1B36}"/>
              </a:ext>
            </a:extLst>
          </p:cNvPr>
          <p:cNvPicPr>
            <a:picLocks noGrp="1" noChangeAspect="1"/>
          </p:cNvPicPr>
          <p:nvPr>
            <p:ph idx="1"/>
          </p:nvPr>
        </p:nvPicPr>
        <p:blipFill>
          <a:blip r:embed="rId4"/>
          <a:stretch>
            <a:fillRect/>
          </a:stretch>
        </p:blipFill>
        <p:spPr>
          <a:xfrm flipH="1">
            <a:off x="466724" y="1887699"/>
            <a:ext cx="749494" cy="766763"/>
          </a:xfrm>
          <a:prstGeom prst="rect">
            <a:avLst/>
          </a:prstGeom>
        </p:spPr>
      </p:pic>
      <p:sp>
        <p:nvSpPr>
          <p:cNvPr id="17" name="Vijfhoek 16">
            <a:extLst>
              <a:ext uri="{FF2B5EF4-FFF2-40B4-BE49-F238E27FC236}">
                <a16:creationId xmlns:a16="http://schemas.microsoft.com/office/drawing/2014/main" id="{55E414D4-123D-FD67-D961-516A7AF285F9}"/>
              </a:ext>
            </a:extLst>
          </p:cNvPr>
          <p:cNvSpPr/>
          <p:nvPr/>
        </p:nvSpPr>
        <p:spPr>
          <a:xfrm>
            <a:off x="1312401" y="2054197"/>
            <a:ext cx="762827" cy="46955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10 min</a:t>
            </a:r>
          </a:p>
        </p:txBody>
      </p:sp>
      <p:pic>
        <p:nvPicPr>
          <p:cNvPr id="18" name="Afbeelding 17">
            <a:extLst>
              <a:ext uri="{FF2B5EF4-FFF2-40B4-BE49-F238E27FC236}">
                <a16:creationId xmlns:a16="http://schemas.microsoft.com/office/drawing/2014/main" id="{35B00032-4F4A-3EA1-A119-2B6C2D2B0FAA}"/>
              </a:ext>
            </a:extLst>
          </p:cNvPr>
          <p:cNvPicPr>
            <a:picLocks noChangeAspect="1"/>
          </p:cNvPicPr>
          <p:nvPr/>
        </p:nvPicPr>
        <p:blipFill>
          <a:blip r:embed="rId5"/>
          <a:stretch>
            <a:fillRect/>
          </a:stretch>
        </p:blipFill>
        <p:spPr>
          <a:xfrm>
            <a:off x="2171412" y="1879016"/>
            <a:ext cx="762827" cy="685985"/>
          </a:xfrm>
          <a:prstGeom prst="rect">
            <a:avLst/>
          </a:prstGeom>
        </p:spPr>
      </p:pic>
      <p:sp>
        <p:nvSpPr>
          <p:cNvPr id="19" name="Vijfhoek 18">
            <a:extLst>
              <a:ext uri="{FF2B5EF4-FFF2-40B4-BE49-F238E27FC236}">
                <a16:creationId xmlns:a16="http://schemas.microsoft.com/office/drawing/2014/main" id="{BB4ADF6D-06DB-D8E3-AA1D-F2C53102F78A}"/>
              </a:ext>
            </a:extLst>
          </p:cNvPr>
          <p:cNvSpPr/>
          <p:nvPr/>
        </p:nvSpPr>
        <p:spPr>
          <a:xfrm>
            <a:off x="3121549" y="2015324"/>
            <a:ext cx="3364976" cy="46955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1,5-2 h</a:t>
            </a:r>
          </a:p>
        </p:txBody>
      </p:sp>
      <p:pic>
        <p:nvPicPr>
          <p:cNvPr id="20" name="Afbeelding 19">
            <a:extLst>
              <a:ext uri="{FF2B5EF4-FFF2-40B4-BE49-F238E27FC236}">
                <a16:creationId xmlns:a16="http://schemas.microsoft.com/office/drawing/2014/main" id="{3F23B53D-9045-4BD6-7CD8-7D3A79B74A76}"/>
              </a:ext>
            </a:extLst>
          </p:cNvPr>
          <p:cNvPicPr>
            <a:picLocks noChangeAspect="1"/>
          </p:cNvPicPr>
          <p:nvPr/>
        </p:nvPicPr>
        <p:blipFill>
          <a:blip r:embed="rId5"/>
          <a:stretch>
            <a:fillRect/>
          </a:stretch>
        </p:blipFill>
        <p:spPr>
          <a:xfrm>
            <a:off x="6673835" y="1842765"/>
            <a:ext cx="762827" cy="685985"/>
          </a:xfrm>
          <a:prstGeom prst="rect">
            <a:avLst/>
          </a:prstGeom>
        </p:spPr>
      </p:pic>
      <p:pic>
        <p:nvPicPr>
          <p:cNvPr id="21" name="Afbeelding 20">
            <a:extLst>
              <a:ext uri="{FF2B5EF4-FFF2-40B4-BE49-F238E27FC236}">
                <a16:creationId xmlns:a16="http://schemas.microsoft.com/office/drawing/2014/main" id="{EFE0AC53-C5CD-0783-D4CA-525605D6B316}"/>
              </a:ext>
            </a:extLst>
          </p:cNvPr>
          <p:cNvPicPr>
            <a:picLocks noChangeAspect="1"/>
          </p:cNvPicPr>
          <p:nvPr/>
        </p:nvPicPr>
        <p:blipFill rotWithShape="1">
          <a:blip r:embed="rId3"/>
          <a:srcRect l="2" r="49857" b="18297"/>
          <a:stretch/>
        </p:blipFill>
        <p:spPr>
          <a:xfrm>
            <a:off x="1312401" y="2870559"/>
            <a:ext cx="2701378" cy="2750286"/>
          </a:xfrm>
          <a:prstGeom prst="rect">
            <a:avLst/>
          </a:prstGeom>
        </p:spPr>
      </p:pic>
      <p:sp>
        <p:nvSpPr>
          <p:cNvPr id="22" name="Tekstvak 21">
            <a:extLst>
              <a:ext uri="{FF2B5EF4-FFF2-40B4-BE49-F238E27FC236}">
                <a16:creationId xmlns:a16="http://schemas.microsoft.com/office/drawing/2014/main" id="{93239001-EA1C-3BEF-6F17-1B387A85C226}"/>
              </a:ext>
            </a:extLst>
          </p:cNvPr>
          <p:cNvSpPr txBox="1"/>
          <p:nvPr/>
        </p:nvSpPr>
        <p:spPr>
          <a:xfrm>
            <a:off x="628651" y="5625390"/>
            <a:ext cx="2305588" cy="369332"/>
          </a:xfrm>
          <a:prstGeom prst="rect">
            <a:avLst/>
          </a:prstGeom>
          <a:noFill/>
        </p:spPr>
        <p:txBody>
          <a:bodyPr wrap="square" rtlCol="0">
            <a:spAutoFit/>
          </a:bodyPr>
          <a:lstStyle>
            <a:defPPr>
              <a:defRPr lang="nl-NL"/>
            </a:defPPr>
            <a:lvl1pPr>
              <a:defRPr>
                <a:solidFill>
                  <a:schemeClr val="accent2"/>
                </a:solidFill>
                <a:latin typeface="Lucida Sans" charset="0"/>
              </a:defRPr>
            </a:lvl1pPr>
          </a:lstStyle>
          <a:p>
            <a:r>
              <a:rPr lang="en-US" dirty="0"/>
              <a:t>Only </a:t>
            </a:r>
            <a:r>
              <a:rPr lang="en-US" dirty="0" err="1"/>
              <a:t>SestaMIBI</a:t>
            </a:r>
            <a:endParaRPr lang="en-US" dirty="0"/>
          </a:p>
        </p:txBody>
      </p:sp>
    </p:spTree>
    <p:extLst>
      <p:ext uri="{BB962C8B-B14F-4D97-AF65-F5344CB8AC3E}">
        <p14:creationId xmlns:p14="http://schemas.microsoft.com/office/powerpoint/2010/main" val="1791849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Parathyroid scintigraphy</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24</a:t>
            </a:fld>
            <a:endParaRPr lang="nl-NL" dirty="0"/>
          </a:p>
        </p:txBody>
      </p:sp>
      <p:sp>
        <p:nvSpPr>
          <p:cNvPr id="13" name="Tijdelijke aanduiding voor tekst 12"/>
          <p:cNvSpPr>
            <a:spLocks noGrp="1"/>
          </p:cNvSpPr>
          <p:nvPr>
            <p:ph type="body" sz="quarter" idx="13"/>
          </p:nvPr>
        </p:nvSpPr>
        <p:spPr>
          <a:xfrm>
            <a:off x="628651" y="1230010"/>
            <a:ext cx="7831931" cy="446313"/>
          </a:xfrm>
        </p:spPr>
        <p:txBody>
          <a:bodyPr/>
          <a:lstStyle/>
          <a:p>
            <a:r>
              <a:rPr lang="en-US" dirty="0"/>
              <a:t>Subtraction protocol </a:t>
            </a:r>
          </a:p>
        </p:txBody>
      </p:sp>
      <p:pic>
        <p:nvPicPr>
          <p:cNvPr id="3" name="Afbeelding 2">
            <a:extLst>
              <a:ext uri="{FF2B5EF4-FFF2-40B4-BE49-F238E27FC236}">
                <a16:creationId xmlns:a16="http://schemas.microsoft.com/office/drawing/2014/main" id="{EDFCDA42-9751-0BC6-B2A3-C080D72B849A}"/>
              </a:ext>
            </a:extLst>
          </p:cNvPr>
          <p:cNvPicPr>
            <a:picLocks noChangeAspect="1"/>
          </p:cNvPicPr>
          <p:nvPr/>
        </p:nvPicPr>
        <p:blipFill rotWithShape="1">
          <a:blip r:embed="rId3"/>
          <a:srcRect l="13059" t="54823" r="65904" b="5713"/>
          <a:stretch/>
        </p:blipFill>
        <p:spPr>
          <a:xfrm>
            <a:off x="4434484" y="2286896"/>
            <a:ext cx="2182623" cy="2047164"/>
          </a:xfrm>
          <a:prstGeom prst="rect">
            <a:avLst/>
          </a:prstGeom>
        </p:spPr>
      </p:pic>
      <p:sp>
        <p:nvSpPr>
          <p:cNvPr id="6" name="Tekstvak 5">
            <a:extLst>
              <a:ext uri="{FF2B5EF4-FFF2-40B4-BE49-F238E27FC236}">
                <a16:creationId xmlns:a16="http://schemas.microsoft.com/office/drawing/2014/main" id="{A93C4572-57BD-D814-F65A-9851CFF89C1E}"/>
              </a:ext>
            </a:extLst>
          </p:cNvPr>
          <p:cNvSpPr txBox="1"/>
          <p:nvPr/>
        </p:nvSpPr>
        <p:spPr>
          <a:xfrm>
            <a:off x="1250145" y="6643476"/>
            <a:ext cx="6237048" cy="461665"/>
          </a:xfrm>
          <a:prstGeom prst="rect">
            <a:avLst/>
          </a:prstGeom>
          <a:noFill/>
        </p:spPr>
        <p:txBody>
          <a:bodyPr wrap="square" rtlCol="0">
            <a:spAutoFit/>
          </a:bodyPr>
          <a:lstStyle/>
          <a:p>
            <a:pPr>
              <a:defRPr/>
            </a:pPr>
            <a:r>
              <a:rPr lang="nl-BE" sz="800" dirty="0"/>
              <a:t>© </a:t>
            </a:r>
            <a:r>
              <a:rPr lang="nl-BE" sz="800" b="0" i="0" dirty="0">
                <a:solidFill>
                  <a:srgbClr val="000000"/>
                </a:solidFill>
                <a:effectLst/>
                <a:latin typeface="Arial" panose="020B0604020202020204" pitchFamily="34" charset="0"/>
              </a:rPr>
              <a:t>Added Value of Subtraction SPECT/CT in Dual-Isotope Parathyroid Scintigraphy. </a:t>
            </a:r>
            <a:r>
              <a:rPr lang="nl-BE" sz="800" dirty="0"/>
              <a:t>Christensen et al. </a:t>
            </a:r>
            <a:r>
              <a:rPr lang="nl-BE" sz="800" b="0" i="0" dirty="0">
                <a:solidFill>
                  <a:srgbClr val="222222"/>
                </a:solidFill>
                <a:effectLst/>
                <a:latin typeface="Arial" panose="020B0604020202020204" pitchFamily="34" charset="0"/>
              </a:rPr>
              <a:t>Diagnostics 2020</a:t>
            </a:r>
            <a:endParaRPr lang="nl-BE" sz="800" b="0" i="0" dirty="0"/>
          </a:p>
          <a:p>
            <a:pPr>
              <a:defRPr/>
            </a:pPr>
            <a:endParaRPr lang="nl-BE" sz="800" b="0" i="0" dirty="0">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800" dirty="0"/>
          </a:p>
        </p:txBody>
      </p:sp>
      <p:pic>
        <p:nvPicPr>
          <p:cNvPr id="4" name="Afbeelding 3">
            <a:extLst>
              <a:ext uri="{FF2B5EF4-FFF2-40B4-BE49-F238E27FC236}">
                <a16:creationId xmlns:a16="http://schemas.microsoft.com/office/drawing/2014/main" id="{57E1B256-E53B-7F9E-B5D4-0F7863BABAE1}"/>
              </a:ext>
            </a:extLst>
          </p:cNvPr>
          <p:cNvPicPr>
            <a:picLocks noChangeAspect="1"/>
          </p:cNvPicPr>
          <p:nvPr/>
        </p:nvPicPr>
        <p:blipFill rotWithShape="1">
          <a:blip r:embed="rId4"/>
          <a:srcRect l="55084" t="8557" r="14525" b="53058"/>
          <a:stretch/>
        </p:blipFill>
        <p:spPr>
          <a:xfrm>
            <a:off x="6802543" y="2286896"/>
            <a:ext cx="1997187" cy="2001661"/>
          </a:xfrm>
          <a:prstGeom prst="ellipse">
            <a:avLst/>
          </a:prstGeom>
        </p:spPr>
      </p:pic>
      <p:sp>
        <p:nvSpPr>
          <p:cNvPr id="10" name="Tijdelijke aanduiding voor inhoud 11">
            <a:extLst>
              <a:ext uri="{FF2B5EF4-FFF2-40B4-BE49-F238E27FC236}">
                <a16:creationId xmlns:a16="http://schemas.microsoft.com/office/drawing/2014/main" id="{164C60E7-6DB6-FC73-091B-C94764B610C5}"/>
              </a:ext>
            </a:extLst>
          </p:cNvPr>
          <p:cNvSpPr txBox="1">
            <a:spLocks/>
          </p:cNvSpPr>
          <p:nvPr/>
        </p:nvSpPr>
        <p:spPr>
          <a:xfrm>
            <a:off x="4830410" y="4488269"/>
            <a:ext cx="1353948" cy="75636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BE" dirty="0"/>
              <a:t>Subtraction</a:t>
            </a:r>
          </a:p>
          <a:p>
            <a:endParaRPr lang="nl-BE" dirty="0"/>
          </a:p>
          <a:p>
            <a:endParaRPr lang="nl-BE" dirty="0"/>
          </a:p>
          <a:p>
            <a:endParaRPr lang="nl-BE" dirty="0"/>
          </a:p>
          <a:p>
            <a:endParaRPr lang="nl-BE" dirty="0"/>
          </a:p>
          <a:p>
            <a:r>
              <a:rPr lang="nl-BE" dirty="0"/>
              <a:t> </a:t>
            </a:r>
          </a:p>
          <a:p>
            <a:r>
              <a:rPr lang="nl-BE" dirty="0"/>
              <a:t> </a:t>
            </a:r>
          </a:p>
          <a:p>
            <a:endParaRPr lang="nl-BE" dirty="0"/>
          </a:p>
        </p:txBody>
      </p:sp>
      <p:pic>
        <p:nvPicPr>
          <p:cNvPr id="14" name="Afbeelding 13">
            <a:extLst>
              <a:ext uri="{FF2B5EF4-FFF2-40B4-BE49-F238E27FC236}">
                <a16:creationId xmlns:a16="http://schemas.microsoft.com/office/drawing/2014/main" id="{44E9C00C-F7A3-DFAD-2A47-ABEECD614ACE}"/>
              </a:ext>
            </a:extLst>
          </p:cNvPr>
          <p:cNvPicPr>
            <a:picLocks noChangeAspect="1"/>
          </p:cNvPicPr>
          <p:nvPr/>
        </p:nvPicPr>
        <p:blipFill rotWithShape="1">
          <a:blip r:embed="rId3"/>
          <a:srcRect l="13596" t="6600" r="65367" b="53936"/>
          <a:stretch/>
        </p:blipFill>
        <p:spPr>
          <a:xfrm>
            <a:off x="158834" y="2241393"/>
            <a:ext cx="2182623" cy="2047164"/>
          </a:xfrm>
          <a:prstGeom prst="rect">
            <a:avLst/>
          </a:prstGeom>
        </p:spPr>
      </p:pic>
      <p:pic>
        <p:nvPicPr>
          <p:cNvPr id="15" name="Afbeelding 14">
            <a:extLst>
              <a:ext uri="{FF2B5EF4-FFF2-40B4-BE49-F238E27FC236}">
                <a16:creationId xmlns:a16="http://schemas.microsoft.com/office/drawing/2014/main" id="{47657C01-02A1-2F56-F31A-4B12EEE6F4FF}"/>
              </a:ext>
            </a:extLst>
          </p:cNvPr>
          <p:cNvPicPr>
            <a:picLocks noChangeAspect="1"/>
          </p:cNvPicPr>
          <p:nvPr/>
        </p:nvPicPr>
        <p:blipFill rotWithShape="1">
          <a:blip r:embed="rId3"/>
          <a:srcRect l="61882" t="6176" r="17081" b="54360"/>
          <a:stretch/>
        </p:blipFill>
        <p:spPr>
          <a:xfrm>
            <a:off x="2251861" y="2306428"/>
            <a:ext cx="2182623" cy="2047164"/>
          </a:xfrm>
          <a:prstGeom prst="rect">
            <a:avLst/>
          </a:prstGeom>
        </p:spPr>
      </p:pic>
      <p:sp>
        <p:nvSpPr>
          <p:cNvPr id="16" name="Tijdelijke aanduiding voor inhoud 11">
            <a:extLst>
              <a:ext uri="{FF2B5EF4-FFF2-40B4-BE49-F238E27FC236}">
                <a16:creationId xmlns:a16="http://schemas.microsoft.com/office/drawing/2014/main" id="{7A1468D5-8C6A-32C9-FABA-719C863C5B1C}"/>
              </a:ext>
            </a:extLst>
          </p:cNvPr>
          <p:cNvSpPr txBox="1">
            <a:spLocks/>
          </p:cNvSpPr>
          <p:nvPr/>
        </p:nvSpPr>
        <p:spPr>
          <a:xfrm>
            <a:off x="573171" y="4463691"/>
            <a:ext cx="1353948" cy="75636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nl-BE" dirty="0"/>
              <a:t>SestaMIBI</a:t>
            </a:r>
            <a:br>
              <a:rPr lang="nl-BE" dirty="0"/>
            </a:br>
            <a:r>
              <a:rPr lang="nl-BE" dirty="0"/>
              <a:t>Tetroformin</a:t>
            </a:r>
          </a:p>
        </p:txBody>
      </p:sp>
      <p:sp>
        <p:nvSpPr>
          <p:cNvPr id="17" name="Tijdelijke aanduiding voor inhoud 11">
            <a:extLst>
              <a:ext uri="{FF2B5EF4-FFF2-40B4-BE49-F238E27FC236}">
                <a16:creationId xmlns:a16="http://schemas.microsoft.com/office/drawing/2014/main" id="{5C0D9196-6AF0-F47D-3267-FBFCBF40456E}"/>
              </a:ext>
            </a:extLst>
          </p:cNvPr>
          <p:cNvSpPr txBox="1">
            <a:spLocks/>
          </p:cNvSpPr>
          <p:nvPr/>
        </p:nvSpPr>
        <p:spPr>
          <a:xfrm>
            <a:off x="2434820" y="4463691"/>
            <a:ext cx="2058690" cy="75636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nl-BE" dirty="0"/>
              <a:t>99mTechnetium</a:t>
            </a:r>
            <a:br>
              <a:rPr lang="nl-BE" dirty="0"/>
            </a:br>
            <a:r>
              <a:rPr lang="nl-BE" dirty="0"/>
              <a:t>I-123</a:t>
            </a:r>
          </a:p>
          <a:p>
            <a:endParaRPr lang="nl-BE" dirty="0"/>
          </a:p>
          <a:p>
            <a:endParaRPr lang="nl-BE" dirty="0"/>
          </a:p>
          <a:p>
            <a:endParaRPr lang="nl-BE" dirty="0"/>
          </a:p>
          <a:p>
            <a:endParaRPr lang="nl-BE" dirty="0"/>
          </a:p>
          <a:p>
            <a:r>
              <a:rPr lang="nl-BE" dirty="0"/>
              <a:t> </a:t>
            </a:r>
          </a:p>
          <a:p>
            <a:r>
              <a:rPr lang="nl-BE" dirty="0"/>
              <a:t> </a:t>
            </a:r>
          </a:p>
          <a:p>
            <a:endParaRPr lang="nl-BE" dirty="0"/>
          </a:p>
        </p:txBody>
      </p:sp>
      <p:sp>
        <p:nvSpPr>
          <p:cNvPr id="18" name="Tijdelijke aanduiding voor inhoud 11">
            <a:extLst>
              <a:ext uri="{FF2B5EF4-FFF2-40B4-BE49-F238E27FC236}">
                <a16:creationId xmlns:a16="http://schemas.microsoft.com/office/drawing/2014/main" id="{131DC6B6-38E9-190B-DB03-294B9C52BD99}"/>
              </a:ext>
            </a:extLst>
          </p:cNvPr>
          <p:cNvSpPr txBox="1">
            <a:spLocks/>
          </p:cNvSpPr>
          <p:nvPr/>
        </p:nvSpPr>
        <p:spPr>
          <a:xfrm>
            <a:off x="7223997" y="4463691"/>
            <a:ext cx="1353948" cy="75636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BE" dirty="0"/>
              <a:t>SPECT/CT</a:t>
            </a:r>
          </a:p>
        </p:txBody>
      </p:sp>
    </p:spTree>
    <p:extLst>
      <p:ext uri="{BB962C8B-B14F-4D97-AF65-F5344CB8AC3E}">
        <p14:creationId xmlns:p14="http://schemas.microsoft.com/office/powerpoint/2010/main" val="1157597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Parathyroid scintigraphy</a:t>
            </a:r>
          </a:p>
        </p:txBody>
      </p:sp>
      <p:sp>
        <p:nvSpPr>
          <p:cNvPr id="12" name="Tijdelijke aanduiding voor inhoud 11"/>
          <p:cNvSpPr>
            <a:spLocks noGrp="1"/>
          </p:cNvSpPr>
          <p:nvPr>
            <p:ph idx="1"/>
          </p:nvPr>
        </p:nvSpPr>
        <p:spPr>
          <a:xfrm>
            <a:off x="628650" y="4571375"/>
            <a:ext cx="7831931" cy="1351193"/>
          </a:xfrm>
        </p:spPr>
        <p:txBody>
          <a:bodyPr/>
          <a:lstStyle/>
          <a:p>
            <a:r>
              <a:rPr lang="nl-BE" dirty="0">
                <a:solidFill>
                  <a:srgbClr val="5F6049"/>
                </a:solidFill>
              </a:rPr>
              <a:t>No movement artefacts with I-123</a:t>
            </a:r>
            <a:endParaRPr lang="nl-BE" dirty="0"/>
          </a:p>
          <a:p>
            <a:r>
              <a:rPr lang="nl-BE" b="1" dirty="0">
                <a:solidFill>
                  <a:srgbClr val="5F6049"/>
                </a:solidFill>
              </a:rPr>
              <a:t>Subtraction in combination with SPECT/CT most sensitive</a:t>
            </a:r>
          </a:p>
          <a:p>
            <a:r>
              <a:rPr lang="nl-BE" b="1" dirty="0">
                <a:solidFill>
                  <a:srgbClr val="5F6049"/>
                </a:solidFill>
              </a:rPr>
              <a:t>SestaMIBI SPECT/CT is the current standard </a:t>
            </a:r>
            <a:r>
              <a:rPr lang="nl-BE" dirty="0">
                <a:solidFill>
                  <a:srgbClr val="5F6049"/>
                </a:solidFill>
              </a:rPr>
              <a:t>with a </a:t>
            </a:r>
            <a:r>
              <a:rPr lang="nl-BE" b="1" dirty="0">
                <a:solidFill>
                  <a:srgbClr val="5F6049"/>
                </a:solidFill>
              </a:rPr>
              <a:t>detection rate of 88% </a:t>
            </a:r>
            <a:r>
              <a:rPr lang="nl-BE" dirty="0">
                <a:solidFill>
                  <a:srgbClr val="5F6049"/>
                </a:solidFill>
              </a:rPr>
              <a:t>(</a:t>
            </a:r>
            <a:r>
              <a:rPr lang="nl-BE" dirty="0"/>
              <a:t>meta-analysis of twenty-three papers including 1236 patients with pHPT)</a:t>
            </a:r>
            <a:r>
              <a:rPr lang="nl-BE" dirty="0">
                <a:solidFill>
                  <a:srgbClr val="5F6049"/>
                </a:solidFill>
              </a:rPr>
              <a:t>.</a:t>
            </a:r>
          </a:p>
          <a:p>
            <a:endParaRPr lang="nl-BE" dirty="0"/>
          </a:p>
          <a:p>
            <a:endParaRPr lang="nl-BE" dirty="0"/>
          </a:p>
          <a:p>
            <a:endParaRPr lang="nl-BE" dirty="0"/>
          </a:p>
          <a:p>
            <a:endParaRPr lang="nl-BE" dirty="0"/>
          </a:p>
          <a:p>
            <a:r>
              <a:rPr lang="nl-BE" dirty="0"/>
              <a:t> </a:t>
            </a:r>
          </a:p>
          <a:p>
            <a:r>
              <a:rPr lang="nl-BE" dirty="0"/>
              <a:t> </a:t>
            </a:r>
          </a:p>
          <a:p>
            <a:endParaRPr lang="nl-BE" dirty="0"/>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25</a:t>
            </a:fld>
            <a:endParaRPr lang="nl-NL"/>
          </a:p>
        </p:txBody>
      </p:sp>
      <p:sp>
        <p:nvSpPr>
          <p:cNvPr id="13" name="Tijdelijke aanduiding voor tekst 12"/>
          <p:cNvSpPr>
            <a:spLocks noGrp="1"/>
          </p:cNvSpPr>
          <p:nvPr>
            <p:ph type="body" sz="quarter" idx="13"/>
          </p:nvPr>
        </p:nvSpPr>
        <p:spPr>
          <a:xfrm>
            <a:off x="628650" y="1076020"/>
            <a:ext cx="7831931" cy="446313"/>
          </a:xfrm>
        </p:spPr>
        <p:txBody>
          <a:bodyPr/>
          <a:lstStyle/>
          <a:p>
            <a:r>
              <a:rPr lang="en-US" dirty="0"/>
              <a:t>Subtraction protocol (Dual-tracer vs Dual isotope)</a:t>
            </a:r>
          </a:p>
        </p:txBody>
      </p:sp>
      <p:pic>
        <p:nvPicPr>
          <p:cNvPr id="2" name="Tijdelijke aanduiding voor inhoud 14">
            <a:extLst>
              <a:ext uri="{FF2B5EF4-FFF2-40B4-BE49-F238E27FC236}">
                <a16:creationId xmlns:a16="http://schemas.microsoft.com/office/drawing/2014/main" id="{32395A76-992F-F074-C268-FD352B8E318D}"/>
              </a:ext>
            </a:extLst>
          </p:cNvPr>
          <p:cNvPicPr>
            <a:picLocks noChangeAspect="1"/>
          </p:cNvPicPr>
          <p:nvPr/>
        </p:nvPicPr>
        <p:blipFill>
          <a:blip r:embed="rId3"/>
          <a:stretch>
            <a:fillRect/>
          </a:stretch>
        </p:blipFill>
        <p:spPr>
          <a:xfrm flipH="1">
            <a:off x="466724" y="1887700"/>
            <a:ext cx="696514" cy="712562"/>
          </a:xfrm>
          <a:prstGeom prst="rect">
            <a:avLst/>
          </a:prstGeom>
        </p:spPr>
      </p:pic>
      <p:sp>
        <p:nvSpPr>
          <p:cNvPr id="5" name="Vijfhoek 4">
            <a:extLst>
              <a:ext uri="{FF2B5EF4-FFF2-40B4-BE49-F238E27FC236}">
                <a16:creationId xmlns:a16="http://schemas.microsoft.com/office/drawing/2014/main" id="{F704BE63-A130-E2CC-29AD-93CFC6F6CCD7}"/>
              </a:ext>
            </a:extLst>
          </p:cNvPr>
          <p:cNvSpPr/>
          <p:nvPr/>
        </p:nvSpPr>
        <p:spPr>
          <a:xfrm>
            <a:off x="1312401" y="2054197"/>
            <a:ext cx="1770350" cy="46955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20  min</a:t>
            </a:r>
          </a:p>
        </p:txBody>
      </p:sp>
      <p:pic>
        <p:nvPicPr>
          <p:cNvPr id="19" name="Afbeelding 18">
            <a:extLst>
              <a:ext uri="{FF2B5EF4-FFF2-40B4-BE49-F238E27FC236}">
                <a16:creationId xmlns:a16="http://schemas.microsoft.com/office/drawing/2014/main" id="{7D1CE55B-CFC4-5E8D-4387-18AA9988B7A2}"/>
              </a:ext>
            </a:extLst>
          </p:cNvPr>
          <p:cNvPicPr>
            <a:picLocks noChangeAspect="1"/>
          </p:cNvPicPr>
          <p:nvPr/>
        </p:nvPicPr>
        <p:blipFill>
          <a:blip r:embed="rId4"/>
          <a:stretch>
            <a:fillRect/>
          </a:stretch>
        </p:blipFill>
        <p:spPr>
          <a:xfrm>
            <a:off x="3149064" y="1882575"/>
            <a:ext cx="762827" cy="685985"/>
          </a:xfrm>
          <a:prstGeom prst="rect">
            <a:avLst/>
          </a:prstGeom>
        </p:spPr>
      </p:pic>
      <p:pic>
        <p:nvPicPr>
          <p:cNvPr id="20" name="Tijdelijke aanduiding voor inhoud 14">
            <a:extLst>
              <a:ext uri="{FF2B5EF4-FFF2-40B4-BE49-F238E27FC236}">
                <a16:creationId xmlns:a16="http://schemas.microsoft.com/office/drawing/2014/main" id="{333EAFB3-F18F-8E68-7260-B36AED26FDFC}"/>
              </a:ext>
            </a:extLst>
          </p:cNvPr>
          <p:cNvPicPr>
            <a:picLocks noChangeAspect="1"/>
          </p:cNvPicPr>
          <p:nvPr/>
        </p:nvPicPr>
        <p:blipFill>
          <a:blip r:embed="rId3"/>
          <a:stretch>
            <a:fillRect/>
          </a:stretch>
        </p:blipFill>
        <p:spPr>
          <a:xfrm flipH="1">
            <a:off x="3937252" y="1956140"/>
            <a:ext cx="696514" cy="712562"/>
          </a:xfrm>
          <a:prstGeom prst="rect">
            <a:avLst/>
          </a:prstGeom>
        </p:spPr>
      </p:pic>
      <p:sp>
        <p:nvSpPr>
          <p:cNvPr id="21" name="Vijfhoek 20">
            <a:extLst>
              <a:ext uri="{FF2B5EF4-FFF2-40B4-BE49-F238E27FC236}">
                <a16:creationId xmlns:a16="http://schemas.microsoft.com/office/drawing/2014/main" id="{30D640EA-4AE5-9E83-B5A4-28FE131EFDDD}"/>
              </a:ext>
            </a:extLst>
          </p:cNvPr>
          <p:cNvSpPr/>
          <p:nvPr/>
        </p:nvSpPr>
        <p:spPr>
          <a:xfrm>
            <a:off x="4633766" y="2050994"/>
            <a:ext cx="762827" cy="46166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10  min</a:t>
            </a:r>
          </a:p>
        </p:txBody>
      </p:sp>
      <p:pic>
        <p:nvPicPr>
          <p:cNvPr id="22" name="Afbeelding 21">
            <a:extLst>
              <a:ext uri="{FF2B5EF4-FFF2-40B4-BE49-F238E27FC236}">
                <a16:creationId xmlns:a16="http://schemas.microsoft.com/office/drawing/2014/main" id="{A681A76B-48D0-9581-39C7-E4B72792E720}"/>
              </a:ext>
            </a:extLst>
          </p:cNvPr>
          <p:cNvPicPr>
            <a:picLocks noChangeAspect="1"/>
          </p:cNvPicPr>
          <p:nvPr/>
        </p:nvPicPr>
        <p:blipFill>
          <a:blip r:embed="rId4"/>
          <a:stretch>
            <a:fillRect/>
          </a:stretch>
        </p:blipFill>
        <p:spPr>
          <a:xfrm>
            <a:off x="5587670" y="1886423"/>
            <a:ext cx="762827" cy="685985"/>
          </a:xfrm>
          <a:prstGeom prst="rect">
            <a:avLst/>
          </a:prstGeom>
        </p:spPr>
      </p:pic>
      <p:pic>
        <p:nvPicPr>
          <p:cNvPr id="23" name="Tijdelijke aanduiding voor inhoud 14">
            <a:extLst>
              <a:ext uri="{FF2B5EF4-FFF2-40B4-BE49-F238E27FC236}">
                <a16:creationId xmlns:a16="http://schemas.microsoft.com/office/drawing/2014/main" id="{F60BA99D-E174-B916-0026-6B6039471CEA}"/>
              </a:ext>
            </a:extLst>
          </p:cNvPr>
          <p:cNvPicPr>
            <a:picLocks noChangeAspect="1"/>
          </p:cNvPicPr>
          <p:nvPr/>
        </p:nvPicPr>
        <p:blipFill>
          <a:blip r:embed="rId3"/>
          <a:stretch>
            <a:fillRect/>
          </a:stretch>
        </p:blipFill>
        <p:spPr>
          <a:xfrm flipH="1">
            <a:off x="466724" y="3327432"/>
            <a:ext cx="696514" cy="712562"/>
          </a:xfrm>
          <a:prstGeom prst="rect">
            <a:avLst/>
          </a:prstGeom>
        </p:spPr>
      </p:pic>
      <p:pic>
        <p:nvPicPr>
          <p:cNvPr id="25" name="Afbeelding 24">
            <a:extLst>
              <a:ext uri="{FF2B5EF4-FFF2-40B4-BE49-F238E27FC236}">
                <a16:creationId xmlns:a16="http://schemas.microsoft.com/office/drawing/2014/main" id="{C214FB19-108D-A7E6-42D7-39EA9A73A1BB}"/>
              </a:ext>
            </a:extLst>
          </p:cNvPr>
          <p:cNvPicPr>
            <a:picLocks noChangeAspect="1"/>
          </p:cNvPicPr>
          <p:nvPr/>
        </p:nvPicPr>
        <p:blipFill>
          <a:blip r:embed="rId5"/>
          <a:stretch>
            <a:fillRect/>
          </a:stretch>
        </p:blipFill>
        <p:spPr>
          <a:xfrm>
            <a:off x="1104617" y="3425006"/>
            <a:ext cx="441093" cy="581497"/>
          </a:xfrm>
          <a:prstGeom prst="rect">
            <a:avLst/>
          </a:prstGeom>
        </p:spPr>
      </p:pic>
      <p:sp>
        <p:nvSpPr>
          <p:cNvPr id="26" name="Vijfhoek 25">
            <a:extLst>
              <a:ext uri="{FF2B5EF4-FFF2-40B4-BE49-F238E27FC236}">
                <a16:creationId xmlns:a16="http://schemas.microsoft.com/office/drawing/2014/main" id="{0BC1A442-C48C-A13E-826C-3BD27AF9CC0A}"/>
              </a:ext>
            </a:extLst>
          </p:cNvPr>
          <p:cNvSpPr/>
          <p:nvPr/>
        </p:nvSpPr>
        <p:spPr>
          <a:xfrm>
            <a:off x="1617760" y="3427446"/>
            <a:ext cx="4330544" cy="46955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 h</a:t>
            </a:r>
          </a:p>
        </p:txBody>
      </p:sp>
      <p:pic>
        <p:nvPicPr>
          <p:cNvPr id="27" name="Tijdelijke aanduiding voor inhoud 14">
            <a:extLst>
              <a:ext uri="{FF2B5EF4-FFF2-40B4-BE49-F238E27FC236}">
                <a16:creationId xmlns:a16="http://schemas.microsoft.com/office/drawing/2014/main" id="{5606C922-1906-5C14-F915-73AD3608F36A}"/>
              </a:ext>
            </a:extLst>
          </p:cNvPr>
          <p:cNvPicPr>
            <a:picLocks noChangeAspect="1"/>
          </p:cNvPicPr>
          <p:nvPr/>
        </p:nvPicPr>
        <p:blipFill>
          <a:blip r:embed="rId3"/>
          <a:stretch>
            <a:fillRect/>
          </a:stretch>
        </p:blipFill>
        <p:spPr>
          <a:xfrm flipH="1">
            <a:off x="6020354" y="3327432"/>
            <a:ext cx="696514" cy="712562"/>
          </a:xfrm>
          <a:prstGeom prst="rect">
            <a:avLst/>
          </a:prstGeom>
        </p:spPr>
      </p:pic>
      <p:sp>
        <p:nvSpPr>
          <p:cNvPr id="28" name="Vijfhoek 27">
            <a:extLst>
              <a:ext uri="{FF2B5EF4-FFF2-40B4-BE49-F238E27FC236}">
                <a16:creationId xmlns:a16="http://schemas.microsoft.com/office/drawing/2014/main" id="{17DB3207-EF06-7FD9-A693-C5F235155A51}"/>
              </a:ext>
            </a:extLst>
          </p:cNvPr>
          <p:cNvSpPr/>
          <p:nvPr/>
        </p:nvSpPr>
        <p:spPr>
          <a:xfrm>
            <a:off x="6716868" y="3439919"/>
            <a:ext cx="696515" cy="46166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5  min</a:t>
            </a:r>
          </a:p>
        </p:txBody>
      </p:sp>
      <p:pic>
        <p:nvPicPr>
          <p:cNvPr id="29" name="Afbeelding 28">
            <a:extLst>
              <a:ext uri="{FF2B5EF4-FFF2-40B4-BE49-F238E27FC236}">
                <a16:creationId xmlns:a16="http://schemas.microsoft.com/office/drawing/2014/main" id="{EFF31CCC-ED50-997E-1CCA-7B8FC9F50036}"/>
              </a:ext>
            </a:extLst>
          </p:cNvPr>
          <p:cNvPicPr>
            <a:picLocks noChangeAspect="1"/>
          </p:cNvPicPr>
          <p:nvPr/>
        </p:nvPicPr>
        <p:blipFill>
          <a:blip r:embed="rId4"/>
          <a:stretch>
            <a:fillRect/>
          </a:stretch>
        </p:blipFill>
        <p:spPr>
          <a:xfrm>
            <a:off x="7524321" y="3256043"/>
            <a:ext cx="762827" cy="685985"/>
          </a:xfrm>
          <a:prstGeom prst="rect">
            <a:avLst/>
          </a:prstGeom>
        </p:spPr>
      </p:pic>
      <p:sp>
        <p:nvSpPr>
          <p:cNvPr id="30" name="Tijdelijke aanduiding voor inhoud 11">
            <a:extLst>
              <a:ext uri="{FF2B5EF4-FFF2-40B4-BE49-F238E27FC236}">
                <a16:creationId xmlns:a16="http://schemas.microsoft.com/office/drawing/2014/main" id="{182821BF-5A68-130B-DCC6-F04AC6DFBA59}"/>
              </a:ext>
            </a:extLst>
          </p:cNvPr>
          <p:cNvSpPr txBox="1">
            <a:spLocks/>
          </p:cNvSpPr>
          <p:nvPr/>
        </p:nvSpPr>
        <p:spPr>
          <a:xfrm>
            <a:off x="495970" y="2728968"/>
            <a:ext cx="696514" cy="294321"/>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BE" sz="1200" dirty="0"/>
              <a:t>99mTc</a:t>
            </a:r>
          </a:p>
        </p:txBody>
      </p:sp>
      <p:sp>
        <p:nvSpPr>
          <p:cNvPr id="32" name="Tijdelijke aanduiding voor inhoud 11">
            <a:extLst>
              <a:ext uri="{FF2B5EF4-FFF2-40B4-BE49-F238E27FC236}">
                <a16:creationId xmlns:a16="http://schemas.microsoft.com/office/drawing/2014/main" id="{6AEC395D-F53D-1F58-CD46-A99653C66DE2}"/>
              </a:ext>
            </a:extLst>
          </p:cNvPr>
          <p:cNvSpPr txBox="1">
            <a:spLocks/>
          </p:cNvSpPr>
          <p:nvPr/>
        </p:nvSpPr>
        <p:spPr>
          <a:xfrm>
            <a:off x="4031413" y="2673750"/>
            <a:ext cx="668446" cy="35452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nl-BE" sz="1200" dirty="0"/>
              <a:t>MIBI</a:t>
            </a:r>
          </a:p>
        </p:txBody>
      </p:sp>
      <p:sp>
        <p:nvSpPr>
          <p:cNvPr id="33" name="Tijdelijke aanduiding voor inhoud 11">
            <a:extLst>
              <a:ext uri="{FF2B5EF4-FFF2-40B4-BE49-F238E27FC236}">
                <a16:creationId xmlns:a16="http://schemas.microsoft.com/office/drawing/2014/main" id="{A1A3B637-95E8-B9C0-55B4-90E5FC8B43BF}"/>
              </a:ext>
            </a:extLst>
          </p:cNvPr>
          <p:cNvSpPr txBox="1">
            <a:spLocks/>
          </p:cNvSpPr>
          <p:nvPr/>
        </p:nvSpPr>
        <p:spPr>
          <a:xfrm>
            <a:off x="5969083" y="4064773"/>
            <a:ext cx="668446" cy="35452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nl-BE" sz="1200" dirty="0"/>
              <a:t>MIBI</a:t>
            </a:r>
          </a:p>
        </p:txBody>
      </p:sp>
      <p:sp>
        <p:nvSpPr>
          <p:cNvPr id="34" name="Tijdelijke aanduiding voor inhoud 11">
            <a:extLst>
              <a:ext uri="{FF2B5EF4-FFF2-40B4-BE49-F238E27FC236}">
                <a16:creationId xmlns:a16="http://schemas.microsoft.com/office/drawing/2014/main" id="{2742021A-6F0A-0A83-8E14-4AF5195096A1}"/>
              </a:ext>
            </a:extLst>
          </p:cNvPr>
          <p:cNvSpPr txBox="1">
            <a:spLocks/>
          </p:cNvSpPr>
          <p:nvPr/>
        </p:nvSpPr>
        <p:spPr>
          <a:xfrm>
            <a:off x="633129" y="4064773"/>
            <a:ext cx="696514" cy="294321"/>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BE" sz="1200" dirty="0"/>
              <a:t>I-123</a:t>
            </a:r>
          </a:p>
        </p:txBody>
      </p:sp>
      <p:sp>
        <p:nvSpPr>
          <p:cNvPr id="35" name="Tijdelijke aanduiding voor inhoud 11">
            <a:extLst>
              <a:ext uri="{FF2B5EF4-FFF2-40B4-BE49-F238E27FC236}">
                <a16:creationId xmlns:a16="http://schemas.microsoft.com/office/drawing/2014/main" id="{A7570FB6-2B2F-7649-0E84-BCDA55BD5909}"/>
              </a:ext>
            </a:extLst>
          </p:cNvPr>
          <p:cNvSpPr txBox="1">
            <a:spLocks/>
          </p:cNvSpPr>
          <p:nvPr/>
        </p:nvSpPr>
        <p:spPr>
          <a:xfrm>
            <a:off x="7463087" y="4039994"/>
            <a:ext cx="909706" cy="35452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5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a:r>
              <a:rPr lang="nl-BE" sz="1200" dirty="0"/>
              <a:t>140 keV</a:t>
            </a:r>
            <a:br>
              <a:rPr lang="nl-BE" sz="1200" dirty="0"/>
            </a:br>
            <a:r>
              <a:rPr lang="nl-BE" sz="1200" dirty="0"/>
              <a:t>159 keV </a:t>
            </a:r>
          </a:p>
          <a:p>
            <a:pPr algn="ctr"/>
            <a:endParaRPr lang="nl-BE" sz="1200" dirty="0"/>
          </a:p>
        </p:txBody>
      </p:sp>
    </p:spTree>
    <p:extLst>
      <p:ext uri="{BB962C8B-B14F-4D97-AF65-F5344CB8AC3E}">
        <p14:creationId xmlns:p14="http://schemas.microsoft.com/office/powerpoint/2010/main" val="2825131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n-US" dirty="0"/>
              <a:t>Parathyroid scintigraphy</a:t>
            </a:r>
          </a:p>
        </p:txBody>
      </p:sp>
      <p:sp>
        <p:nvSpPr>
          <p:cNvPr id="12" name="Tijdelijke aanduiding voor inhoud 11"/>
          <p:cNvSpPr>
            <a:spLocks noGrp="1"/>
          </p:cNvSpPr>
          <p:nvPr>
            <p:ph idx="1"/>
          </p:nvPr>
        </p:nvSpPr>
        <p:spPr/>
        <p:txBody>
          <a:bodyPr/>
          <a:lstStyle/>
          <a:p>
            <a:r>
              <a:rPr lang="nl-BE" b="1" dirty="0"/>
              <a:t>Benefit</a:t>
            </a:r>
            <a:r>
              <a:rPr lang="nl-BE" dirty="0"/>
              <a:t> vs ultrasound:</a:t>
            </a:r>
          </a:p>
          <a:p>
            <a:pPr marL="285750" indent="-285750">
              <a:buFont typeface="Arial" panose="020B0604020202020204" pitchFamily="34" charset="0"/>
              <a:buChar char="•"/>
            </a:pPr>
            <a:r>
              <a:rPr lang="nl-BE" dirty="0"/>
              <a:t>Can locate ectopic parathyroids</a:t>
            </a:r>
          </a:p>
          <a:p>
            <a:pPr marL="285750" indent="-285750">
              <a:buFont typeface="Arial" panose="020B0604020202020204" pitchFamily="34" charset="0"/>
              <a:buChar char="•"/>
            </a:pPr>
            <a:r>
              <a:rPr lang="nl-BE" dirty="0"/>
              <a:t>Less operator dependent</a:t>
            </a:r>
          </a:p>
          <a:p>
            <a:pPr marL="285750" indent="-285750">
              <a:buFont typeface="Arial" panose="020B0604020202020204" pitchFamily="34" charset="0"/>
              <a:buChar char="•"/>
            </a:pPr>
            <a:r>
              <a:rPr lang="nl-BE" dirty="0"/>
              <a:t>Easier recognition of posteriorly located upper glands</a:t>
            </a:r>
          </a:p>
          <a:p>
            <a:pPr marL="285750" indent="-285750">
              <a:buFont typeface="Arial" panose="020B0604020202020204" pitchFamily="34" charset="0"/>
              <a:buChar char="•"/>
            </a:pPr>
            <a:endParaRPr lang="nl-BE" dirty="0"/>
          </a:p>
          <a:p>
            <a:r>
              <a:rPr lang="nl-BE" sz="1600" b="1" dirty="0"/>
              <a:t>Pitfall</a:t>
            </a:r>
            <a:endParaRPr lang="nl-BE" dirty="0"/>
          </a:p>
          <a:p>
            <a:pPr marL="285750" indent="-285750">
              <a:buFont typeface="Arial" panose="020B0604020202020204" pitchFamily="34" charset="0"/>
              <a:buChar char="•"/>
            </a:pPr>
            <a:r>
              <a:rPr lang="nl-BE" dirty="0"/>
              <a:t>Les sensitive for hyperplasia ans small-sized hyperfunctioning glands vs adenomas</a:t>
            </a:r>
          </a:p>
          <a:p>
            <a:pPr marL="285750" indent="-285750">
              <a:buFont typeface="Arial" panose="020B0604020202020204" pitchFamily="34" charset="0"/>
              <a:buChar char="•"/>
            </a:pPr>
            <a:r>
              <a:rPr lang="nl-BE" dirty="0"/>
              <a:t>Multinodular thyroid, thyroid nodules, intrathyroidal parathyroid adenoma</a:t>
            </a:r>
          </a:p>
          <a:p>
            <a:pPr marL="285750" indent="-285750">
              <a:buFont typeface="Arial" panose="020B0604020202020204" pitchFamily="34" charset="0"/>
              <a:buChar char="•"/>
            </a:pPr>
            <a:r>
              <a:rPr lang="nl-BE" dirty="0"/>
              <a:t>Les sensitive due to lack of oxyphillic cells</a:t>
            </a:r>
          </a:p>
          <a:p>
            <a:pPr marL="285750" indent="-285750">
              <a:buFont typeface="Arial" panose="020B0604020202020204" pitchFamily="34" charset="0"/>
              <a:buChar char="•"/>
            </a:pPr>
            <a:r>
              <a:rPr lang="nl-BE" dirty="0"/>
              <a:t>Dual isotope subtraction more expensive and higher radiation dose vs. wash out</a:t>
            </a:r>
          </a:p>
          <a:p>
            <a:endParaRPr lang="nl-NL" dirty="0"/>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26</a:t>
            </a:fld>
            <a:endParaRPr lang="nl-NL"/>
          </a:p>
        </p:txBody>
      </p:sp>
      <p:sp>
        <p:nvSpPr>
          <p:cNvPr id="13" name="Tijdelijke aanduiding voor tekst 12"/>
          <p:cNvSpPr>
            <a:spLocks noGrp="1"/>
          </p:cNvSpPr>
          <p:nvPr>
            <p:ph type="body" sz="quarter" idx="13"/>
          </p:nvPr>
        </p:nvSpPr>
        <p:spPr>
          <a:xfrm>
            <a:off x="628650" y="1234962"/>
            <a:ext cx="7831931" cy="446313"/>
          </a:xfrm>
        </p:spPr>
        <p:txBody>
          <a:bodyPr/>
          <a:lstStyle/>
          <a:p>
            <a:r>
              <a:rPr lang="en-US" dirty="0"/>
              <a:t>Pro’s and Con’s</a:t>
            </a:r>
          </a:p>
          <a:p>
            <a:endParaRPr lang="nl-NL" dirty="0"/>
          </a:p>
        </p:txBody>
      </p:sp>
    </p:spTree>
    <p:extLst>
      <p:ext uri="{BB962C8B-B14F-4D97-AF65-F5344CB8AC3E}">
        <p14:creationId xmlns:p14="http://schemas.microsoft.com/office/powerpoint/2010/main" val="3255426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p:txBody>
          <a:bodyPr/>
          <a:lstStyle/>
          <a:p>
            <a:r>
              <a:rPr lang="en-US" dirty="0" err="1"/>
              <a:t>Fluorocholine</a:t>
            </a:r>
            <a:r>
              <a:rPr lang="en-US" dirty="0"/>
              <a:t> PET/CT</a:t>
            </a:r>
          </a:p>
        </p:txBody>
      </p:sp>
    </p:spTree>
    <p:extLst>
      <p:ext uri="{BB962C8B-B14F-4D97-AF65-F5344CB8AC3E}">
        <p14:creationId xmlns:p14="http://schemas.microsoft.com/office/powerpoint/2010/main" val="1033603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28</a:t>
            </a:fld>
            <a:endParaRPr lang="nl-NL"/>
          </a:p>
        </p:txBody>
      </p:sp>
      <p:pic>
        <p:nvPicPr>
          <p:cNvPr id="2" name="Afbeelding 1" descr="prostaatcholinebijschild MIP.PNG">
            <a:extLst>
              <a:ext uri="{FF2B5EF4-FFF2-40B4-BE49-F238E27FC236}">
                <a16:creationId xmlns:a16="http://schemas.microsoft.com/office/drawing/2014/main" id="{FBF29C8D-B89F-BFD6-2FA5-5D276C523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83" y="-1"/>
            <a:ext cx="3794563" cy="5640167"/>
          </a:xfrm>
          <a:prstGeom prst="rect">
            <a:avLst/>
          </a:prstGeom>
        </p:spPr>
      </p:pic>
      <p:pic>
        <p:nvPicPr>
          <p:cNvPr id="3" name="Afbeelding 2" descr="PSMA.PNG">
            <a:extLst>
              <a:ext uri="{FF2B5EF4-FFF2-40B4-BE49-F238E27FC236}">
                <a16:creationId xmlns:a16="http://schemas.microsoft.com/office/drawing/2014/main" id="{EAAB6CB9-6D87-BB41-D817-64FB715EA0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5142" y="276457"/>
            <a:ext cx="2896977" cy="5363710"/>
          </a:xfrm>
          <a:prstGeom prst="rect">
            <a:avLst/>
          </a:prstGeom>
        </p:spPr>
      </p:pic>
      <p:sp>
        <p:nvSpPr>
          <p:cNvPr id="4" name="Tekstvak 3">
            <a:extLst>
              <a:ext uri="{FF2B5EF4-FFF2-40B4-BE49-F238E27FC236}">
                <a16:creationId xmlns:a16="http://schemas.microsoft.com/office/drawing/2014/main" id="{E19EAC06-22AD-E446-7D72-BF030EBBBAEA}"/>
              </a:ext>
            </a:extLst>
          </p:cNvPr>
          <p:cNvSpPr txBox="1"/>
          <p:nvPr/>
        </p:nvSpPr>
        <p:spPr>
          <a:xfrm>
            <a:off x="1145102" y="5651057"/>
            <a:ext cx="2649324" cy="342851"/>
          </a:xfrm>
          <a:prstGeom prst="rect">
            <a:avLst/>
          </a:prstGeom>
          <a:noFill/>
        </p:spPr>
        <p:txBody>
          <a:bodyPr wrap="square" rtlCol="0">
            <a:spAutoFit/>
          </a:bodyPr>
          <a:lstStyle/>
          <a:p>
            <a:pPr algn="ctr">
              <a:lnSpc>
                <a:spcPct val="120000"/>
              </a:lnSpc>
            </a:pPr>
            <a:r>
              <a:rPr lang="nl-NL" sz="1500" dirty="0">
                <a:solidFill>
                  <a:schemeClr val="accent2"/>
                </a:solidFill>
                <a:latin typeface="Lucida Sans" charset="0"/>
              </a:rPr>
              <a:t>18F-Fluorocholine</a:t>
            </a:r>
          </a:p>
        </p:txBody>
      </p:sp>
      <p:sp>
        <p:nvSpPr>
          <p:cNvPr id="10" name="Tekstvak 9">
            <a:extLst>
              <a:ext uri="{FF2B5EF4-FFF2-40B4-BE49-F238E27FC236}">
                <a16:creationId xmlns:a16="http://schemas.microsoft.com/office/drawing/2014/main" id="{90C1A221-552A-5C9E-55A8-D786512377BD}"/>
              </a:ext>
            </a:extLst>
          </p:cNvPr>
          <p:cNvSpPr txBox="1"/>
          <p:nvPr/>
        </p:nvSpPr>
        <p:spPr>
          <a:xfrm>
            <a:off x="5258968" y="5651057"/>
            <a:ext cx="2649324" cy="342851"/>
          </a:xfrm>
          <a:prstGeom prst="rect">
            <a:avLst/>
          </a:prstGeom>
          <a:noFill/>
        </p:spPr>
        <p:txBody>
          <a:bodyPr wrap="square" rtlCol="0">
            <a:spAutoFit/>
          </a:bodyPr>
          <a:lstStyle/>
          <a:p>
            <a:pPr algn="ctr">
              <a:lnSpc>
                <a:spcPct val="120000"/>
              </a:lnSpc>
            </a:pPr>
            <a:r>
              <a:rPr lang="nl-NL" sz="1500" dirty="0">
                <a:solidFill>
                  <a:schemeClr val="accent2"/>
                </a:solidFill>
                <a:latin typeface="Lucida Sans" charset="0"/>
              </a:rPr>
              <a:t>68Ga/18F-PSMA</a:t>
            </a:r>
          </a:p>
        </p:txBody>
      </p:sp>
    </p:spTree>
    <p:extLst>
      <p:ext uri="{BB962C8B-B14F-4D97-AF65-F5344CB8AC3E}">
        <p14:creationId xmlns:p14="http://schemas.microsoft.com/office/powerpoint/2010/main" val="2048580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atum 6"/>
          <p:cNvSpPr>
            <a:spLocks noGrp="1"/>
          </p:cNvSpPr>
          <p:nvPr>
            <p:ph type="dt" sz="half" idx="10"/>
          </p:nvPr>
        </p:nvSpPr>
        <p:spPr/>
        <p:txBody>
          <a:bodyPr/>
          <a:lstStyle/>
          <a:p>
            <a:r>
              <a:rPr lang="nl-BE"/>
              <a:t>08-02-17</a:t>
            </a:r>
            <a:endParaRPr lang="nl-NL"/>
          </a:p>
        </p:txBody>
      </p:sp>
      <p:sp>
        <p:nvSpPr>
          <p:cNvPr id="9" name="Tijdelijke aanduiding voor voettekst 8"/>
          <p:cNvSpPr>
            <a:spLocks noGrp="1"/>
          </p:cNvSpPr>
          <p:nvPr>
            <p:ph type="ftr" sz="quarter" idx="11"/>
          </p:nvPr>
        </p:nvSpPr>
        <p:spPr/>
        <p:txBody>
          <a:bodyPr/>
          <a:lstStyle/>
          <a:p>
            <a:r>
              <a:rPr lang="nl-NL"/>
              <a:t>Titel van de presentatie</a:t>
            </a:r>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29</a:t>
            </a:fld>
            <a:endParaRPr lang="nl-NL"/>
          </a:p>
        </p:txBody>
      </p:sp>
      <p:pic>
        <p:nvPicPr>
          <p:cNvPr id="4" name="Afbeelding 3" descr="prostaatcholinebijschild MIP.PNG">
            <a:extLst>
              <a:ext uri="{FF2B5EF4-FFF2-40B4-BE49-F238E27FC236}">
                <a16:creationId xmlns:a16="http://schemas.microsoft.com/office/drawing/2014/main" id="{E8948409-8F9A-A0B2-5432-C47C3980BF56}"/>
              </a:ext>
            </a:extLst>
          </p:cNvPr>
          <p:cNvPicPr>
            <a:picLocks noChangeAspect="1"/>
          </p:cNvPicPr>
          <p:nvPr/>
        </p:nvPicPr>
        <p:blipFill rotWithShape="1">
          <a:blip r:embed="rId3">
            <a:extLst>
              <a:ext uri="{28A0092B-C50C-407E-A947-70E740481C1C}">
                <a14:useLocalDpi xmlns:a14="http://schemas.microsoft.com/office/drawing/2010/main" val="0"/>
              </a:ext>
            </a:extLst>
          </a:blip>
          <a:srcRect l="10330" r="11201" b="40400"/>
          <a:stretch/>
        </p:blipFill>
        <p:spPr>
          <a:xfrm>
            <a:off x="-1" y="0"/>
            <a:ext cx="4722471" cy="5331611"/>
          </a:xfrm>
          <a:prstGeom prst="rect">
            <a:avLst/>
          </a:prstGeom>
        </p:spPr>
      </p:pic>
      <p:pic>
        <p:nvPicPr>
          <p:cNvPr id="5" name="Tijdelijke aanduiding voor inhoud 1" descr="prostaatcholinebijschild PET.PNG">
            <a:extLst>
              <a:ext uri="{FF2B5EF4-FFF2-40B4-BE49-F238E27FC236}">
                <a16:creationId xmlns:a16="http://schemas.microsoft.com/office/drawing/2014/main" id="{75AA210D-291A-2E1A-AB1C-BC770D3DDE47}"/>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5703" r="5703"/>
          <a:stretch>
            <a:fillRect/>
          </a:stretch>
        </p:blipFill>
        <p:spPr>
          <a:xfrm>
            <a:off x="5000264" y="0"/>
            <a:ext cx="4143736" cy="2356306"/>
          </a:xfrm>
        </p:spPr>
      </p:pic>
      <p:pic>
        <p:nvPicPr>
          <p:cNvPr id="6" name="Afbeelding 5" descr="prostaatcholinebijschild fusie.PNG">
            <a:extLst>
              <a:ext uri="{FF2B5EF4-FFF2-40B4-BE49-F238E27FC236}">
                <a16:creationId xmlns:a16="http://schemas.microsoft.com/office/drawing/2014/main" id="{6D421C47-A7E5-EC5C-6697-BF5588AFD1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9243" y="2194881"/>
            <a:ext cx="4434757" cy="2276793"/>
          </a:xfrm>
          <a:prstGeom prst="rect">
            <a:avLst/>
          </a:prstGeom>
        </p:spPr>
      </p:pic>
      <p:pic>
        <p:nvPicPr>
          <p:cNvPr id="10" name="Afbeelding 9" descr="prostaatcholinebijschild CT.PNG">
            <a:extLst>
              <a:ext uri="{FF2B5EF4-FFF2-40B4-BE49-F238E27FC236}">
                <a16:creationId xmlns:a16="http://schemas.microsoft.com/office/drawing/2014/main" id="{4D6DBD1E-2882-56C7-E162-C2EAF95237E2}"/>
              </a:ext>
            </a:extLst>
          </p:cNvPr>
          <p:cNvPicPr>
            <a:picLocks noChangeAspect="1"/>
          </p:cNvPicPr>
          <p:nvPr/>
        </p:nvPicPr>
        <p:blipFill rotWithShape="1">
          <a:blip r:embed="rId6">
            <a:extLst>
              <a:ext uri="{28A0092B-C50C-407E-A947-70E740481C1C}">
                <a14:useLocalDpi xmlns:a14="http://schemas.microsoft.com/office/drawing/2010/main" val="0"/>
              </a:ext>
            </a:extLst>
          </a:blip>
          <a:srcRect b="6165"/>
          <a:stretch/>
        </p:blipFill>
        <p:spPr>
          <a:xfrm>
            <a:off x="4722471" y="4441254"/>
            <a:ext cx="4421529" cy="2416746"/>
          </a:xfrm>
          <a:prstGeom prst="rect">
            <a:avLst/>
          </a:prstGeom>
        </p:spPr>
      </p:pic>
      <p:sp>
        <p:nvSpPr>
          <p:cNvPr id="14" name="Tekstvak 13">
            <a:extLst>
              <a:ext uri="{FF2B5EF4-FFF2-40B4-BE49-F238E27FC236}">
                <a16:creationId xmlns:a16="http://schemas.microsoft.com/office/drawing/2014/main" id="{C3E79B3D-0696-BA1C-734E-D695BC242C0E}"/>
              </a:ext>
            </a:extLst>
          </p:cNvPr>
          <p:cNvSpPr txBox="1"/>
          <p:nvPr/>
        </p:nvSpPr>
        <p:spPr>
          <a:xfrm>
            <a:off x="1111881" y="5640166"/>
            <a:ext cx="2649324" cy="342851"/>
          </a:xfrm>
          <a:prstGeom prst="rect">
            <a:avLst/>
          </a:prstGeom>
          <a:noFill/>
        </p:spPr>
        <p:txBody>
          <a:bodyPr wrap="square" rtlCol="0">
            <a:spAutoFit/>
          </a:bodyPr>
          <a:lstStyle/>
          <a:p>
            <a:pPr algn="ctr">
              <a:lnSpc>
                <a:spcPct val="120000"/>
              </a:lnSpc>
            </a:pPr>
            <a:r>
              <a:rPr lang="nl-NL" sz="1500" dirty="0">
                <a:solidFill>
                  <a:schemeClr val="accent2"/>
                </a:solidFill>
                <a:latin typeface="Lucida Sans" charset="0"/>
              </a:rPr>
              <a:t>18F-Fluorocholine</a:t>
            </a:r>
          </a:p>
        </p:txBody>
      </p:sp>
    </p:spTree>
    <p:extLst>
      <p:ext uri="{BB962C8B-B14F-4D97-AF65-F5344CB8AC3E}">
        <p14:creationId xmlns:p14="http://schemas.microsoft.com/office/powerpoint/2010/main" val="656044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nl-NL"/>
              <a:t>Choline</a:t>
            </a:r>
          </a:p>
        </p:txBody>
      </p:sp>
      <p:sp>
        <p:nvSpPr>
          <p:cNvPr id="12" name="Tijdelijke aanduiding voor inhoud 11"/>
          <p:cNvSpPr>
            <a:spLocks noGrp="1"/>
          </p:cNvSpPr>
          <p:nvPr>
            <p:ph idx="1"/>
          </p:nvPr>
        </p:nvSpPr>
        <p:spPr/>
        <p:txBody>
          <a:bodyPr/>
          <a:lstStyle/>
          <a:p>
            <a:r>
              <a:rPr lang="nl-BE" dirty="0"/>
              <a:t>[</a:t>
            </a:r>
            <a:endParaRPr lang="nl-NL" dirty="0"/>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30</a:t>
            </a:fld>
            <a:endParaRPr lang="nl-NL"/>
          </a:p>
        </p:txBody>
      </p:sp>
      <p:sp>
        <p:nvSpPr>
          <p:cNvPr id="13" name="Tijdelijke aanduiding voor tekst 12"/>
          <p:cNvSpPr>
            <a:spLocks noGrp="1"/>
          </p:cNvSpPr>
          <p:nvPr>
            <p:ph type="body" sz="quarter" idx="13"/>
          </p:nvPr>
        </p:nvSpPr>
        <p:spPr>
          <a:xfrm>
            <a:off x="819382" y="5139369"/>
            <a:ext cx="7966272" cy="446313"/>
          </a:xfrm>
        </p:spPr>
        <p:txBody>
          <a:bodyPr/>
          <a:lstStyle/>
          <a:p>
            <a:r>
              <a:rPr lang="en-US" sz="1200" dirty="0"/>
              <a:t>Phosphatidylcholine             </a:t>
            </a:r>
            <a:r>
              <a:rPr lang="en-US" sz="1200" dirty="0">
                <a:latin typeface="Wingdings"/>
                <a:ea typeface="Wingdings"/>
                <a:cs typeface="Wingdings"/>
                <a:sym typeface="Wingdings"/>
              </a:rPr>
              <a:t>    </a:t>
            </a:r>
            <a:r>
              <a:rPr lang="en-US" sz="1200" dirty="0">
                <a:latin typeface="Lucida Sans" panose="020B0602030504020204" pitchFamily="34" charset="77"/>
                <a:ea typeface="Wingdings"/>
                <a:cs typeface="Wingdings"/>
                <a:sym typeface="Wingdings"/>
              </a:rPr>
              <a:t>Phospholipid bilayer</a:t>
            </a:r>
            <a:r>
              <a:rPr lang="en-US" sz="1200" dirty="0">
                <a:latin typeface="Wingdings"/>
                <a:ea typeface="Wingdings"/>
                <a:cs typeface="Wingdings"/>
                <a:sym typeface="Wingdings"/>
              </a:rPr>
              <a:t>     </a:t>
            </a:r>
            <a:r>
              <a:rPr lang="en-US" sz="1200" dirty="0"/>
              <a:t>           Cell membrane</a:t>
            </a:r>
          </a:p>
        </p:txBody>
      </p:sp>
      <p:pic>
        <p:nvPicPr>
          <p:cNvPr id="2" name="Afbeelding 1">
            <a:extLst>
              <a:ext uri="{FF2B5EF4-FFF2-40B4-BE49-F238E27FC236}">
                <a16:creationId xmlns:a16="http://schemas.microsoft.com/office/drawing/2014/main" id="{751F3806-4838-36F0-056D-97F0EF992B3A}"/>
              </a:ext>
            </a:extLst>
          </p:cNvPr>
          <p:cNvPicPr>
            <a:picLocks noChangeAspect="1"/>
          </p:cNvPicPr>
          <p:nvPr/>
        </p:nvPicPr>
        <p:blipFill>
          <a:blip r:embed="rId3"/>
          <a:stretch>
            <a:fillRect/>
          </a:stretch>
        </p:blipFill>
        <p:spPr>
          <a:xfrm>
            <a:off x="492686" y="1194535"/>
            <a:ext cx="8158627" cy="3720054"/>
          </a:xfrm>
          <a:prstGeom prst="rect">
            <a:avLst/>
          </a:prstGeom>
        </p:spPr>
      </p:pic>
      <p:sp>
        <p:nvSpPr>
          <p:cNvPr id="3" name="Tekstvak 2">
            <a:extLst>
              <a:ext uri="{FF2B5EF4-FFF2-40B4-BE49-F238E27FC236}">
                <a16:creationId xmlns:a16="http://schemas.microsoft.com/office/drawing/2014/main" id="{8316EA53-612D-0F36-16BB-3E1415AC077F}"/>
              </a:ext>
            </a:extLst>
          </p:cNvPr>
          <p:cNvSpPr txBox="1"/>
          <p:nvPr/>
        </p:nvSpPr>
        <p:spPr>
          <a:xfrm>
            <a:off x="938843" y="6594835"/>
            <a:ext cx="5355875" cy="215444"/>
          </a:xfrm>
          <a:prstGeom prst="rect">
            <a:avLst/>
          </a:prstGeom>
          <a:noFill/>
        </p:spPr>
        <p:txBody>
          <a:bodyPr wrap="square" rtlCol="0">
            <a:spAutoFit/>
          </a:bodyPr>
          <a:lstStyle/>
          <a:p>
            <a:r>
              <a:rPr lang="nl-BE" sz="800"/>
              <a:t>© A molecular dynamics investigation of water migration in a lipid bilayer for microalgae drying . Manrique et al. April 2014</a:t>
            </a:r>
          </a:p>
        </p:txBody>
      </p:sp>
    </p:spTree>
    <p:extLst>
      <p:ext uri="{BB962C8B-B14F-4D97-AF65-F5344CB8AC3E}">
        <p14:creationId xmlns:p14="http://schemas.microsoft.com/office/powerpoint/2010/main" val="1275711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nl-NL" dirty="0"/>
              <a:t>18F-Fluorocholine PET/CT</a:t>
            </a:r>
          </a:p>
        </p:txBody>
      </p:sp>
      <p:sp>
        <p:nvSpPr>
          <p:cNvPr id="12" name="Tijdelijke aanduiding voor inhoud 11"/>
          <p:cNvSpPr>
            <a:spLocks noGrp="1"/>
          </p:cNvSpPr>
          <p:nvPr>
            <p:ph idx="1"/>
          </p:nvPr>
        </p:nvSpPr>
        <p:spPr>
          <a:xfrm>
            <a:off x="628651" y="1457741"/>
            <a:ext cx="7831931" cy="5279360"/>
          </a:xfrm>
        </p:spPr>
        <p:txBody>
          <a:bodyPr/>
          <a:lstStyle/>
          <a:p>
            <a:r>
              <a:rPr lang="nl-BE" dirty="0"/>
              <a:t>100 to 300 MBq or 1.5–3.2 MBq/kg of body mass. </a:t>
            </a:r>
          </a:p>
          <a:p>
            <a:endParaRPr lang="nl-NL" dirty="0"/>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31</a:t>
            </a:fld>
            <a:endParaRPr lang="nl-NL"/>
          </a:p>
        </p:txBody>
      </p:sp>
      <p:sp>
        <p:nvSpPr>
          <p:cNvPr id="2" name="Vijfhoek 1">
            <a:extLst>
              <a:ext uri="{FF2B5EF4-FFF2-40B4-BE49-F238E27FC236}">
                <a16:creationId xmlns:a16="http://schemas.microsoft.com/office/drawing/2014/main" id="{2BE4D2AB-54F7-2560-E3D9-74D2F321CF50}"/>
              </a:ext>
            </a:extLst>
          </p:cNvPr>
          <p:cNvSpPr/>
          <p:nvPr/>
        </p:nvSpPr>
        <p:spPr>
          <a:xfrm>
            <a:off x="1376261" y="2122278"/>
            <a:ext cx="704336" cy="46955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5 min</a:t>
            </a:r>
          </a:p>
        </p:txBody>
      </p:sp>
      <p:sp>
        <p:nvSpPr>
          <p:cNvPr id="3" name="Vijfhoek 2">
            <a:extLst>
              <a:ext uri="{FF2B5EF4-FFF2-40B4-BE49-F238E27FC236}">
                <a16:creationId xmlns:a16="http://schemas.microsoft.com/office/drawing/2014/main" id="{3A99F01F-81DF-C882-CA13-714A29D675D6}"/>
              </a:ext>
            </a:extLst>
          </p:cNvPr>
          <p:cNvSpPr/>
          <p:nvPr/>
        </p:nvSpPr>
        <p:spPr>
          <a:xfrm>
            <a:off x="3167991" y="2122276"/>
            <a:ext cx="1515219" cy="469559"/>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60 min</a:t>
            </a:r>
          </a:p>
        </p:txBody>
      </p:sp>
      <p:pic>
        <p:nvPicPr>
          <p:cNvPr id="5" name="Afbeelding 4">
            <a:extLst>
              <a:ext uri="{FF2B5EF4-FFF2-40B4-BE49-F238E27FC236}">
                <a16:creationId xmlns:a16="http://schemas.microsoft.com/office/drawing/2014/main" id="{B2E9EA9E-7683-7453-7F69-4C9700A0D1ED}"/>
              </a:ext>
            </a:extLst>
          </p:cNvPr>
          <p:cNvPicPr>
            <a:picLocks noChangeAspect="1"/>
          </p:cNvPicPr>
          <p:nvPr/>
        </p:nvPicPr>
        <p:blipFill>
          <a:blip r:embed="rId3"/>
          <a:stretch>
            <a:fillRect/>
          </a:stretch>
        </p:blipFill>
        <p:spPr>
          <a:xfrm>
            <a:off x="2562510" y="4317364"/>
            <a:ext cx="1000897" cy="759069"/>
          </a:xfrm>
          <a:prstGeom prst="rect">
            <a:avLst/>
          </a:prstGeom>
        </p:spPr>
      </p:pic>
      <p:pic>
        <p:nvPicPr>
          <p:cNvPr id="10" name="Afbeelding 9">
            <a:extLst>
              <a:ext uri="{FF2B5EF4-FFF2-40B4-BE49-F238E27FC236}">
                <a16:creationId xmlns:a16="http://schemas.microsoft.com/office/drawing/2014/main" id="{C5F45B4B-1B28-79BA-7680-604FCE9FDC7A}"/>
              </a:ext>
            </a:extLst>
          </p:cNvPr>
          <p:cNvPicPr>
            <a:picLocks noChangeAspect="1"/>
          </p:cNvPicPr>
          <p:nvPr/>
        </p:nvPicPr>
        <p:blipFill>
          <a:blip r:embed="rId4"/>
          <a:stretch>
            <a:fillRect/>
          </a:stretch>
        </p:blipFill>
        <p:spPr>
          <a:xfrm flipH="1">
            <a:off x="628651" y="2057412"/>
            <a:ext cx="585793" cy="599290"/>
          </a:xfrm>
          <a:prstGeom prst="rect">
            <a:avLst/>
          </a:prstGeom>
        </p:spPr>
      </p:pic>
      <p:pic>
        <p:nvPicPr>
          <p:cNvPr id="14" name="Afbeelding 13">
            <a:extLst>
              <a:ext uri="{FF2B5EF4-FFF2-40B4-BE49-F238E27FC236}">
                <a16:creationId xmlns:a16="http://schemas.microsoft.com/office/drawing/2014/main" id="{7E2AFEB8-9404-EC35-CD14-E316F89FC15D}"/>
              </a:ext>
            </a:extLst>
          </p:cNvPr>
          <p:cNvPicPr>
            <a:picLocks noChangeAspect="1"/>
          </p:cNvPicPr>
          <p:nvPr/>
        </p:nvPicPr>
        <p:blipFill>
          <a:blip r:embed="rId3"/>
          <a:stretch>
            <a:fillRect/>
          </a:stretch>
        </p:blipFill>
        <p:spPr>
          <a:xfrm>
            <a:off x="4762012" y="1977520"/>
            <a:ext cx="1000897" cy="759069"/>
          </a:xfrm>
          <a:prstGeom prst="rect">
            <a:avLst/>
          </a:prstGeom>
        </p:spPr>
      </p:pic>
      <p:sp>
        <p:nvSpPr>
          <p:cNvPr id="15" name="Vijfhoek 14">
            <a:extLst>
              <a:ext uri="{FF2B5EF4-FFF2-40B4-BE49-F238E27FC236}">
                <a16:creationId xmlns:a16="http://schemas.microsoft.com/office/drawing/2014/main" id="{9D9ABDDE-ACBD-DCF8-D17E-EA499A474553}"/>
              </a:ext>
            </a:extLst>
          </p:cNvPr>
          <p:cNvSpPr/>
          <p:nvPr/>
        </p:nvSpPr>
        <p:spPr>
          <a:xfrm>
            <a:off x="5820033" y="2103308"/>
            <a:ext cx="1515219" cy="469559"/>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60 min (2h)</a:t>
            </a:r>
          </a:p>
        </p:txBody>
      </p:sp>
      <p:pic>
        <p:nvPicPr>
          <p:cNvPr id="16" name="Afbeelding 15">
            <a:extLst>
              <a:ext uri="{FF2B5EF4-FFF2-40B4-BE49-F238E27FC236}">
                <a16:creationId xmlns:a16="http://schemas.microsoft.com/office/drawing/2014/main" id="{EA71F3A0-1F22-6E62-A1CA-1AF5E6DDE1FA}"/>
              </a:ext>
            </a:extLst>
          </p:cNvPr>
          <p:cNvPicPr>
            <a:picLocks noChangeAspect="1"/>
          </p:cNvPicPr>
          <p:nvPr/>
        </p:nvPicPr>
        <p:blipFill>
          <a:blip r:embed="rId3"/>
          <a:stretch>
            <a:fillRect/>
          </a:stretch>
        </p:blipFill>
        <p:spPr>
          <a:xfrm>
            <a:off x="7394706" y="1977519"/>
            <a:ext cx="1000897" cy="759069"/>
          </a:xfrm>
          <a:prstGeom prst="rect">
            <a:avLst/>
          </a:prstGeom>
        </p:spPr>
      </p:pic>
      <p:sp>
        <p:nvSpPr>
          <p:cNvPr id="17" name="Vermenigvuldigen 16">
            <a:extLst>
              <a:ext uri="{FF2B5EF4-FFF2-40B4-BE49-F238E27FC236}">
                <a16:creationId xmlns:a16="http://schemas.microsoft.com/office/drawing/2014/main" id="{3C416004-7198-2FEE-16B0-B8A28805DCF2}"/>
              </a:ext>
            </a:extLst>
          </p:cNvPr>
          <p:cNvSpPr/>
          <p:nvPr/>
        </p:nvSpPr>
        <p:spPr>
          <a:xfrm>
            <a:off x="5695652" y="966918"/>
            <a:ext cx="3398108" cy="2780270"/>
          </a:xfrm>
          <a:prstGeom prst="mathMultiply">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18" name="Tekstvak 17">
            <a:extLst>
              <a:ext uri="{FF2B5EF4-FFF2-40B4-BE49-F238E27FC236}">
                <a16:creationId xmlns:a16="http://schemas.microsoft.com/office/drawing/2014/main" id="{950DAB46-1BDC-5347-FA73-32408F74F2F3}"/>
              </a:ext>
            </a:extLst>
          </p:cNvPr>
          <p:cNvSpPr txBox="1"/>
          <p:nvPr/>
        </p:nvSpPr>
        <p:spPr>
          <a:xfrm>
            <a:off x="625996" y="2860104"/>
            <a:ext cx="3502327" cy="276999"/>
          </a:xfrm>
          <a:prstGeom prst="rect">
            <a:avLst/>
          </a:prstGeom>
          <a:noFill/>
        </p:spPr>
        <p:txBody>
          <a:bodyPr wrap="square" rtlCol="0">
            <a:spAutoFit/>
          </a:bodyPr>
          <a:lstStyle/>
          <a:p>
            <a:r>
              <a:rPr lang="nl-BE" sz="1200">
                <a:solidFill>
                  <a:schemeClr val="accent2"/>
                </a:solidFill>
                <a:latin typeface="Lucida Sans" charset="0"/>
              </a:rPr>
              <a:t>(Rep S et al. Radiol Oncol. 2015)</a:t>
            </a:r>
          </a:p>
        </p:txBody>
      </p:sp>
      <p:pic>
        <p:nvPicPr>
          <p:cNvPr id="19" name="Afbeelding 18">
            <a:extLst>
              <a:ext uri="{FF2B5EF4-FFF2-40B4-BE49-F238E27FC236}">
                <a16:creationId xmlns:a16="http://schemas.microsoft.com/office/drawing/2014/main" id="{EFE21455-2F8D-5117-2A74-E98F38475158}"/>
              </a:ext>
            </a:extLst>
          </p:cNvPr>
          <p:cNvPicPr>
            <a:picLocks noChangeAspect="1"/>
          </p:cNvPicPr>
          <p:nvPr/>
        </p:nvPicPr>
        <p:blipFill>
          <a:blip r:embed="rId4"/>
          <a:stretch>
            <a:fillRect/>
          </a:stretch>
        </p:blipFill>
        <p:spPr>
          <a:xfrm flipH="1">
            <a:off x="704819" y="4397256"/>
            <a:ext cx="585793" cy="599290"/>
          </a:xfrm>
          <a:prstGeom prst="rect">
            <a:avLst/>
          </a:prstGeom>
        </p:spPr>
      </p:pic>
      <p:sp>
        <p:nvSpPr>
          <p:cNvPr id="21" name="Vijfhoek 20">
            <a:extLst>
              <a:ext uri="{FF2B5EF4-FFF2-40B4-BE49-F238E27FC236}">
                <a16:creationId xmlns:a16="http://schemas.microsoft.com/office/drawing/2014/main" id="{C0FB1846-7930-6465-5E05-650985E87D01}"/>
              </a:ext>
            </a:extLst>
          </p:cNvPr>
          <p:cNvSpPr/>
          <p:nvPr/>
        </p:nvSpPr>
        <p:spPr>
          <a:xfrm>
            <a:off x="1376262" y="4462121"/>
            <a:ext cx="1000898" cy="46955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20 min</a:t>
            </a:r>
          </a:p>
        </p:txBody>
      </p:sp>
      <p:sp>
        <p:nvSpPr>
          <p:cNvPr id="22" name="Tekstvak 21">
            <a:extLst>
              <a:ext uri="{FF2B5EF4-FFF2-40B4-BE49-F238E27FC236}">
                <a16:creationId xmlns:a16="http://schemas.microsoft.com/office/drawing/2014/main" id="{35AE71C5-8A72-72B9-1DC7-9EE72F81296F}"/>
              </a:ext>
            </a:extLst>
          </p:cNvPr>
          <p:cNvSpPr txBox="1"/>
          <p:nvPr/>
        </p:nvSpPr>
        <p:spPr>
          <a:xfrm>
            <a:off x="625996" y="5241135"/>
            <a:ext cx="3502327" cy="276999"/>
          </a:xfrm>
          <a:prstGeom prst="rect">
            <a:avLst/>
          </a:prstGeom>
          <a:noFill/>
        </p:spPr>
        <p:txBody>
          <a:bodyPr wrap="square" rtlCol="0">
            <a:spAutoFit/>
          </a:bodyPr>
          <a:lstStyle/>
          <a:p>
            <a:r>
              <a:rPr lang="nl-BE" sz="1200">
                <a:solidFill>
                  <a:schemeClr val="accent2"/>
                </a:solidFill>
                <a:latin typeface="Lucida Sans" charset="0"/>
              </a:rPr>
              <a:t>(Gauthé M et al. World J Surg. 2020)</a:t>
            </a:r>
          </a:p>
        </p:txBody>
      </p:sp>
      <p:pic>
        <p:nvPicPr>
          <p:cNvPr id="23" name="Afbeelding 22">
            <a:extLst>
              <a:ext uri="{FF2B5EF4-FFF2-40B4-BE49-F238E27FC236}">
                <a16:creationId xmlns:a16="http://schemas.microsoft.com/office/drawing/2014/main" id="{A6B90EB8-3885-0BD5-E171-4DADEEB8BDFD}"/>
              </a:ext>
            </a:extLst>
          </p:cNvPr>
          <p:cNvPicPr>
            <a:picLocks noChangeAspect="1"/>
          </p:cNvPicPr>
          <p:nvPr/>
        </p:nvPicPr>
        <p:blipFill>
          <a:blip r:embed="rId3"/>
          <a:stretch>
            <a:fillRect/>
          </a:stretch>
        </p:blipFill>
        <p:spPr>
          <a:xfrm>
            <a:off x="2120809" y="1956910"/>
            <a:ext cx="1000897" cy="759069"/>
          </a:xfrm>
          <a:prstGeom prst="rect">
            <a:avLst/>
          </a:prstGeom>
        </p:spPr>
      </p:pic>
    </p:spTree>
    <p:extLst>
      <p:ext uri="{BB962C8B-B14F-4D97-AF65-F5344CB8AC3E}">
        <p14:creationId xmlns:p14="http://schemas.microsoft.com/office/powerpoint/2010/main" val="700170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nl-NL" dirty="0"/>
              <a:t>18F-Fluorocholine PET/CT</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32</a:t>
            </a:fld>
            <a:endParaRPr lang="nl-NL"/>
          </a:p>
        </p:txBody>
      </p:sp>
      <p:sp>
        <p:nvSpPr>
          <p:cNvPr id="3" name="Tekstvak 2">
            <a:extLst>
              <a:ext uri="{FF2B5EF4-FFF2-40B4-BE49-F238E27FC236}">
                <a16:creationId xmlns:a16="http://schemas.microsoft.com/office/drawing/2014/main" id="{3BC3C584-EF55-9063-7657-24FA06E79E16}"/>
              </a:ext>
            </a:extLst>
          </p:cNvPr>
          <p:cNvSpPr txBox="1"/>
          <p:nvPr/>
        </p:nvSpPr>
        <p:spPr>
          <a:xfrm>
            <a:off x="627857" y="5611514"/>
            <a:ext cx="5771451" cy="461665"/>
          </a:xfrm>
          <a:prstGeom prst="rect">
            <a:avLst/>
          </a:prstGeom>
          <a:noFill/>
        </p:spPr>
        <p:txBody>
          <a:bodyPr wrap="square" rtlCol="0">
            <a:spAutoFit/>
          </a:bodyPr>
          <a:lstStyle/>
          <a:p>
            <a:r>
              <a:rPr lang="nl-BE" sz="800"/>
              <a:t>© </a:t>
            </a:r>
            <a:r>
              <a:rPr lang="nl-BE" sz="800" b="0">
                <a:solidFill>
                  <a:srgbClr val="574143"/>
                </a:solidFill>
                <a:effectLst/>
                <a:latin typeface="Georgia" panose="02040502050405020303" pitchFamily="18" charset="0"/>
              </a:rPr>
              <a:t>Dual-time-point 18F-fluorocholine PET/CT in parathyroid imaging. Broos et al. 2019, Journal of Nuclear Medicine </a:t>
            </a:r>
          </a:p>
          <a:p>
            <a:endParaRPr lang="nl-BE" sz="800" b="0">
              <a:solidFill>
                <a:srgbClr val="574143"/>
              </a:solidFill>
              <a:effectLst/>
              <a:latin typeface="Georgia" panose="02040502050405020303" pitchFamily="18" charset="0"/>
            </a:endParaRPr>
          </a:p>
          <a:p>
            <a:endParaRPr lang="nl-BE" sz="800"/>
          </a:p>
        </p:txBody>
      </p:sp>
      <p:pic>
        <p:nvPicPr>
          <p:cNvPr id="6" name="Tijdelijke aanduiding voor inhoud 5">
            <a:extLst>
              <a:ext uri="{FF2B5EF4-FFF2-40B4-BE49-F238E27FC236}">
                <a16:creationId xmlns:a16="http://schemas.microsoft.com/office/drawing/2014/main" id="{B4B9FB6B-833D-34F3-CC95-942512EDF012}"/>
              </a:ext>
            </a:extLst>
          </p:cNvPr>
          <p:cNvPicPr>
            <a:picLocks noGrp="1" noChangeAspect="1"/>
          </p:cNvPicPr>
          <p:nvPr>
            <p:ph idx="1"/>
          </p:nvPr>
        </p:nvPicPr>
        <p:blipFill>
          <a:blip r:embed="rId3"/>
          <a:stretch>
            <a:fillRect/>
          </a:stretch>
        </p:blipFill>
        <p:spPr>
          <a:xfrm>
            <a:off x="627857" y="1959930"/>
            <a:ext cx="7832725" cy="3511650"/>
          </a:xfrm>
          <a:prstGeom prst="rect">
            <a:avLst/>
          </a:prstGeom>
        </p:spPr>
      </p:pic>
      <p:sp>
        <p:nvSpPr>
          <p:cNvPr id="10" name="Tijdelijke aanduiding voor tekst 12">
            <a:extLst>
              <a:ext uri="{FF2B5EF4-FFF2-40B4-BE49-F238E27FC236}">
                <a16:creationId xmlns:a16="http://schemas.microsoft.com/office/drawing/2014/main" id="{BC532B55-8D4D-794F-136E-09D084CCFABA}"/>
              </a:ext>
            </a:extLst>
          </p:cNvPr>
          <p:cNvSpPr>
            <a:spLocks noGrp="1"/>
          </p:cNvSpPr>
          <p:nvPr>
            <p:ph type="body" sz="quarter" idx="13"/>
          </p:nvPr>
        </p:nvSpPr>
        <p:spPr>
          <a:xfrm>
            <a:off x="628651" y="1011427"/>
            <a:ext cx="7831931" cy="446313"/>
          </a:xfrm>
        </p:spPr>
        <p:txBody>
          <a:bodyPr/>
          <a:lstStyle/>
          <a:p>
            <a:r>
              <a:rPr lang="nl-NL" dirty="0"/>
              <a:t>Broos et al. 2019 Dual time point: 5 min -&gt; 60 min </a:t>
            </a:r>
          </a:p>
          <a:p>
            <a:r>
              <a:rPr lang="en-US" dirty="0"/>
              <a:t>Better visualization on early images</a:t>
            </a:r>
          </a:p>
        </p:txBody>
      </p:sp>
    </p:spTree>
    <p:extLst>
      <p:ext uri="{BB962C8B-B14F-4D97-AF65-F5344CB8AC3E}">
        <p14:creationId xmlns:p14="http://schemas.microsoft.com/office/powerpoint/2010/main" val="1468331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nl-NL" dirty="0"/>
              <a:t>18F-Fluorocholine PET/CT</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33</a:t>
            </a:fld>
            <a:endParaRPr lang="nl-NL"/>
          </a:p>
        </p:txBody>
      </p:sp>
      <p:sp>
        <p:nvSpPr>
          <p:cNvPr id="3" name="Tekstvak 2">
            <a:extLst>
              <a:ext uri="{FF2B5EF4-FFF2-40B4-BE49-F238E27FC236}">
                <a16:creationId xmlns:a16="http://schemas.microsoft.com/office/drawing/2014/main" id="{3BC3C584-EF55-9063-7657-24FA06E79E16}"/>
              </a:ext>
            </a:extLst>
          </p:cNvPr>
          <p:cNvSpPr txBox="1"/>
          <p:nvPr/>
        </p:nvSpPr>
        <p:spPr>
          <a:xfrm>
            <a:off x="683418" y="5439773"/>
            <a:ext cx="5771451" cy="461665"/>
          </a:xfrm>
          <a:prstGeom prst="rect">
            <a:avLst/>
          </a:prstGeom>
          <a:noFill/>
        </p:spPr>
        <p:txBody>
          <a:bodyPr wrap="square" rtlCol="0">
            <a:spAutoFit/>
          </a:bodyPr>
          <a:lstStyle/>
          <a:p>
            <a:r>
              <a:rPr lang="nl-BE" sz="800" dirty="0"/>
              <a:t>© </a:t>
            </a:r>
            <a:r>
              <a:rPr lang="nl-BE" sz="800" b="0" dirty="0">
                <a:solidFill>
                  <a:srgbClr val="574143"/>
                </a:solidFill>
                <a:effectLst/>
                <a:latin typeface="Georgia" panose="02040502050405020303" pitchFamily="18" charset="0"/>
              </a:rPr>
              <a:t>Dual-time-point 18F-fluorocholine PET/CT in parathyroid imaging. Broos et al. 2019, Journal of Nuclear Medicine </a:t>
            </a:r>
          </a:p>
          <a:p>
            <a:endParaRPr lang="nl-BE" sz="800" b="0" dirty="0">
              <a:solidFill>
                <a:srgbClr val="574143"/>
              </a:solidFill>
              <a:effectLst/>
              <a:latin typeface="Georgia" panose="02040502050405020303" pitchFamily="18" charset="0"/>
            </a:endParaRPr>
          </a:p>
          <a:p>
            <a:endParaRPr lang="nl-BE" sz="800" dirty="0"/>
          </a:p>
        </p:txBody>
      </p:sp>
      <p:sp>
        <p:nvSpPr>
          <p:cNvPr id="10" name="Tijdelijke aanduiding voor tekst 12">
            <a:extLst>
              <a:ext uri="{FF2B5EF4-FFF2-40B4-BE49-F238E27FC236}">
                <a16:creationId xmlns:a16="http://schemas.microsoft.com/office/drawing/2014/main" id="{BC532B55-8D4D-794F-136E-09D084CCFABA}"/>
              </a:ext>
            </a:extLst>
          </p:cNvPr>
          <p:cNvSpPr>
            <a:spLocks noGrp="1"/>
          </p:cNvSpPr>
          <p:nvPr>
            <p:ph type="body" sz="quarter" idx="13"/>
          </p:nvPr>
        </p:nvSpPr>
        <p:spPr>
          <a:xfrm>
            <a:off x="628651" y="1011427"/>
            <a:ext cx="7831931" cy="446313"/>
          </a:xfrm>
        </p:spPr>
        <p:txBody>
          <a:bodyPr/>
          <a:lstStyle/>
          <a:p>
            <a:r>
              <a:rPr lang="nl-NL" dirty="0"/>
              <a:t>Broos et al. 2019 Dual time point: 5 min -&gt; 60 min </a:t>
            </a:r>
          </a:p>
          <a:p>
            <a:r>
              <a:rPr lang="en-US" dirty="0"/>
              <a:t>Better visualization on late images</a:t>
            </a:r>
          </a:p>
        </p:txBody>
      </p:sp>
      <p:pic>
        <p:nvPicPr>
          <p:cNvPr id="12" name="Tijdelijke aanduiding voor inhoud 11">
            <a:extLst>
              <a:ext uri="{FF2B5EF4-FFF2-40B4-BE49-F238E27FC236}">
                <a16:creationId xmlns:a16="http://schemas.microsoft.com/office/drawing/2014/main" id="{21BA2E34-F7F1-BD6A-6401-C08A2957658F}"/>
              </a:ext>
            </a:extLst>
          </p:cNvPr>
          <p:cNvPicPr>
            <a:picLocks noGrp="1" noChangeAspect="1"/>
          </p:cNvPicPr>
          <p:nvPr>
            <p:ph idx="1"/>
          </p:nvPr>
        </p:nvPicPr>
        <p:blipFill>
          <a:blip r:embed="rId3"/>
          <a:stretch>
            <a:fillRect/>
          </a:stretch>
        </p:blipFill>
        <p:spPr>
          <a:xfrm>
            <a:off x="627857" y="1911294"/>
            <a:ext cx="7832725" cy="3528479"/>
          </a:xfrm>
          <a:prstGeom prst="rect">
            <a:avLst/>
          </a:prstGeom>
        </p:spPr>
      </p:pic>
    </p:spTree>
    <p:extLst>
      <p:ext uri="{BB962C8B-B14F-4D97-AF65-F5344CB8AC3E}">
        <p14:creationId xmlns:p14="http://schemas.microsoft.com/office/powerpoint/2010/main" val="2081811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nl-NL" dirty="0"/>
              <a:t>18F-Fluorocholine PET/CT</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34</a:t>
            </a:fld>
            <a:endParaRPr lang="nl-NL"/>
          </a:p>
        </p:txBody>
      </p:sp>
      <p:sp>
        <p:nvSpPr>
          <p:cNvPr id="13" name="Tijdelijke aanduiding voor tekst 12"/>
          <p:cNvSpPr>
            <a:spLocks noGrp="1"/>
          </p:cNvSpPr>
          <p:nvPr>
            <p:ph type="body" sz="quarter" idx="13"/>
          </p:nvPr>
        </p:nvSpPr>
        <p:spPr>
          <a:xfrm>
            <a:off x="540035" y="4390364"/>
            <a:ext cx="5332128" cy="1512639"/>
          </a:xfrm>
        </p:spPr>
        <p:txBody>
          <a:bodyPr/>
          <a:lstStyle/>
          <a:p>
            <a:r>
              <a:rPr lang="nl-BE" sz="1400" b="1" dirty="0">
                <a:solidFill>
                  <a:srgbClr val="FF0000"/>
                </a:solidFill>
              </a:rPr>
              <a:t>Meta analysis</a:t>
            </a:r>
          </a:p>
          <a:p>
            <a:r>
              <a:rPr lang="nl-BE" sz="1200" dirty="0"/>
              <a:t>517 patients</a:t>
            </a:r>
          </a:p>
          <a:p>
            <a:r>
              <a:rPr lang="nl-BE" sz="1200" dirty="0"/>
              <a:t>Per-patient analysis: sensitivity 95%, PPV 97% and DR 91%.</a:t>
            </a:r>
          </a:p>
          <a:p>
            <a:r>
              <a:rPr lang="nl-BE" sz="1200" dirty="0"/>
              <a:t>Per-lesion analysis: pooled </a:t>
            </a:r>
            <a:r>
              <a:rPr lang="nl-BE" sz="1200" b="1" dirty="0">
                <a:solidFill>
                  <a:srgbClr val="FF0000"/>
                </a:solidFill>
              </a:rPr>
              <a:t>sensitivity</a:t>
            </a:r>
            <a:r>
              <a:rPr lang="nl-BE" sz="1200" dirty="0">
                <a:solidFill>
                  <a:srgbClr val="FF0000"/>
                </a:solidFill>
              </a:rPr>
              <a:t> </a:t>
            </a:r>
            <a:r>
              <a:rPr lang="nl-BE" sz="1200" b="1" dirty="0">
                <a:solidFill>
                  <a:srgbClr val="FF0000"/>
                </a:solidFill>
              </a:rPr>
              <a:t>92%</a:t>
            </a:r>
            <a:r>
              <a:rPr lang="nl-BE" sz="1200" dirty="0">
                <a:solidFill>
                  <a:srgbClr val="FF0000"/>
                </a:solidFill>
              </a:rPr>
              <a:t> </a:t>
            </a:r>
            <a:r>
              <a:rPr lang="nl-BE" sz="1200" dirty="0"/>
              <a:t>and PPV 92%.</a:t>
            </a:r>
            <a:endParaRPr lang="nl-NL" sz="1200" dirty="0"/>
          </a:p>
        </p:txBody>
      </p:sp>
      <p:sp>
        <p:nvSpPr>
          <p:cNvPr id="3" name="Tekstvak 2">
            <a:extLst>
              <a:ext uri="{FF2B5EF4-FFF2-40B4-BE49-F238E27FC236}">
                <a16:creationId xmlns:a16="http://schemas.microsoft.com/office/drawing/2014/main" id="{45ADDCC8-4922-8366-4B70-FBF024F9C6B8}"/>
              </a:ext>
            </a:extLst>
          </p:cNvPr>
          <p:cNvSpPr txBox="1"/>
          <p:nvPr/>
        </p:nvSpPr>
        <p:spPr>
          <a:xfrm>
            <a:off x="628651" y="1054289"/>
            <a:ext cx="7744142" cy="3000821"/>
          </a:xfrm>
          <a:prstGeom prst="rect">
            <a:avLst/>
          </a:prstGeom>
          <a:noFill/>
        </p:spPr>
        <p:txBody>
          <a:bodyPr wrap="square" rtlCol="0">
            <a:spAutoFit/>
          </a:bodyPr>
          <a:lstStyle/>
          <a:p>
            <a:r>
              <a:rPr lang="nl-BE" sz="1800" b="1" dirty="0">
                <a:solidFill>
                  <a:srgbClr val="111111"/>
                </a:solidFill>
                <a:effectLst/>
                <a:latin typeface="Corbel" panose="020B0503020204020204" pitchFamily="34" charset="0"/>
              </a:rPr>
              <a:t>Diagnostic performance of choline PET for detection of hyperfunctioning parathyroid glands in hyperparathyroidism: a systematic review and meta-analysis.</a:t>
            </a:r>
          </a:p>
          <a:p>
            <a:endParaRPr lang="nl-BE" sz="1200" b="1" dirty="0">
              <a:solidFill>
                <a:srgbClr val="111111"/>
              </a:solidFill>
              <a:latin typeface="Corbel" panose="020B0503020204020204" pitchFamily="34" charset="0"/>
            </a:endParaRPr>
          </a:p>
          <a:p>
            <a:r>
              <a:rPr lang="nl-BE" sz="1200" dirty="0">
                <a:solidFill>
                  <a:srgbClr val="111111"/>
                </a:solidFill>
                <a:effectLst/>
                <a:latin typeface="Corbel" panose="020B0503020204020204" pitchFamily="34" charset="0"/>
              </a:rPr>
              <a:t>Giorgio Treglia &amp; Arnoldo Piccardo &amp; Alessio Imperiale &amp; Klaus Strobel &amp; Philipp A. Kaufmann &amp; John O. Prior &amp; Luca Giovanella</a:t>
            </a:r>
          </a:p>
          <a:p>
            <a:endParaRPr lang="nl-BE" sz="1100" dirty="0">
              <a:latin typeface="Corbel" panose="020B0503020204020204" pitchFamily="34" charset="0"/>
            </a:endParaRPr>
          </a:p>
          <a:p>
            <a:r>
              <a:rPr lang="nl-BE" sz="1100" dirty="0">
                <a:solidFill>
                  <a:srgbClr val="111111"/>
                </a:solidFill>
                <a:effectLst/>
                <a:latin typeface="Corbel" panose="020B0503020204020204" pitchFamily="34" charset="0"/>
              </a:rPr>
              <a:t>Received: 6 June 2018 / Accepted: 1 August 2018 / Published online: 9 August 2018 # Springer-Verlag GmbH Germany, part of Springer Nature 2018 </a:t>
            </a:r>
            <a:endParaRPr lang="nl-BE" sz="1100" dirty="0">
              <a:latin typeface="Corbel" panose="020B0503020204020204" pitchFamily="34" charset="0"/>
            </a:endParaRPr>
          </a:p>
          <a:p>
            <a:endParaRPr lang="nl-BE" sz="1800" b="1" dirty="0">
              <a:solidFill>
                <a:srgbClr val="111111"/>
              </a:solidFill>
              <a:effectLst/>
              <a:latin typeface="Corbel" panose="020B0503020204020204" pitchFamily="34" charset="0"/>
            </a:endParaRPr>
          </a:p>
          <a:p>
            <a:r>
              <a:rPr lang="nl-BE" sz="1400" dirty="0">
                <a:solidFill>
                  <a:srgbClr val="111111"/>
                </a:solidFill>
                <a:effectLst/>
                <a:latin typeface="Corbel" panose="020B0503020204020204" pitchFamily="34" charset="0"/>
              </a:rPr>
              <a:t>Conclusions: Radiolabelled choline PET demonstrated excellent diagnostic performance in detecting HP in patients with HPT. Large multicentre studies and cost-effectiveness analyses are needed to better define the role of this imaging method in this setting. </a:t>
            </a:r>
            <a:endParaRPr lang="nl-BE" sz="1400" dirty="0">
              <a:latin typeface="Corbel" panose="020B0503020204020204" pitchFamily="34" charset="0"/>
            </a:endParaRPr>
          </a:p>
        </p:txBody>
      </p:sp>
    </p:spTree>
    <p:extLst>
      <p:ext uri="{BB962C8B-B14F-4D97-AF65-F5344CB8AC3E}">
        <p14:creationId xmlns:p14="http://schemas.microsoft.com/office/powerpoint/2010/main" val="1497941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nl-NL" dirty="0"/>
              <a:t>18F-Fluorocholine PET/CT</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35</a:t>
            </a:fld>
            <a:endParaRPr lang="nl-NL"/>
          </a:p>
        </p:txBody>
      </p:sp>
      <p:sp>
        <p:nvSpPr>
          <p:cNvPr id="5" name="Tijdelijke aanduiding voor tekst 12">
            <a:extLst>
              <a:ext uri="{FF2B5EF4-FFF2-40B4-BE49-F238E27FC236}">
                <a16:creationId xmlns:a16="http://schemas.microsoft.com/office/drawing/2014/main" id="{F213DD2B-26D6-3DDF-ABF9-FEEB0AAE1E21}"/>
              </a:ext>
            </a:extLst>
          </p:cNvPr>
          <p:cNvSpPr txBox="1">
            <a:spLocks/>
          </p:cNvSpPr>
          <p:nvPr/>
        </p:nvSpPr>
        <p:spPr>
          <a:xfrm>
            <a:off x="628651" y="4487005"/>
            <a:ext cx="7574518" cy="193307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8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BE" sz="1400" b="1" dirty="0">
                <a:solidFill>
                  <a:srgbClr val="FF0000"/>
                </a:solidFill>
              </a:rPr>
              <a:t>Prospective</a:t>
            </a:r>
          </a:p>
          <a:p>
            <a:r>
              <a:rPr lang="nl-BE" sz="1200" dirty="0"/>
              <a:t>82 patiënts</a:t>
            </a:r>
          </a:p>
          <a:p>
            <a:r>
              <a:rPr lang="nl-BE" sz="1200" dirty="0"/>
              <a:t>Patient-based analysis:  Detection rate PET/CT 93% vs  MIBI 61%.</a:t>
            </a:r>
          </a:p>
          <a:p>
            <a:r>
              <a:rPr lang="nl-BE" sz="1200" dirty="0"/>
              <a:t>Lesion-based analysis: the </a:t>
            </a:r>
            <a:r>
              <a:rPr lang="nl-BE" sz="1200" b="1" dirty="0">
                <a:solidFill>
                  <a:srgbClr val="FF0000"/>
                </a:solidFill>
              </a:rPr>
              <a:t>sensitivity</a:t>
            </a:r>
            <a:r>
              <a:rPr lang="nl-BE" sz="1200" dirty="0"/>
              <a:t> PET/CT </a:t>
            </a:r>
            <a:r>
              <a:rPr lang="nl-BE" sz="1200" b="1" dirty="0">
                <a:solidFill>
                  <a:srgbClr val="FF0000"/>
                </a:solidFill>
              </a:rPr>
              <a:t>93.7% </a:t>
            </a:r>
            <a:r>
              <a:rPr lang="nl-BE" sz="1200" dirty="0"/>
              <a:t>vs  MIBI 60.8%, specificity PET/CT 96% vs  MIBI 98.5%, positive predictive value PET/CT 90.2% vs  MIBI 94.1%., negative predictive value PET/CT 97.4% vs  MIBI 86.3%, overall accuracy PET/CT 95.3% vs  MIBI 87.7%.</a:t>
            </a:r>
          </a:p>
        </p:txBody>
      </p:sp>
      <p:sp>
        <p:nvSpPr>
          <p:cNvPr id="3" name="Tekstvak 2">
            <a:extLst>
              <a:ext uri="{FF2B5EF4-FFF2-40B4-BE49-F238E27FC236}">
                <a16:creationId xmlns:a16="http://schemas.microsoft.com/office/drawing/2014/main" id="{FE491166-4024-1B07-8ABE-7B9AE79BECF5}"/>
              </a:ext>
            </a:extLst>
          </p:cNvPr>
          <p:cNvSpPr txBox="1"/>
          <p:nvPr/>
        </p:nvSpPr>
        <p:spPr>
          <a:xfrm>
            <a:off x="628651" y="985924"/>
            <a:ext cx="7264326" cy="3662541"/>
          </a:xfrm>
          <a:prstGeom prst="rect">
            <a:avLst/>
          </a:prstGeom>
          <a:noFill/>
        </p:spPr>
        <p:txBody>
          <a:bodyPr wrap="square" rtlCol="0">
            <a:spAutoFit/>
          </a:bodyPr>
          <a:lstStyle/>
          <a:p>
            <a:r>
              <a:rPr lang="nl-BE" b="1" dirty="0">
                <a:latin typeface="Corbel" panose="020B0503020204020204" pitchFamily="34" charset="0"/>
              </a:rPr>
              <a:t>18F-Fluorocholine PET/CT in the assessment of primary hyperparathyroidism compared with 99mTc-MIBI or 99mTc-tetrofosmin SPECT/CT: a prospective dual-centre study in 100 patients </a:t>
            </a:r>
          </a:p>
          <a:p>
            <a:endParaRPr lang="nl-BE" b="1" dirty="0">
              <a:latin typeface="Corbel" panose="020B0503020204020204" pitchFamily="34" charset="0"/>
            </a:endParaRPr>
          </a:p>
          <a:p>
            <a:r>
              <a:rPr lang="nl-BE" sz="1200" dirty="0">
                <a:solidFill>
                  <a:srgbClr val="111111"/>
                </a:solidFill>
                <a:effectLst/>
                <a:latin typeface="Corbel" panose="020B0503020204020204" pitchFamily="34" charset="0"/>
              </a:rPr>
              <a:t>Mohsen Beheshti  &amp; Lukas Hehenwarter &amp; Zeinab Paymani  &amp; Gundula Rendl &amp; Larisa Imamovic  &amp; Rupert Rettenbacher &amp; Oleksiy Tsybrovskyy &amp; Werner Langsteger &amp; Christian Pirich</a:t>
            </a:r>
          </a:p>
          <a:p>
            <a:endParaRPr lang="nl-BE" sz="1200" dirty="0">
              <a:latin typeface="Corbel" panose="020B0503020204020204" pitchFamily="34" charset="0"/>
            </a:endParaRPr>
          </a:p>
          <a:p>
            <a:r>
              <a:rPr lang="nl-BE" sz="1100" dirty="0">
                <a:solidFill>
                  <a:srgbClr val="111111"/>
                </a:solidFill>
                <a:effectLst/>
                <a:latin typeface="Corbel" panose="020B0503020204020204" pitchFamily="34" charset="0"/>
              </a:rPr>
              <a:t>Received: 28 September 2017 / Accepted: 15 February 2018 / Published online: 8 March 2018 # The Author(s) 2018. This article is an open access publication </a:t>
            </a:r>
            <a:endParaRPr lang="nl-BE" sz="1100" dirty="0">
              <a:latin typeface="Corbel" panose="020B0503020204020204" pitchFamily="34" charset="0"/>
            </a:endParaRPr>
          </a:p>
          <a:p>
            <a:endParaRPr lang="nl-BE" sz="1400" b="1" dirty="0">
              <a:latin typeface="Corbel" panose="020B0503020204020204" pitchFamily="34" charset="0"/>
            </a:endParaRPr>
          </a:p>
          <a:p>
            <a:r>
              <a:rPr lang="nl-BE" sz="1400" dirty="0">
                <a:solidFill>
                  <a:srgbClr val="111111"/>
                </a:solidFill>
                <a:effectLst/>
                <a:latin typeface="Corbel" panose="020B0503020204020204" pitchFamily="34" charset="0"/>
              </a:rPr>
              <a:t>Conclusion In this prospective study, 18F-fluorocholine PET/CT showed promise as a functional imaging modality, being clearly superior to 99mTc-MIBI/tetrofosmin SPECT/CT, especially in the detection and localization of small parathyroid adenomas in patients with primary hyperparathyroidism. SUVmax was higher in parathyroid adenomas than in hyperplasia. However, further evaluation of this modality is needed. </a:t>
            </a:r>
            <a:endParaRPr lang="nl-BE" sz="1400" dirty="0">
              <a:latin typeface="Corbel" panose="020B0503020204020204" pitchFamily="34" charset="0"/>
            </a:endParaRPr>
          </a:p>
          <a:p>
            <a:endParaRPr lang="en-US" dirty="0"/>
          </a:p>
        </p:txBody>
      </p:sp>
    </p:spTree>
    <p:extLst>
      <p:ext uri="{BB962C8B-B14F-4D97-AF65-F5344CB8AC3E}">
        <p14:creationId xmlns:p14="http://schemas.microsoft.com/office/powerpoint/2010/main" val="32125673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nl-NL" dirty="0"/>
              <a:t>18F-Fluorocholine PET/CT</a:t>
            </a:r>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36</a:t>
            </a:fld>
            <a:endParaRPr lang="nl-NL"/>
          </a:p>
        </p:txBody>
      </p:sp>
      <p:sp>
        <p:nvSpPr>
          <p:cNvPr id="19" name="Tijdelijke aanduiding voor tekst 12">
            <a:extLst>
              <a:ext uri="{FF2B5EF4-FFF2-40B4-BE49-F238E27FC236}">
                <a16:creationId xmlns:a16="http://schemas.microsoft.com/office/drawing/2014/main" id="{187DCCF6-AB98-9C1C-D19D-3AC3A5CBFDEC}"/>
              </a:ext>
            </a:extLst>
          </p:cNvPr>
          <p:cNvSpPr txBox="1">
            <a:spLocks/>
          </p:cNvSpPr>
          <p:nvPr/>
        </p:nvSpPr>
        <p:spPr>
          <a:xfrm>
            <a:off x="557213" y="4601714"/>
            <a:ext cx="3567939" cy="115927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975"/>
              </a:spcAft>
              <a:buFont typeface="Arial"/>
              <a:buNone/>
              <a:defRPr sz="1800" b="0" i="0" kern="1200">
                <a:solidFill>
                  <a:schemeClr val="accent2"/>
                </a:solidFill>
                <a:latin typeface="Lucida Sans" charset="0"/>
                <a:ea typeface="Lucida Sans" charset="0"/>
                <a:cs typeface="Lucida Sans" charset="0"/>
              </a:defRPr>
            </a:lvl1pPr>
            <a:lvl2pPr marL="138113" indent="-128588" algn="l" defTabSz="685800" rtl="0" eaLnBrk="1" latinLnBrk="0" hangingPunct="1">
              <a:lnSpc>
                <a:spcPct val="90000"/>
              </a:lnSpc>
              <a:spcBef>
                <a:spcPts val="0"/>
              </a:spcBef>
              <a:spcAft>
                <a:spcPts val="375"/>
              </a:spcAft>
              <a:buClr>
                <a:schemeClr val="accent1"/>
              </a:buClr>
              <a:buFont typeface="Arial"/>
              <a:buChar char="•"/>
              <a:tabLst/>
              <a:defRPr sz="1200" b="0" i="0" kern="1200">
                <a:solidFill>
                  <a:schemeClr val="accent2"/>
                </a:solidFill>
                <a:latin typeface="Lucida Sans" charset="0"/>
                <a:ea typeface="Lucida Sans" charset="0"/>
                <a:cs typeface="Lucida Sans" charset="0"/>
              </a:defRPr>
            </a:lvl2pPr>
            <a:lvl3pPr marL="336947" indent="-128588" algn="l" defTabSz="685800" rtl="0" eaLnBrk="1" latinLnBrk="0" hangingPunct="1">
              <a:lnSpc>
                <a:spcPct val="90000"/>
              </a:lnSpc>
              <a:spcBef>
                <a:spcPts val="0"/>
              </a:spcBef>
              <a:spcAft>
                <a:spcPts val="375"/>
              </a:spcAft>
              <a:buClr>
                <a:schemeClr val="accent1"/>
              </a:buClr>
              <a:buFont typeface=".AppleSystemUIFont" charset="-120"/>
              <a:buChar char="&gt;"/>
              <a:tabLst/>
              <a:defRPr sz="1200" b="0" i="0" kern="1200">
                <a:solidFill>
                  <a:schemeClr val="accent2"/>
                </a:solidFill>
                <a:latin typeface="Lucida Sans" charset="0"/>
                <a:ea typeface="Lucida Sans" charset="0"/>
                <a:cs typeface="Lucida Sans" charset="0"/>
              </a:defRPr>
            </a:lvl3pPr>
            <a:lvl4pPr marL="535781" indent="-169069" algn="l" defTabSz="685800" rtl="0" eaLnBrk="1" latinLnBrk="0" hangingPunct="1">
              <a:lnSpc>
                <a:spcPct val="90000"/>
              </a:lnSpc>
              <a:spcBef>
                <a:spcPts val="0"/>
              </a:spcBef>
              <a:spcAft>
                <a:spcPts val="375"/>
              </a:spcAft>
              <a:buClr>
                <a:schemeClr val="accent1"/>
              </a:buClr>
              <a:buFont typeface=".AppleSystemUIFont" charset="-120"/>
              <a:buChar char="-"/>
              <a:tabLst/>
              <a:defRPr sz="1200" b="0" i="0" kern="1200">
                <a:solidFill>
                  <a:schemeClr val="accent2"/>
                </a:solidFill>
                <a:latin typeface="Lucida Sans" charset="0"/>
                <a:ea typeface="Lucida Sans" charset="0"/>
                <a:cs typeface="Lucida Sans" charset="0"/>
              </a:defRPr>
            </a:lvl4pPr>
            <a:lvl5pPr marL="1543050" indent="-171450" algn="l" defTabSz="685800" rtl="0" eaLnBrk="1" latinLnBrk="0" hangingPunct="1">
              <a:lnSpc>
                <a:spcPct val="90000"/>
              </a:lnSpc>
              <a:spcBef>
                <a:spcPts val="375"/>
              </a:spcBef>
              <a:buFont typeface="Arial"/>
              <a:buChar char="•"/>
              <a:defRPr sz="1350" b="0" i="0" kern="1200">
                <a:solidFill>
                  <a:schemeClr val="accent2"/>
                </a:solidFill>
                <a:latin typeface="Lucida Sans" charset="0"/>
                <a:ea typeface="Lucida Sans" charset="0"/>
                <a:cs typeface="Lucida San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nl-BE" sz="1200" b="1" dirty="0">
                <a:solidFill>
                  <a:srgbClr val="FF0000"/>
                </a:solidFill>
              </a:rPr>
              <a:t>Retrospective</a:t>
            </a:r>
          </a:p>
          <a:p>
            <a:r>
              <a:rPr lang="nl-BE" sz="1200" dirty="0"/>
              <a:t>104 patiënts (97 MIBI and 30 PET/CT)</a:t>
            </a:r>
          </a:p>
          <a:p>
            <a:r>
              <a:rPr lang="nl-BE" sz="1200" dirty="0">
                <a:solidFill>
                  <a:srgbClr val="FF0000"/>
                </a:solidFill>
              </a:rPr>
              <a:t>Sensitivity</a:t>
            </a:r>
            <a:r>
              <a:rPr lang="nl-BE" sz="1200" dirty="0"/>
              <a:t> PET/CT </a:t>
            </a:r>
            <a:r>
              <a:rPr lang="nl-BE" sz="1200" dirty="0">
                <a:solidFill>
                  <a:srgbClr val="FF0000"/>
                </a:solidFill>
              </a:rPr>
              <a:t>90%</a:t>
            </a:r>
            <a:r>
              <a:rPr lang="nl-BE" sz="1200" dirty="0"/>
              <a:t> vs. MIBI 57%</a:t>
            </a:r>
          </a:p>
          <a:p>
            <a:r>
              <a:rPr lang="nl-BE" sz="1200" dirty="0"/>
              <a:t>Specificity PET/CT 90% vs. MIBI 97%</a:t>
            </a:r>
          </a:p>
          <a:p>
            <a:endParaRPr lang="nl-NL" sz="1200" dirty="0"/>
          </a:p>
        </p:txBody>
      </p:sp>
      <p:sp>
        <p:nvSpPr>
          <p:cNvPr id="3" name="Tekstvak 2">
            <a:extLst>
              <a:ext uri="{FF2B5EF4-FFF2-40B4-BE49-F238E27FC236}">
                <a16:creationId xmlns:a16="http://schemas.microsoft.com/office/drawing/2014/main" id="{7DFE01CB-8770-945F-8150-74A9D9A27211}"/>
              </a:ext>
            </a:extLst>
          </p:cNvPr>
          <p:cNvSpPr txBox="1"/>
          <p:nvPr/>
        </p:nvSpPr>
        <p:spPr>
          <a:xfrm>
            <a:off x="557213" y="1400258"/>
            <a:ext cx="8129587" cy="2631490"/>
          </a:xfrm>
          <a:prstGeom prst="rect">
            <a:avLst/>
          </a:prstGeom>
          <a:noFill/>
        </p:spPr>
        <p:txBody>
          <a:bodyPr wrap="square" rtlCol="0">
            <a:spAutoFit/>
          </a:bodyPr>
          <a:lstStyle/>
          <a:p>
            <a:r>
              <a:rPr lang="nl-BE" sz="1800" b="1" dirty="0">
                <a:effectLst/>
                <a:latin typeface="Corbel" panose="020B0503020204020204" pitchFamily="34" charset="0"/>
              </a:rPr>
              <a:t>Retrospective real‐life study on preoperative imaging</a:t>
            </a:r>
            <a:br>
              <a:rPr lang="nl-BE" sz="1800" b="1" dirty="0">
                <a:effectLst/>
                <a:latin typeface="Corbel" panose="020B0503020204020204" pitchFamily="34" charset="0"/>
              </a:rPr>
            </a:br>
            <a:r>
              <a:rPr lang="nl-BE" sz="1800" b="1" dirty="0">
                <a:effectLst/>
                <a:latin typeface="Corbel" panose="020B0503020204020204" pitchFamily="34" charset="0"/>
              </a:rPr>
              <a:t>for minimally invasive parathyroidectomy in primary hyperparathyroidism</a:t>
            </a:r>
          </a:p>
          <a:p>
            <a:r>
              <a:rPr lang="nl-BE" sz="1800" b="1" dirty="0">
                <a:effectLst/>
                <a:latin typeface="Corbel" panose="020B0503020204020204" pitchFamily="34" charset="0"/>
              </a:rPr>
              <a:t> </a:t>
            </a:r>
            <a:endParaRPr lang="nl-BE" dirty="0">
              <a:effectLst/>
            </a:endParaRPr>
          </a:p>
          <a:p>
            <a:r>
              <a:rPr lang="nl-BE" sz="1200" b="1" dirty="0">
                <a:effectLst/>
                <a:latin typeface="Corbel" panose="020B0503020204020204" pitchFamily="34" charset="0"/>
              </a:rPr>
              <a:t>Jacqueline Bijnens, Annick Van den Bruel , Vincent Vander Poorten,</a:t>
            </a:r>
            <a:br>
              <a:rPr lang="nl-BE" sz="1200" b="1" dirty="0">
                <a:effectLst/>
                <a:latin typeface="Corbel" panose="020B0503020204020204" pitchFamily="34" charset="0"/>
              </a:rPr>
            </a:br>
            <a:r>
              <a:rPr lang="nl-BE" sz="1200" b="1" dirty="0">
                <a:effectLst/>
                <a:latin typeface="Corbel" panose="020B0503020204020204" pitchFamily="34" charset="0"/>
              </a:rPr>
              <a:t>Ingeborg Goethals , Steven Van Schandevyl , Catherine Dick &amp; Frank De Geeter  </a:t>
            </a:r>
          </a:p>
          <a:p>
            <a:endParaRPr lang="nl-BE" sz="1200" b="1" dirty="0">
              <a:latin typeface="Corbel" panose="020B0503020204020204" pitchFamily="34" charset="0"/>
            </a:endParaRPr>
          </a:p>
          <a:p>
            <a:r>
              <a:rPr lang="nl-BE" sz="1100" dirty="0">
                <a:effectLst/>
                <a:latin typeface="Corbel2"/>
              </a:rPr>
              <a:t>www.nature.com/scientificreports/ (2022) 12:17427 </a:t>
            </a:r>
          </a:p>
          <a:p>
            <a:endParaRPr lang="nl-BE" sz="1100" dirty="0">
              <a:latin typeface="Corbel2"/>
            </a:endParaRPr>
          </a:p>
          <a:p>
            <a:r>
              <a:rPr lang="nl-BE" sz="1400" dirty="0">
                <a:solidFill>
                  <a:srgbClr val="111111"/>
                </a:solidFill>
                <a:latin typeface="Corbel" panose="020B0503020204020204" pitchFamily="34" charset="0"/>
              </a:rPr>
              <a:t>18F‐Fluorocholine‐PET/CT could be shown to be a highly accurate modality to localize parathyroid adenomas preoperatively, obviating the need for total exploration in the majority of patients in whom ultrasound and scintigraphic results are discordant or both negative. </a:t>
            </a:r>
          </a:p>
          <a:p>
            <a:endParaRPr lang="nl-BE" sz="1100" dirty="0">
              <a:effectLst/>
              <a:latin typeface="Corbel2"/>
            </a:endParaRPr>
          </a:p>
        </p:txBody>
      </p:sp>
    </p:spTree>
    <p:extLst>
      <p:ext uri="{BB962C8B-B14F-4D97-AF65-F5344CB8AC3E}">
        <p14:creationId xmlns:p14="http://schemas.microsoft.com/office/powerpoint/2010/main" val="776796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nl-NL" dirty="0"/>
              <a:t>18F-Fluorocholine PET/CT</a:t>
            </a:r>
          </a:p>
        </p:txBody>
      </p:sp>
      <p:sp>
        <p:nvSpPr>
          <p:cNvPr id="12" name="Tijdelijke aanduiding voor inhoud 11"/>
          <p:cNvSpPr>
            <a:spLocks noGrp="1"/>
          </p:cNvSpPr>
          <p:nvPr>
            <p:ph idx="1"/>
          </p:nvPr>
        </p:nvSpPr>
        <p:spPr>
          <a:xfrm>
            <a:off x="628651" y="1457740"/>
            <a:ext cx="7831931" cy="4806785"/>
          </a:xfrm>
        </p:spPr>
        <p:txBody>
          <a:bodyPr/>
          <a:lstStyle/>
          <a:p>
            <a:r>
              <a:rPr lang="nl-BE" sz="1600" b="1" dirty="0"/>
              <a:t>Benefits</a:t>
            </a:r>
            <a:r>
              <a:rPr lang="nl-BE" sz="1600" dirty="0"/>
              <a:t> vs  conventional 99mTc-sestamibi SPECT/CT:</a:t>
            </a:r>
          </a:p>
          <a:p>
            <a:pPr marL="285750" indent="-285750">
              <a:buFont typeface="Arial" panose="020B0604020202020204" pitchFamily="34" charset="0"/>
              <a:buChar char="•"/>
            </a:pPr>
            <a:r>
              <a:rPr lang="nl-BE" sz="1600" dirty="0"/>
              <a:t>Shorter acquisition time</a:t>
            </a:r>
          </a:p>
          <a:p>
            <a:pPr marL="285750" indent="-285750">
              <a:buFont typeface="Arial" panose="020B0604020202020204" pitchFamily="34" charset="0"/>
              <a:buChar char="•"/>
            </a:pPr>
            <a:r>
              <a:rPr lang="nl-BE" sz="1600" dirty="0"/>
              <a:t>Lower radiation dose</a:t>
            </a:r>
          </a:p>
          <a:p>
            <a:pPr marL="285750" indent="-285750">
              <a:buFont typeface="Arial" panose="020B0604020202020204" pitchFamily="34" charset="0"/>
              <a:buChar char="•"/>
            </a:pPr>
            <a:r>
              <a:rPr lang="nl-BE" sz="1600" dirty="0"/>
              <a:t>Higher spatial resolution (analogic vs digital scanner, detection lesions &lt; 10mm)</a:t>
            </a:r>
          </a:p>
          <a:p>
            <a:pPr marL="285750" indent="-285750">
              <a:buFont typeface="Arial" panose="020B0604020202020204" pitchFamily="34" charset="0"/>
              <a:buChar char="•"/>
            </a:pPr>
            <a:r>
              <a:rPr lang="nl-BE" sz="1600" dirty="0"/>
              <a:t>Better performance in benign nodular thyroid disease</a:t>
            </a:r>
          </a:p>
          <a:p>
            <a:pPr marL="285750" indent="-285750">
              <a:buFont typeface="Arial" panose="020B0604020202020204" pitchFamily="34" charset="0"/>
              <a:buChar char="•"/>
            </a:pPr>
            <a:r>
              <a:rPr lang="nl-BE" sz="1600" dirty="0"/>
              <a:t>(No need to stop calcimimetic drugs)</a:t>
            </a:r>
            <a:br>
              <a:rPr lang="nl-BE" sz="1600" dirty="0"/>
            </a:br>
            <a:endParaRPr lang="nl-BE" sz="1600" dirty="0"/>
          </a:p>
          <a:p>
            <a:r>
              <a:rPr lang="nl-BE" sz="1600" b="1" dirty="0"/>
              <a:t>Pitfall</a:t>
            </a:r>
            <a:r>
              <a:rPr lang="nl-BE" sz="1600" dirty="0"/>
              <a:t>:</a:t>
            </a:r>
          </a:p>
          <a:p>
            <a:pPr marL="285750" indent="-285750">
              <a:buFont typeface="Arial" panose="020B0604020202020204" pitchFamily="34" charset="0"/>
              <a:buChar char="•"/>
            </a:pPr>
            <a:r>
              <a:rPr lang="nl-BE" sz="1600" dirty="0"/>
              <a:t>Tracer uptake in lymph nodes (false-positive results ectopic locations)</a:t>
            </a:r>
          </a:p>
          <a:p>
            <a:pPr marL="285750" indent="-285750">
              <a:buFont typeface="Arial" panose="020B0604020202020204" pitchFamily="34" charset="0"/>
              <a:buChar char="•"/>
            </a:pPr>
            <a:r>
              <a:rPr lang="nl-BE" sz="1600" dirty="0"/>
              <a:t>Nonspecific uptake of choline, which also accumulates in malignancies and reactive tissue (thyroid cancer/ adenoma (reference to thyroid scintigraphy advised).</a:t>
            </a:r>
          </a:p>
          <a:p>
            <a:pPr marL="285750" indent="-285750">
              <a:buFont typeface="Arial" panose="020B0604020202020204" pitchFamily="34" charset="0"/>
              <a:buChar char="•"/>
            </a:pPr>
            <a:r>
              <a:rPr lang="nl-BE" sz="1600" dirty="0"/>
              <a:t>Higher cost </a:t>
            </a:r>
          </a:p>
          <a:p>
            <a:pPr marL="285750" indent="-285750">
              <a:buFont typeface="Arial" panose="020B0604020202020204" pitchFamily="34" charset="0"/>
              <a:buChar char="•"/>
            </a:pPr>
            <a:r>
              <a:rPr lang="nl-BE" sz="1600" dirty="0"/>
              <a:t>Only in selected centers</a:t>
            </a:r>
          </a:p>
          <a:p>
            <a:br>
              <a:rPr lang="nl-BE" sz="1400" dirty="0"/>
            </a:br>
            <a:endParaRPr lang="nl-BE" sz="1200" dirty="0"/>
          </a:p>
        </p:txBody>
      </p:sp>
      <p:sp>
        <p:nvSpPr>
          <p:cNvPr id="7" name="Tijdelijke aanduiding voor datum 6"/>
          <p:cNvSpPr>
            <a:spLocks noGrp="1"/>
          </p:cNvSpPr>
          <p:nvPr>
            <p:ph type="dt" sz="half" idx="10"/>
          </p:nvPr>
        </p:nvSpPr>
        <p:spPr/>
        <p:txBody>
          <a:bodyPr/>
          <a:lstStyle/>
          <a:p>
            <a:r>
              <a:rPr lang="nl-BE" dirty="0"/>
              <a:t>11-03-2023</a:t>
            </a:r>
            <a:endParaRPr lang="nl-NL" dirty="0"/>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37</a:t>
            </a:fld>
            <a:endParaRPr lang="nl-NL"/>
          </a:p>
        </p:txBody>
      </p:sp>
      <p:sp>
        <p:nvSpPr>
          <p:cNvPr id="13" name="Tijdelijke aanduiding voor tekst 12"/>
          <p:cNvSpPr>
            <a:spLocks noGrp="1"/>
          </p:cNvSpPr>
          <p:nvPr>
            <p:ph type="body" sz="quarter" idx="13"/>
          </p:nvPr>
        </p:nvSpPr>
        <p:spPr/>
        <p:txBody>
          <a:bodyPr/>
          <a:lstStyle/>
          <a:p>
            <a:r>
              <a:rPr lang="en-US" dirty="0"/>
              <a:t>Pro’s and Con’s</a:t>
            </a:r>
          </a:p>
        </p:txBody>
      </p:sp>
    </p:spTree>
    <p:extLst>
      <p:ext uri="{BB962C8B-B14F-4D97-AF65-F5344CB8AC3E}">
        <p14:creationId xmlns:p14="http://schemas.microsoft.com/office/powerpoint/2010/main" val="3946043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atum 6"/>
          <p:cNvSpPr>
            <a:spLocks noGrp="1"/>
          </p:cNvSpPr>
          <p:nvPr>
            <p:ph type="dt" sz="half" idx="10"/>
          </p:nvPr>
        </p:nvSpPr>
        <p:spPr/>
        <p:txBody>
          <a:bodyPr/>
          <a:lstStyle/>
          <a:p>
            <a:r>
              <a:rPr lang="nl-BE"/>
              <a:t>08-02-17</a:t>
            </a:r>
            <a:endParaRPr lang="nl-NL"/>
          </a:p>
        </p:txBody>
      </p:sp>
      <p:sp>
        <p:nvSpPr>
          <p:cNvPr id="8" name="Tijdelijke aanduiding voor dianummer 7"/>
          <p:cNvSpPr>
            <a:spLocks noGrp="1"/>
          </p:cNvSpPr>
          <p:nvPr>
            <p:ph type="sldNum" sz="quarter" idx="12"/>
          </p:nvPr>
        </p:nvSpPr>
        <p:spPr/>
        <p:txBody>
          <a:bodyPr/>
          <a:lstStyle/>
          <a:p>
            <a:fld id="{13691631-AEA8-B84B-A8F6-7737B3952475}" type="slidenum">
              <a:rPr lang="nl-NL" smtClean="0"/>
              <a:pPr/>
              <a:t>38</a:t>
            </a:fld>
            <a:endParaRPr lang="nl-NL"/>
          </a:p>
        </p:txBody>
      </p:sp>
      <p:pic>
        <p:nvPicPr>
          <p:cNvPr id="3" name="Afbeelding 2" descr="Ectopisch zonder letters.jpg">
            <a:extLst>
              <a:ext uri="{FF2B5EF4-FFF2-40B4-BE49-F238E27FC236}">
                <a16:creationId xmlns:a16="http://schemas.microsoft.com/office/drawing/2014/main" id="{E4604901-2361-43A6-D2B9-2CCB486811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7100" y="14288"/>
            <a:ext cx="7283872" cy="6858000"/>
          </a:xfrm>
          <a:prstGeom prst="rect">
            <a:avLst/>
          </a:prstGeom>
        </p:spPr>
      </p:pic>
    </p:spTree>
    <p:extLst>
      <p:ext uri="{BB962C8B-B14F-4D97-AF65-F5344CB8AC3E}">
        <p14:creationId xmlns:p14="http://schemas.microsoft.com/office/powerpoint/2010/main" val="516100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dianummer 7"/>
          <p:cNvSpPr>
            <a:spLocks noGrp="1"/>
          </p:cNvSpPr>
          <p:nvPr>
            <p:ph type="sldNum" sz="quarter" idx="12"/>
          </p:nvPr>
        </p:nvSpPr>
        <p:spPr/>
        <p:txBody>
          <a:bodyPr/>
          <a:lstStyle/>
          <a:p>
            <a:fld id="{13691631-AEA8-B84B-A8F6-7737B3952475}" type="slidenum">
              <a:rPr lang="nl-NL" smtClean="0"/>
              <a:pPr/>
              <a:t>39</a:t>
            </a:fld>
            <a:endParaRPr lang="nl-NL"/>
          </a:p>
        </p:txBody>
      </p:sp>
      <p:pic>
        <p:nvPicPr>
          <p:cNvPr id="4" name="Afbeelding 3" descr="Lancriet zonder letters.jpg">
            <a:extLst>
              <a:ext uri="{FF2B5EF4-FFF2-40B4-BE49-F238E27FC236}">
                <a16:creationId xmlns:a16="http://schemas.microsoft.com/office/drawing/2014/main" id="{C26C1F7F-88E2-C151-315A-47EECAF9A9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1900" y="0"/>
            <a:ext cx="6524364" cy="6719437"/>
          </a:xfrm>
          <a:prstGeom prst="rect">
            <a:avLst/>
          </a:prstGeom>
        </p:spPr>
      </p:pic>
      <p:sp>
        <p:nvSpPr>
          <p:cNvPr id="10" name="Tekstvak 9">
            <a:extLst>
              <a:ext uri="{FF2B5EF4-FFF2-40B4-BE49-F238E27FC236}">
                <a16:creationId xmlns:a16="http://schemas.microsoft.com/office/drawing/2014/main" id="{F4945551-0156-00E3-BAE6-C50D052A36B1}"/>
              </a:ext>
            </a:extLst>
          </p:cNvPr>
          <p:cNvSpPr txBox="1"/>
          <p:nvPr/>
        </p:nvSpPr>
        <p:spPr>
          <a:xfrm>
            <a:off x="1167351" y="6678388"/>
            <a:ext cx="1775311" cy="226472"/>
          </a:xfrm>
          <a:prstGeom prst="rect">
            <a:avLst/>
          </a:prstGeom>
          <a:noFill/>
        </p:spPr>
        <p:txBody>
          <a:bodyPr wrap="square" rtlCol="0">
            <a:spAutoFit/>
          </a:bodyPr>
          <a:lstStyle/>
          <a:p>
            <a:pPr>
              <a:lnSpc>
                <a:spcPct val="120000"/>
              </a:lnSpc>
            </a:pPr>
            <a:r>
              <a:rPr lang="en-US" sz="800"/>
              <a:t>Courtesy</a:t>
            </a:r>
            <a:r>
              <a:rPr lang="nl-BE" sz="800"/>
              <a:t> of AZ Jan </a:t>
            </a:r>
            <a:r>
              <a:rPr lang="nl-BE" sz="800" err="1"/>
              <a:t>Palfijn</a:t>
            </a:r>
            <a:r>
              <a:rPr lang="nl-BE" sz="800"/>
              <a:t> </a:t>
            </a:r>
            <a:r>
              <a:rPr lang="nl-BE" sz="800" err="1"/>
              <a:t>Ghent</a:t>
            </a:r>
            <a:endParaRPr lang="nl-BE" sz="800"/>
          </a:p>
        </p:txBody>
      </p:sp>
    </p:spTree>
    <p:extLst>
      <p:ext uri="{BB962C8B-B14F-4D97-AF65-F5344CB8AC3E}">
        <p14:creationId xmlns:p14="http://schemas.microsoft.com/office/powerpoint/2010/main" val="1801400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endParaRPr lang="nl-NL"/>
          </a:p>
        </p:txBody>
      </p:sp>
      <p:pic>
        <p:nvPicPr>
          <p:cNvPr id="2" name="Tijdelijke aanduiding voor inhoud 1">
            <a:extLst>
              <a:ext uri="{FF2B5EF4-FFF2-40B4-BE49-F238E27FC236}">
                <a16:creationId xmlns:a16="http://schemas.microsoft.com/office/drawing/2014/main" id="{5B9CCA2B-61F1-6860-2A9C-7B8983076771}"/>
              </a:ext>
            </a:extLst>
          </p:cNvPr>
          <p:cNvPicPr>
            <a:picLocks noGrp="1" noChangeAspect="1"/>
          </p:cNvPicPr>
          <p:nvPr>
            <p:ph idx="1"/>
          </p:nvPr>
        </p:nvPicPr>
        <p:blipFill>
          <a:blip r:embed="rId3"/>
          <a:stretch>
            <a:fillRect/>
          </a:stretch>
        </p:blipFill>
        <p:spPr>
          <a:xfrm>
            <a:off x="0" y="266989"/>
            <a:ext cx="9182456" cy="5833700"/>
          </a:xfrm>
          <a:prstGeom prst="rect">
            <a:avLst/>
          </a:prstGeom>
        </p:spPr>
      </p:pic>
      <p:sp>
        <p:nvSpPr>
          <p:cNvPr id="8" name="Tijdelijke aanduiding voor dianummer 7"/>
          <p:cNvSpPr>
            <a:spLocks noGrp="1"/>
          </p:cNvSpPr>
          <p:nvPr>
            <p:ph type="sldNum" sz="quarter" idx="12"/>
          </p:nvPr>
        </p:nvSpPr>
        <p:spPr/>
        <p:txBody>
          <a:bodyPr/>
          <a:lstStyle/>
          <a:p>
            <a:fld id="{13691631-AEA8-B84B-A8F6-7737B3952475}" type="slidenum">
              <a:rPr lang="nl-NL" smtClean="0"/>
              <a:pPr/>
              <a:t>40</a:t>
            </a:fld>
            <a:endParaRPr lang="nl-NL"/>
          </a:p>
        </p:txBody>
      </p:sp>
    </p:spTree>
    <p:extLst>
      <p:ext uri="{BB962C8B-B14F-4D97-AF65-F5344CB8AC3E}">
        <p14:creationId xmlns:p14="http://schemas.microsoft.com/office/powerpoint/2010/main" val="1463491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1">
            <a:extLst>
              <a:ext uri="{FF2B5EF4-FFF2-40B4-BE49-F238E27FC236}">
                <a16:creationId xmlns:a16="http://schemas.microsoft.com/office/drawing/2014/main" id="{F350F61D-6BB5-76B5-0AD5-EA897A288F8D}"/>
              </a:ext>
            </a:extLst>
          </p:cNvPr>
          <p:cNvPicPr>
            <a:picLocks noGrp="1" noChangeAspect="1"/>
          </p:cNvPicPr>
          <p:nvPr>
            <p:ph idx="1"/>
          </p:nvPr>
        </p:nvPicPr>
        <p:blipFill>
          <a:blip r:embed="rId3"/>
          <a:stretch>
            <a:fillRect/>
          </a:stretch>
        </p:blipFill>
        <p:spPr>
          <a:xfrm>
            <a:off x="2087713" y="1520401"/>
            <a:ext cx="4683762" cy="3531291"/>
          </a:xfrm>
          <a:prstGeom prst="rect">
            <a:avLst/>
          </a:prstGeom>
        </p:spPr>
      </p:pic>
    </p:spTree>
    <p:extLst>
      <p:ext uri="{BB962C8B-B14F-4D97-AF65-F5344CB8AC3E}">
        <p14:creationId xmlns:p14="http://schemas.microsoft.com/office/powerpoint/2010/main" val="1510060254"/>
      </p:ext>
    </p:extLst>
  </p:cSld>
  <p:clrMapOvr>
    <a:masterClrMapping/>
  </p:clrMapOvr>
</p:sld>
</file>

<file path=ppt/theme/theme1.xml><?xml version="1.0" encoding="utf-8"?>
<a:theme xmlns:a="http://schemas.openxmlformats.org/drawingml/2006/main" name="Office-thema">
  <a:themeElements>
    <a:clrScheme name="UZ Brussel 1">
      <a:dk1>
        <a:srgbClr val="000000"/>
      </a:dk1>
      <a:lt1>
        <a:srgbClr val="FFFFFF"/>
      </a:lt1>
      <a:dk2>
        <a:srgbClr val="87887F"/>
      </a:dk2>
      <a:lt2>
        <a:srgbClr val="E7E6E6"/>
      </a:lt2>
      <a:accent1>
        <a:srgbClr val="ABB202"/>
      </a:accent1>
      <a:accent2>
        <a:srgbClr val="5F6049"/>
      </a:accent2>
      <a:accent3>
        <a:srgbClr val="87887F"/>
      </a:accent3>
      <a:accent4>
        <a:srgbClr val="7F7358"/>
      </a:accent4>
      <a:accent5>
        <a:srgbClr val="CDCA53"/>
      </a:accent5>
      <a:accent6>
        <a:srgbClr val="AFAFA5"/>
      </a:accent6>
      <a:hlink>
        <a:srgbClr val="0A339A"/>
      </a:hlink>
      <a:folHlink>
        <a:srgbClr val="E24B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D01F5DC1-020B-4D10-AA42-7D5F713F97D2}" vid="{81280024-427D-4353-94DB-10B9F6582E45}"/>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UZ Brussel 1">
    <a:dk1>
      <a:srgbClr val="000000"/>
    </a:dk1>
    <a:lt1>
      <a:srgbClr val="FFFFFF"/>
    </a:lt1>
    <a:dk2>
      <a:srgbClr val="87887F"/>
    </a:dk2>
    <a:lt2>
      <a:srgbClr val="E7E6E6"/>
    </a:lt2>
    <a:accent1>
      <a:srgbClr val="ABB202"/>
    </a:accent1>
    <a:accent2>
      <a:srgbClr val="5F6049"/>
    </a:accent2>
    <a:accent3>
      <a:srgbClr val="87887F"/>
    </a:accent3>
    <a:accent4>
      <a:srgbClr val="7F7358"/>
    </a:accent4>
    <a:accent5>
      <a:srgbClr val="CDCA53"/>
    </a:accent5>
    <a:accent6>
      <a:srgbClr val="AFAFA5"/>
    </a:accent6>
    <a:hlink>
      <a:srgbClr val="0A339A"/>
    </a:hlink>
    <a:folHlink>
      <a:srgbClr val="E24B00"/>
    </a:folHlink>
  </a:clrScheme>
</a:themeOverride>
</file>

<file path=docProps/app.xml><?xml version="1.0" encoding="utf-8"?>
<Properties xmlns="http://schemas.openxmlformats.org/officeDocument/2006/extended-properties" xmlns:vt="http://schemas.openxmlformats.org/officeDocument/2006/docPropsVTypes">
  <Template/>
  <TotalTime>5708</TotalTime>
  <Words>7325</Words>
  <Application>Microsoft Macintosh PowerPoint</Application>
  <PresentationFormat>Diavoorstelling (4:3)</PresentationFormat>
  <Paragraphs>624</Paragraphs>
  <Slides>41</Slides>
  <Notes>33</Notes>
  <HiddenSlides>0</HiddenSlides>
  <MMClips>0</MMClips>
  <ScaleCrop>false</ScaleCrop>
  <HeadingPairs>
    <vt:vector size="6" baseType="variant">
      <vt:variant>
        <vt:lpstr>Gebruikte lettertypen</vt:lpstr>
      </vt:variant>
      <vt:variant>
        <vt:i4>13</vt:i4>
      </vt:variant>
      <vt:variant>
        <vt:lpstr>Thema</vt:lpstr>
      </vt:variant>
      <vt:variant>
        <vt:i4>1</vt:i4>
      </vt:variant>
      <vt:variant>
        <vt:lpstr>Diatitels</vt:lpstr>
      </vt:variant>
      <vt:variant>
        <vt:i4>41</vt:i4>
      </vt:variant>
    </vt:vector>
  </HeadingPairs>
  <TitlesOfParts>
    <vt:vector size="55" baseType="lpstr">
      <vt:lpstr>-apple-system</vt:lpstr>
      <vt:lpstr>.AppleSystemUIFont</vt:lpstr>
      <vt:lpstr>Arial</vt:lpstr>
      <vt:lpstr>Calibri</vt:lpstr>
      <vt:lpstr>Corbel</vt:lpstr>
      <vt:lpstr>Corbel2</vt:lpstr>
      <vt:lpstr>Georgia</vt:lpstr>
      <vt:lpstr>Lato</vt:lpstr>
      <vt:lpstr>Lucida Sans</vt:lpstr>
      <vt:lpstr>Lucida Sans Standaard</vt:lpstr>
      <vt:lpstr>OpenSans</vt:lpstr>
      <vt:lpstr>Roboto</vt:lpstr>
      <vt:lpstr>Wingdings</vt:lpstr>
      <vt:lpstr>Office-thema</vt:lpstr>
      <vt:lpstr>Choline PET-CT versus classic parathyroid nuclear imaging techniques</vt:lpstr>
      <vt:lpstr>PowerPoint-presentatie</vt:lpstr>
      <vt:lpstr>PowerPoint-presentatie</vt:lpstr>
      <vt:lpstr>PowerPoint-presentatie</vt:lpstr>
      <vt:lpstr>PowerPoint-presentatie</vt:lpstr>
      <vt:lpstr>Anatomy</vt:lpstr>
      <vt:lpstr>embryology</vt:lpstr>
      <vt:lpstr>Variable localization</vt:lpstr>
      <vt:lpstr>PowerPoint-presentatie</vt:lpstr>
      <vt:lpstr>Histology</vt:lpstr>
      <vt:lpstr>Histology</vt:lpstr>
      <vt:lpstr>Function</vt:lpstr>
      <vt:lpstr>PowerPoint-presentatie</vt:lpstr>
      <vt:lpstr>hyperparathyroidism</vt:lpstr>
      <vt:lpstr>Primary hyperparathyroidism</vt:lpstr>
      <vt:lpstr>PowerPoint-presentatie</vt:lpstr>
      <vt:lpstr>Indications for surgery</vt:lpstr>
      <vt:lpstr>Indications for surgery</vt:lpstr>
      <vt:lpstr>PowerPoint-presentatie</vt:lpstr>
      <vt:lpstr>pre-surgery localization</vt:lpstr>
      <vt:lpstr>PowerPoint-presentatie</vt:lpstr>
      <vt:lpstr>Parathyroid scintigraphy</vt:lpstr>
      <vt:lpstr>Parathyroid scintigraphy</vt:lpstr>
      <vt:lpstr>Parathyroid scintigraphy</vt:lpstr>
      <vt:lpstr>Parathyroid scintigraphy</vt:lpstr>
      <vt:lpstr>Parathyroid scintigraphy</vt:lpstr>
      <vt:lpstr>PowerPoint-presentatie</vt:lpstr>
      <vt:lpstr>PowerPoint-presentatie</vt:lpstr>
      <vt:lpstr>PowerPoint-presentatie</vt:lpstr>
      <vt:lpstr>Choline</vt:lpstr>
      <vt:lpstr>18F-Fluorocholine PET/CT</vt:lpstr>
      <vt:lpstr>18F-Fluorocholine PET/CT</vt:lpstr>
      <vt:lpstr>18F-Fluorocholine PET/CT</vt:lpstr>
      <vt:lpstr>18F-Fluorocholine PET/CT</vt:lpstr>
      <vt:lpstr>18F-Fluorocholine PET/CT</vt:lpstr>
      <vt:lpstr>18F-Fluorocholine PET/CT</vt:lpstr>
      <vt:lpstr>18F-Fluorocholine PET/CT</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Amelientje Bracke</dc:creator>
  <cp:lastModifiedBy>Amelientje Bracke</cp:lastModifiedBy>
  <cp:revision>4</cp:revision>
  <dcterms:created xsi:type="dcterms:W3CDTF">2023-01-24T08:21:51Z</dcterms:created>
  <dcterms:modified xsi:type="dcterms:W3CDTF">2023-03-14T07:10:45Z</dcterms:modified>
</cp:coreProperties>
</file>